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8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284" r:id="rId11"/>
    <p:sldId id="285" r:id="rId12"/>
    <p:sldId id="281" r:id="rId13"/>
    <p:sldId id="291" r:id="rId14"/>
    <p:sldId id="303" r:id="rId15"/>
    <p:sldId id="292" r:id="rId16"/>
    <p:sldId id="304" r:id="rId17"/>
    <p:sldId id="305" r:id="rId18"/>
    <p:sldId id="306" r:id="rId19"/>
    <p:sldId id="307" r:id="rId20"/>
    <p:sldId id="293" r:id="rId21"/>
    <p:sldId id="294" r:id="rId22"/>
    <p:sldId id="295" r:id="rId23"/>
    <p:sldId id="279" r:id="rId24"/>
    <p:sldId id="308" r:id="rId25"/>
    <p:sldId id="298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601" autoAdjust="0"/>
  </p:normalViewPr>
  <p:slideViewPr>
    <p:cSldViewPr snapToGrid="0">
      <p:cViewPr>
        <p:scale>
          <a:sx n="75" d="100"/>
          <a:sy n="75" d="100"/>
        </p:scale>
        <p:origin x="105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delayed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ensure</a:t>
            </a:r>
            <a:r>
              <a:rPr lang="hu-HU" dirty="0"/>
              <a:t>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(„ANIMATION”)X4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-flow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data-process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És most szeretném bemutatni, a munkafolyamatot, amely szerint a Gamma keretrendszert használni lehet.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tervezés magas szintű mérnöki állapotgépek definiálásával kezdődik. Lehetséges, hogy ez ne a Gamma állapotgép nyelvén történjen, hanem egy a keretrendszerhez illesztett eszközzel, pl.: </a:t>
            </a:r>
            <a:r>
              <a:rPr lang="hu-HU" sz="1200" dirty="0" err="1"/>
              <a:t>Yakinduval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Az ábrán látható állapotgép egy közlekedési lámpát modellez, amelyből többet szeretnénk szinkron módon futtatni egy autókereszteződést leíró modellben.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Ha külső állapotgépeket definiáltunk, akkor ezeket le kell transzformálnunk a Gamma állapotgép nyelvére, hogy tovább dolgozhassunk velük.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 modell transzformációk segítségével történik.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Gamma állapotgép nyelv biztosítja a keretrendszer kibővíthetőségét további mérnöki tervező eszközökkel. Integrálásukhoz csak ezt a modelltranszformációt kell megvalósítani.</a:t>
            </a:r>
            <a:endParaRPr lang="hu-HU" dirty="0"/>
          </a:p>
          <a:p>
            <a:endParaRPr lang="hu-HU" dirty="0"/>
          </a:p>
          <a:p>
            <a:r>
              <a:rPr lang="hu-HU" dirty="0"/>
              <a:t>Ezen a szinten a Gamma állapotgépeket </a:t>
            </a:r>
            <a:r>
              <a:rPr lang="hu-HU" dirty="0" err="1"/>
              <a:t>validálni</a:t>
            </a:r>
            <a:r>
              <a:rPr lang="hu-HU" dirty="0"/>
              <a:t> tudjuk.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Gamma állapotgépet szövegesen lehet definiálni. </a:t>
            </a:r>
          </a:p>
          <a:p>
            <a:endParaRPr lang="hu-HU" dirty="0"/>
          </a:p>
          <a:p>
            <a:r>
              <a:rPr lang="hu-HU" dirty="0"/>
              <a:t>A nyelv rendelkezik a hagyományos állapotgép elemekkel, például állapotokkal és állapotátmenetekkel.</a:t>
            </a:r>
          </a:p>
          <a:p>
            <a:endParaRPr lang="hu-HU" dirty="0"/>
          </a:p>
          <a:p>
            <a:r>
              <a:rPr lang="hu-HU" dirty="0"/>
              <a:t>Az állapotgépek portokon keresztül kommunikálnak, kompozíció szempontjából csak ezen attribútumaik vannak figyelembe véve.</a:t>
            </a:r>
          </a:p>
          <a:p>
            <a:r>
              <a:rPr lang="hu-HU" dirty="0"/>
              <a:t>Egy port egy adott interfészt valósít meg, vagy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 Ha két különböző port megvalósítja ugyanazt az interfészt, az egyik </a:t>
            </a:r>
            <a:r>
              <a:rPr lang="hu-HU" dirty="0" err="1"/>
              <a:t>provided</a:t>
            </a:r>
            <a:r>
              <a:rPr lang="hu-HU" dirty="0"/>
              <a:t>, másik </a:t>
            </a:r>
            <a:r>
              <a:rPr lang="hu-HU" dirty="0" err="1"/>
              <a:t>required</a:t>
            </a:r>
            <a:r>
              <a:rPr lang="hu-HU" dirty="0"/>
              <a:t> módban, akkor ez a két port összekapcsolható.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(„ANIMÁCIÓ”)</a:t>
            </a:r>
          </a:p>
          <a:p>
            <a:endParaRPr lang="hu-HU" dirty="0"/>
          </a:p>
          <a:p>
            <a:r>
              <a:rPr lang="hu-HU" dirty="0"/>
              <a:t>Az elkészített Gamma állapotgépeket a kompozíciós nyelv segítségével hierarchikusan komponálhatjuk az előzőleg bemutatott aszinkron, szinkron és kaszkád szemantikák szerint.</a:t>
            </a:r>
          </a:p>
          <a:p>
            <a:br>
              <a:rPr lang="hu-HU" dirty="0"/>
            </a:br>
            <a:r>
              <a:rPr lang="hu-HU" dirty="0"/>
              <a:t>Ezen a szinten is validáció segíti a tervezést.</a:t>
            </a:r>
          </a:p>
          <a:p>
            <a:r>
              <a:rPr lang="hu-HU" dirty="0"/>
              <a:t>A következő fóliákon szeretném bemutatni, hogyan lehet definiálni egy útkereszteződést modellező szinkron komponenst az előzőleg bemutatott közlekedési lámpa modellt felhasználva.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rendszert szövegesen definiálhatjuk, ahogy azt a bal alsó ábra mutatja. A grafikus reprezentációja a rendszernek jobb felül látható.</a:t>
            </a:r>
          </a:p>
          <a:p>
            <a:endParaRPr lang="hu-HU" dirty="0"/>
          </a:p>
          <a:p>
            <a:r>
              <a:rPr lang="hu-HU" dirty="0"/>
              <a:t>Minden kompozit rendszernek vannak </a:t>
            </a:r>
            <a:r>
              <a:rPr lang="hu-HU" dirty="0" err="1"/>
              <a:t>portjai</a:t>
            </a:r>
            <a:r>
              <a:rPr lang="hu-HU" dirty="0"/>
              <a:t>, ezek pont úgy működnek mint egy állapotgép </a:t>
            </a:r>
            <a:r>
              <a:rPr lang="hu-HU" dirty="0" err="1"/>
              <a:t>portjai</a:t>
            </a:r>
            <a:r>
              <a:rPr lang="hu-HU" dirty="0"/>
              <a:t>, tehát egy interfészt valósítanak meg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modell viselkedését a belső komponensek definiálják, ezesetben két közlekedési lámpa modell és egy vezérlő modell.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rendszer </a:t>
            </a:r>
            <a:r>
              <a:rPr lang="hu-HU" dirty="0" err="1"/>
              <a:t>portokat</a:t>
            </a:r>
            <a:r>
              <a:rPr lang="hu-HU" dirty="0"/>
              <a:t> a belső komponensek </a:t>
            </a:r>
            <a:r>
              <a:rPr lang="hu-HU" dirty="0" err="1"/>
              <a:t>portjaira</a:t>
            </a:r>
            <a:r>
              <a:rPr lang="hu-HU" dirty="0"/>
              <a:t> lehet rákötni.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Végül csatornákat lehet definiálni, amelyek a komponensek </a:t>
            </a:r>
            <a:r>
              <a:rPr lang="hu-HU" dirty="0" err="1"/>
              <a:t>portjait</a:t>
            </a:r>
            <a:r>
              <a:rPr lang="hu-HU" dirty="0"/>
              <a:t> kötik össze, lehetővé téve a belső kommunikációt.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/>
              <a:t>(„ANIMÁCIÓ”) </a:t>
            </a:r>
            <a:endParaRPr lang="hu-HU" dirty="0"/>
          </a:p>
          <a:p>
            <a:endParaRPr lang="hu-HU" dirty="0"/>
          </a:p>
          <a:p>
            <a:r>
              <a:rPr lang="hu-HU" dirty="0"/>
              <a:t>Az elkészített kompozíciós modellből automatikusan forráskódot származtathatunk. Szinkron kompozit és kaszkád modellek esetén ez a funkció jelenleg is elérhető. Aszinkron esetben a kódgenerátor már meg van tervezve, az implementáció jelenleg is zajlik.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Nowaydays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Továbbá a kompozit modellből formális modellek állíthatók elő (szintén modell transzformációk segítségével), amelyeken modellellenőrzés hajtható végre.</a:t>
            </a:r>
          </a:p>
          <a:p>
            <a:endParaRPr lang="hu-HU" dirty="0"/>
          </a:p>
          <a:p>
            <a:r>
              <a:rPr lang="hu-HU" dirty="0"/>
              <a:t>A modellellenőrzés a felhasználó elöl elrejtve egy grafikus felületen felhasználásával történik.</a:t>
            </a:r>
          </a:p>
          <a:p>
            <a:endParaRPr lang="hu-HU" dirty="0"/>
          </a:p>
          <a:p>
            <a:r>
              <a:rPr lang="hu-HU" dirty="0"/>
              <a:t>Ez a követelmények megfogalmazásában különböző </a:t>
            </a:r>
            <a:r>
              <a:rPr lang="hu-HU" dirty="0" err="1"/>
              <a:t>selectorokkal</a:t>
            </a:r>
            <a:r>
              <a:rPr lang="hu-HU" dirty="0"/>
              <a:t> segít. Ki lehet választani, hogy milyen típusú követelményt akarunk megfogalmazni, pl.: globális feltételt, elérhetőséget. Emellett a lehetséges állapotokat, változókat és operátorokat is felajánlja.</a:t>
            </a:r>
          </a:p>
          <a:p>
            <a:r>
              <a:rPr lang="hu-HU" dirty="0"/>
              <a:t>A példán azt fogalmazzuk meg, hogy lehetséges-e, hogy az útkereszteződés modellben két közlekedési lámpa egyszerre legyen a „zöld” állapotban, és a </a:t>
            </a:r>
            <a:r>
              <a:rPr lang="hu-HU" dirty="0" err="1"/>
              <a:t>modellenőrző</a:t>
            </a:r>
            <a:r>
              <a:rPr lang="hu-HU" dirty="0"/>
              <a:t> azt mondja, hogy igen, és egy tüzelési szekvenciát is mutat.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(„ANIMÁCIÓ”) </a:t>
            </a:r>
            <a:endParaRPr lang="hu-HU" dirty="0"/>
          </a:p>
          <a:p>
            <a:endParaRPr lang="hu-HU" dirty="0"/>
          </a:p>
          <a:p>
            <a:r>
              <a:rPr lang="hu-HU" dirty="0"/>
              <a:t>A kapott tüzelési szekvenciák automatikusan kerülnek visszavetítésre a Gamma nyelvre, így a felhasználók egyszerűen vizsgálhatják őket.</a:t>
            </a:r>
          </a:p>
          <a:p>
            <a:endParaRPr lang="hu-HU" dirty="0"/>
          </a:p>
          <a:p>
            <a:r>
              <a:rPr lang="hu-HU" dirty="0"/>
              <a:t>Emellett a keretrendszer a tüzelési szekvenciákhoz teszt eseteket is generál, amely segítségével a formális modellen kapott tüzelési szekvenciákat a generált forráskódon is végre lehet hajtani. Ez lehetőséget biztosít a </a:t>
            </a:r>
            <a:r>
              <a:rPr lang="hu-HU" dirty="0" err="1"/>
              <a:t>konformancia</a:t>
            </a:r>
            <a:r>
              <a:rPr lang="hu-HU" dirty="0"/>
              <a:t> ellenőrzésére, azaz, hogy a formális modell és a generált kód tényleg ekvivalens-e.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Ezen a fólián láthatók a felhasznált technológiák. A Gamma </a:t>
            </a:r>
            <a:r>
              <a:rPr lang="hu-HU" dirty="0" err="1"/>
              <a:t>eclipse</a:t>
            </a:r>
            <a:r>
              <a:rPr lang="hu-HU" dirty="0"/>
              <a:t>-es és java-s technológiákat használ, illetve modellellenőrzésre az UPPAAL-t.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Összefoglalva az eredményeimet. A TDK dolgozat keretein belül kiterjesztettem a Gamma keretrendszert, amely komponens alapú reaktív rendszerek fejlesztését támogatja.</a:t>
            </a:r>
          </a:p>
          <a:p>
            <a:r>
              <a:rPr lang="hu-HU" dirty="0"/>
              <a:t>Fő eredményem a kompozíciós nyelv kibővítése aszinkron, szinkron és kaszkád kompozíció szerint.</a:t>
            </a:r>
          </a:p>
          <a:p>
            <a:r>
              <a:rPr lang="hu-HU" dirty="0"/>
              <a:t>Továbbá megterveztem a kódgenerátort, amely az előbb említett kompozíciós modellekből képes, illetve lesz képes forráskódot generálni.</a:t>
            </a:r>
          </a:p>
          <a:p>
            <a:r>
              <a:rPr lang="hu-HU" dirty="0"/>
              <a:t>További eredményem, hogy a modellellenőrzést elrejtettem a felhasználó elöl egy grafikus felület létrehozásával, amely segít a követelmények formalizálásában, illetve a tüzelési </a:t>
            </a:r>
            <a:r>
              <a:rPr lang="hu-HU" dirty="0" err="1"/>
              <a:t>szekvenciék</a:t>
            </a:r>
            <a:r>
              <a:rPr lang="hu-HU" dirty="0"/>
              <a:t> visszavetítését is automatizáltam.</a:t>
            </a:r>
          </a:p>
          <a:p>
            <a:endParaRPr lang="hu-HU" dirty="0"/>
          </a:p>
          <a:p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jövőbeli terveink vannak?</a:t>
            </a:r>
            <a:br>
              <a:rPr lang="hu-HU" dirty="0"/>
            </a:br>
            <a:r>
              <a:rPr lang="hu-HU" dirty="0"/>
              <a:t>A kódgenerátor implementálása aszinkron kompozícióra jelenleg is zajlik.</a:t>
            </a:r>
          </a:p>
          <a:p>
            <a:r>
              <a:rPr lang="hu-HU" dirty="0"/>
              <a:t>Továbbá, szeretnénk a modellellenőrzést lehetővé tenni az aszinkron kompozícióra is, ez a terület jelenleg is kutatás alatt áll.</a:t>
            </a:r>
          </a:p>
          <a:p>
            <a:r>
              <a:rPr lang="hu-HU" dirty="0"/>
              <a:t>Távolabbi terveink között szerepel további nyelvek, pl. C++ támogatása, illetve további mérnöki és analízis eszközök keretrendszerhez integrálása.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működő verziója és hozzá egy </a:t>
            </a:r>
            <a:r>
              <a:rPr lang="hu-HU" dirty="0" err="1"/>
              <a:t>tutorial</a:t>
            </a:r>
            <a:r>
              <a:rPr lang="hu-HU" dirty="0"/>
              <a:t> megtalálható a fenti linken!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 Petri-</a:t>
            </a:r>
            <a:r>
              <a:rPr lang="hu-HU" dirty="0" err="1"/>
              <a:t>Nets</a:t>
            </a:r>
            <a:r>
              <a:rPr lang="hu-HU" dirty="0"/>
              <a:t> is a </a:t>
            </a:r>
            <a:r>
              <a:rPr lang="hu-HU" dirty="0" err="1"/>
              <a:t>low-level</a:t>
            </a:r>
            <a:r>
              <a:rPr lang="hu-HU" dirty="0"/>
              <a:t> </a:t>
            </a:r>
            <a:r>
              <a:rPr lang="hu-HU" dirty="0" err="1"/>
              <a:t>formalism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explicit,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 The story of Gamma </a:t>
            </a:r>
            <a:r>
              <a:rPr lang="hu-HU" sz="4000" dirty="0" err="1">
                <a:solidFill>
                  <a:srgbClr val="EA700D"/>
                </a:solidFill>
              </a:rPr>
              <a:t>started</a:t>
            </a:r>
            <a:r>
              <a:rPr lang="hu-HU" sz="4000" dirty="0">
                <a:solidFill>
                  <a:srgbClr val="EA700D"/>
                </a:solidFill>
              </a:rPr>
              <a:t> 3 </a:t>
            </a:r>
            <a:r>
              <a:rPr lang="hu-HU" sz="4000" dirty="0" err="1">
                <a:solidFill>
                  <a:srgbClr val="EA700D"/>
                </a:solidFill>
              </a:rPr>
              <a:t>years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ago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>
                <a:solidFill>
                  <a:srgbClr val="EA700D"/>
                </a:solidFill>
              </a:rPr>
              <a:t>Gamma </a:t>
            </a:r>
            <a:r>
              <a:rPr lang="hu-HU" sz="4000" dirty="0" err="1">
                <a:solidFill>
                  <a:srgbClr val="EA700D"/>
                </a:solidFill>
              </a:rPr>
              <a:t>started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langauge</a:t>
            </a:r>
            <a:r>
              <a:rPr lang="hu-HU" sz="4000" dirty="0">
                <a:solidFill>
                  <a:srgbClr val="EA700D"/>
                </a:solidFill>
              </a:rPr>
              <a:t>. (</a:t>
            </a:r>
            <a:r>
              <a:rPr lang="hu-HU" sz="4000" dirty="0" err="1">
                <a:solidFill>
                  <a:srgbClr val="EA700D"/>
                </a:solidFill>
              </a:rPr>
              <a:t>This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).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static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gives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feedback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quality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created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runtime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include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example</a:t>
            </a:r>
            <a:r>
              <a:rPr lang="hu-HU" sz="4000" dirty="0">
                <a:solidFill>
                  <a:srgbClr val="EA700D"/>
                </a:solidFill>
              </a:rPr>
              <a:t> non-</a:t>
            </a:r>
            <a:r>
              <a:rPr lang="hu-HU" sz="4000" dirty="0" err="1">
                <a:solidFill>
                  <a:srgbClr val="EA700D"/>
                </a:solidFill>
              </a:rPr>
              <a:t>determinism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race-conditions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terms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implemented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model-transformation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maps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, more </a:t>
            </a:r>
            <a:r>
              <a:rPr lang="hu-HU" sz="4000" dirty="0" err="1">
                <a:solidFill>
                  <a:srgbClr val="EA700D"/>
                </a:solidFill>
              </a:rPr>
              <a:t>specifically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timed</a:t>
            </a:r>
            <a:r>
              <a:rPr lang="hu-HU" sz="4000" dirty="0">
                <a:solidFill>
                  <a:srgbClr val="EA700D"/>
                </a:solidFill>
              </a:rPr>
              <a:t> automata, </a:t>
            </a:r>
            <a:r>
              <a:rPr lang="hu-HU" sz="4000" dirty="0" err="1">
                <a:solidFill>
                  <a:srgbClr val="EA700D"/>
                </a:solidFill>
              </a:rPr>
              <a:t>making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feasible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. A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capable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exploring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entire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state-space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input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investigating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whether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reachable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If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returns</a:t>
            </a:r>
            <a:r>
              <a:rPr lang="hu-HU" sz="4000" dirty="0">
                <a:solidFill>
                  <a:srgbClr val="EA700D"/>
                </a:solidFill>
              </a:rPr>
              <a:t> a firing </a:t>
            </a:r>
            <a:r>
              <a:rPr lang="hu-HU" sz="4000" dirty="0" err="1">
                <a:solidFill>
                  <a:srgbClr val="EA700D"/>
                </a:solidFill>
              </a:rPr>
              <a:t>sequence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specifies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have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fired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advantage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against</a:t>
            </a:r>
            <a:r>
              <a:rPr lang="hu-HU" sz="4000" dirty="0">
                <a:solidFill>
                  <a:srgbClr val="EA700D"/>
                </a:solidFill>
              </a:rPr>
              <a:t> testing is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can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prove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absence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faults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addition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their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presence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step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regarding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Gamma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creation</a:t>
            </a:r>
            <a:r>
              <a:rPr lang="hu-HU" sz="4000" dirty="0">
                <a:solidFill>
                  <a:srgbClr val="EA700D"/>
                </a:solidFill>
              </a:rPr>
              <a:t> of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accordance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enable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had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extended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interfaces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ports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System-</a:t>
            </a:r>
            <a:r>
              <a:rPr lang="hu-HU" sz="4000" dirty="0" err="1">
                <a:solidFill>
                  <a:srgbClr val="EA700D"/>
                </a:solidFill>
              </a:rPr>
              <a:t>level</a:t>
            </a:r>
            <a:r>
              <a:rPr lang="hu-HU" sz="4000" dirty="0">
                <a:solidFill>
                  <a:srgbClr val="EA700D"/>
                </a:solidFill>
              </a:rPr>
              <a:t> design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could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generated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but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process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NOT </a:t>
            </a:r>
            <a:r>
              <a:rPr lang="hu-HU" sz="4000" dirty="0" err="1">
                <a:solidFill>
                  <a:srgbClr val="EA700D"/>
                </a:solidFill>
              </a:rPr>
              <a:t>yet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automatized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In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following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slides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clpud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</a:t>
            </a:r>
            <a:r>
              <a:rPr lang="hu-HU" dirty="0" err="1"/>
              <a:t>learned</a:t>
            </a:r>
            <a:r>
              <a:rPr lang="hu-HU" dirty="0"/>
              <a:t> in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 </a:t>
            </a:r>
            <a:r>
              <a:rPr lang="hu-HU" dirty="0" err="1"/>
              <a:t>courses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 </a:t>
            </a:r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beginning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2">
            <a:extLst>
              <a:ext uri="{FF2B5EF4-FFF2-40B4-BE49-F238E27FC236}">
                <a16:creationId xmlns:a16="http://schemas.microsoft.com/office/drawing/2014/main" id="{2065217D-6162-4908-861C-3D4EFBA45678}"/>
              </a:ext>
            </a:extLst>
          </p:cNvPr>
          <p:cNvSpPr/>
          <p:nvPr/>
        </p:nvSpPr>
        <p:spPr>
          <a:xfrm>
            <a:off x="5817647" y="3813717"/>
            <a:ext cx="3292899" cy="1553050"/>
          </a:xfrm>
          <a:prstGeom prst="wedgeRoundRectCallout">
            <a:avLst>
              <a:gd name="adj1" fmla="val -34964"/>
              <a:gd name="adj2" fmla="val 660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Explores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entire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state-space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Firing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erroneous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GB" sz="1700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33DC6529-20CA-46CA-88EB-52DFF28694A5}"/>
              </a:ext>
            </a:extLst>
          </p:cNvPr>
          <p:cNvSpPr/>
          <p:nvPr/>
        </p:nvSpPr>
        <p:spPr>
          <a:xfrm>
            <a:off x="135005" y="5809862"/>
            <a:ext cx="2374021" cy="824700"/>
          </a:xfrm>
          <a:prstGeom prst="wedgeEllipseCallout">
            <a:avLst>
              <a:gd name="adj1" fmla="val 61498"/>
              <a:gd name="adj2" fmla="val -226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Model-transformation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eszédbuborék: lekerekített sarkú téglalap 5">
            <a:extLst>
              <a:ext uri="{FF2B5EF4-FFF2-40B4-BE49-F238E27FC236}">
                <a16:creationId xmlns:a16="http://schemas.microsoft.com/office/drawing/2014/main" id="{4F25E605-917A-4987-9E6A-0FC0B9DD0CC4}"/>
              </a:ext>
            </a:extLst>
          </p:cNvPr>
          <p:cNvSpPr/>
          <p:nvPr/>
        </p:nvSpPr>
        <p:spPr>
          <a:xfrm rot="16200000">
            <a:off x="330839" y="4613993"/>
            <a:ext cx="1385166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composition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7523</TotalTime>
  <Words>2253</Words>
  <Application>Microsoft Office PowerPoint</Application>
  <PresentationFormat>Diavetítés a képernyőre (4:3 oldalarány)</PresentationFormat>
  <Paragraphs>394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25</vt:i4>
      </vt:variant>
    </vt:vector>
  </HeadingPairs>
  <TitlesOfParts>
    <vt:vector size="32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Modeling tools</vt:lpstr>
      <vt:lpstr>Gamma framework – beginning</vt:lpstr>
      <vt:lpstr>Gamma framework – composition</vt:lpstr>
      <vt:lpstr>Gamma framework – present</vt:lpstr>
      <vt:lpstr>Asynchronous semantics</vt:lpstr>
      <vt:lpstr>Synchronous semantics</vt:lpstr>
      <vt:lpstr>Cascade semantics</vt:lpstr>
      <vt:lpstr>Functionalities</vt:lpstr>
      <vt:lpstr>Functionalities</vt:lpstr>
      <vt:lpstr>Functionalities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477</cp:revision>
  <dcterms:created xsi:type="dcterms:W3CDTF">2017-10-10T15:50:44Z</dcterms:created>
  <dcterms:modified xsi:type="dcterms:W3CDTF">2018-01-28T12:41:10Z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