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56" r:id="rId2"/>
  </p:sldMasterIdLst>
  <p:notesMasterIdLst>
    <p:notesMasterId r:id="rId29"/>
  </p:notesMasterIdLst>
  <p:sldIdLst>
    <p:sldId id="265" r:id="rId3"/>
    <p:sldId id="264" r:id="rId4"/>
    <p:sldId id="271" r:id="rId5"/>
    <p:sldId id="299" r:id="rId6"/>
    <p:sldId id="300" r:id="rId7"/>
    <p:sldId id="301" r:id="rId8"/>
    <p:sldId id="302" r:id="rId9"/>
    <p:sldId id="309" r:id="rId10"/>
    <p:sldId id="284" r:id="rId11"/>
    <p:sldId id="285" r:id="rId12"/>
    <p:sldId id="310" r:id="rId13"/>
    <p:sldId id="281" r:id="rId14"/>
    <p:sldId id="291" r:id="rId15"/>
    <p:sldId id="303" r:id="rId16"/>
    <p:sldId id="292" r:id="rId17"/>
    <p:sldId id="304" r:id="rId18"/>
    <p:sldId id="305" r:id="rId19"/>
    <p:sldId id="306" r:id="rId20"/>
    <p:sldId id="307" r:id="rId21"/>
    <p:sldId id="293" r:id="rId22"/>
    <p:sldId id="294" r:id="rId23"/>
    <p:sldId id="295" r:id="rId24"/>
    <p:sldId id="311" r:id="rId25"/>
    <p:sldId id="308" r:id="rId26"/>
    <p:sldId id="298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  <a:srgbClr val="097709"/>
    <a:srgbClr val="92D050"/>
    <a:srgbClr val="0B910B"/>
    <a:srgbClr val="043A04"/>
    <a:srgbClr val="022002"/>
    <a:srgbClr val="FFFFFF"/>
    <a:srgbClr val="D2660C"/>
    <a:srgbClr val="D6E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0976" autoAdjust="0"/>
  </p:normalViewPr>
  <p:slideViewPr>
    <p:cSldViewPr snapToGrid="0">
      <p:cViewPr varScale="1">
        <p:scale>
          <a:sx n="70" d="100"/>
          <a:sy n="70" d="100"/>
        </p:scale>
        <p:origin x="17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23C46-F233-4B17-B388-1A010B10AB11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CD87-3D6E-4E2D-938C-1EC7D95CE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Bence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 am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Gamma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Statechart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Framework. Gamma is a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component-based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mixing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Gamma.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-like </a:t>
            </a:r>
            <a:r>
              <a:rPr lang="hu-HU" dirty="0" err="1"/>
              <a:t>components</a:t>
            </a:r>
            <a:r>
              <a:rPr lang="hu-HU" dirty="0"/>
              <a:t>. 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sequentially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dispatched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processed</a:t>
            </a:r>
            <a:r>
              <a:rPr lang="hu-HU" dirty="0"/>
              <a:t> </a:t>
            </a:r>
            <a:r>
              <a:rPr lang="hu-HU" dirty="0" err="1"/>
              <a:t>immediately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receiving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sending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.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, („ANIMATION”)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NOT </a:t>
            </a:r>
            <a:r>
              <a:rPr lang="hu-HU" dirty="0" err="1"/>
              <a:t>delayed</a:t>
            </a:r>
            <a:r>
              <a:rPr lang="hu-HU" dirty="0"/>
              <a:t>  („ANIMATION”) </a:t>
            </a:r>
            <a:r>
              <a:rPr lang="hu-HU" dirty="0" err="1"/>
              <a:t>unlike</a:t>
            </a:r>
            <a:r>
              <a:rPr lang="hu-HU" dirty="0"/>
              <a:t> in </a:t>
            </a:r>
            <a:r>
              <a:rPr lang="hu-HU" dirty="0" err="1"/>
              <a:t>concurrent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pure</a:t>
            </a:r>
            <a:r>
              <a:rPr lang="hu-HU" dirty="0"/>
              <a:t> („ANIMATION”) 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is </a:t>
            </a:r>
            <a:r>
              <a:rPr lang="hu-HU" dirty="0" err="1"/>
              <a:t>suitable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description</a:t>
            </a:r>
            <a:r>
              <a:rPr lang="hu-HU" dirty="0"/>
              <a:t> of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filters.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define</a:t>
            </a:r>
            <a:r>
              <a:rPr lang="hu-HU" dirty="0"/>
              <a:t> a </a:t>
            </a:r>
            <a:r>
              <a:rPr lang="hu-HU" dirty="0" err="1"/>
              <a:t>data</a:t>
            </a:r>
            <a:r>
              <a:rPr lang="hu-HU" dirty="0"/>
              <a:t>-flow.</a:t>
            </a:r>
          </a:p>
          <a:p>
            <a:r>
              <a:rPr lang="hu-HU" dirty="0"/>
              <a:t> 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dispatch</a:t>
            </a:r>
            <a:r>
              <a:rPr lang="hu-HU" dirty="0"/>
              <a:t> and </a:t>
            </a:r>
            <a:r>
              <a:rPr lang="hu-HU" dirty="0" err="1"/>
              <a:t>transformation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originating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sensors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travel</a:t>
            </a:r>
            <a:r>
              <a:rPr lang="hu-HU" dirty="0"/>
              <a:t> </a:t>
            </a:r>
            <a:r>
              <a:rPr lang="hu-HU" dirty="0" err="1"/>
              <a:t>thorugh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and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be mixed?</a:t>
            </a:r>
          </a:p>
          <a:p>
            <a:r>
              <a:rPr lang="hu-HU" dirty="0" err="1"/>
              <a:t>Statecharts</a:t>
            </a:r>
            <a:r>
              <a:rPr lang="hu-HU" dirty="0"/>
              <a:t>, („ANIMATION”) 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atomic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wrapped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(„ANIMATION”)  </a:t>
            </a:r>
            <a:r>
              <a:rPr lang="hu-HU" dirty="0" err="1"/>
              <a:t>consist</a:t>
            </a:r>
            <a:r>
              <a:rPr lang="hu-HU" dirty="0"/>
              <a:t> of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 („ANIMATION”) 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and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 </a:t>
            </a:r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(„ANIMATION”) 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assembled</a:t>
            </a:r>
            <a:r>
              <a:rPr lang="hu-HU" dirty="0"/>
              <a:t>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And </a:t>
            </a:r>
            <a:r>
              <a:rPr lang="hu-HU" sz="1200" dirty="0" err="1"/>
              <a:t>now</a:t>
            </a:r>
            <a:r>
              <a:rPr lang="hu-HU" sz="1200" dirty="0"/>
              <a:t> I </a:t>
            </a:r>
            <a:r>
              <a:rPr lang="hu-HU" sz="1200" dirty="0" err="1"/>
              <a:t>would</a:t>
            </a:r>
            <a:r>
              <a:rPr lang="hu-HU" sz="1200" dirty="0"/>
              <a:t> like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introduce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workflow</a:t>
            </a:r>
            <a:r>
              <a:rPr lang="hu-HU" sz="1200" dirty="0"/>
              <a:t> </a:t>
            </a:r>
            <a:r>
              <a:rPr lang="hu-HU" sz="1200" dirty="0" err="1"/>
              <a:t>according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which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used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design </a:t>
            </a:r>
            <a:r>
              <a:rPr lang="hu-HU" sz="1200" dirty="0" err="1"/>
              <a:t>starts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definition</a:t>
            </a:r>
            <a:r>
              <a:rPr lang="hu-HU" sz="1200" dirty="0"/>
              <a:t> of </a:t>
            </a:r>
            <a:r>
              <a:rPr lang="hu-HU" sz="1200" dirty="0" err="1"/>
              <a:t>high-level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. </a:t>
            </a:r>
            <a:r>
              <a:rPr lang="hu-HU" sz="1200" dirty="0" err="1"/>
              <a:t>It</a:t>
            </a:r>
            <a:r>
              <a:rPr lang="hu-HU" sz="1200" dirty="0"/>
              <a:t> is </a:t>
            </a:r>
            <a:r>
              <a:rPr lang="hu-HU" sz="1200" dirty="0" err="1"/>
              <a:t>possible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do</a:t>
            </a:r>
            <a:r>
              <a:rPr lang="hu-HU" sz="1200" dirty="0"/>
              <a:t> </a:t>
            </a:r>
            <a:r>
              <a:rPr lang="hu-HU" sz="1200" dirty="0" err="1"/>
              <a:t>it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or</a:t>
            </a:r>
            <a:r>
              <a:rPr lang="hu-HU" sz="1200" dirty="0"/>
              <a:t> an </a:t>
            </a:r>
            <a:r>
              <a:rPr lang="hu-HU" sz="1200" dirty="0" err="1"/>
              <a:t>other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Gamma,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example</a:t>
            </a:r>
            <a:r>
              <a:rPr lang="hu-HU" sz="1200" dirty="0"/>
              <a:t> </a:t>
            </a:r>
            <a:r>
              <a:rPr lang="hu-HU" sz="1200" dirty="0" err="1"/>
              <a:t>Yakindu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</a:t>
            </a:r>
            <a:r>
              <a:rPr lang="hu-HU" sz="1200" dirty="0" err="1"/>
              <a:t>Yakindu</a:t>
            </a:r>
            <a:r>
              <a:rPr lang="hu-HU" sz="1200" dirty="0"/>
              <a:t>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depicted</a:t>
            </a:r>
            <a:r>
              <a:rPr lang="hu-HU" sz="1200" dirty="0"/>
              <a:t> in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figure</a:t>
            </a:r>
            <a:r>
              <a:rPr lang="hu-HU" sz="1200" dirty="0"/>
              <a:t>, </a:t>
            </a:r>
            <a:r>
              <a:rPr lang="hu-HU" sz="1200" dirty="0" err="1"/>
              <a:t>models</a:t>
            </a:r>
            <a:r>
              <a:rPr lang="hu-HU" sz="1200" dirty="0"/>
              <a:t> a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. </a:t>
            </a:r>
            <a:r>
              <a:rPr lang="hu-HU" sz="1200" dirty="0" err="1"/>
              <a:t>As</a:t>
            </a:r>
            <a:r>
              <a:rPr lang="hu-HU" sz="1200" dirty="0"/>
              <a:t> an </a:t>
            </a:r>
            <a:r>
              <a:rPr lang="hu-HU" sz="1200" dirty="0" err="1"/>
              <a:t>example</a:t>
            </a:r>
            <a:r>
              <a:rPr lang="hu-HU" sz="1200" dirty="0"/>
              <a:t>, 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are</a:t>
            </a:r>
            <a:r>
              <a:rPr lang="hu-HU" sz="1200" dirty="0"/>
              <a:t> </a:t>
            </a:r>
            <a:r>
              <a:rPr lang="hu-HU" sz="1200" dirty="0" err="1"/>
              <a:t>going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create</a:t>
            </a:r>
            <a:r>
              <a:rPr lang="hu-HU" sz="1200" dirty="0"/>
              <a:t> a </a:t>
            </a:r>
            <a:r>
              <a:rPr lang="hu-HU" sz="1200" dirty="0" err="1"/>
              <a:t>composite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from</a:t>
            </a:r>
            <a:r>
              <a:rPr lang="hu-HU" sz="1200" dirty="0"/>
              <a:t> </a:t>
            </a:r>
            <a:r>
              <a:rPr lang="hu-HU" sz="1200" dirty="0" err="1"/>
              <a:t>traffic</a:t>
            </a:r>
            <a:r>
              <a:rPr lang="hu-HU" sz="1200" dirty="0"/>
              <a:t> </a:t>
            </a:r>
            <a:r>
              <a:rPr lang="hu-HU" sz="1200" dirty="0" err="1"/>
              <a:t>light</a:t>
            </a:r>
            <a:r>
              <a:rPr lang="hu-HU" sz="1200" dirty="0"/>
              <a:t> </a:t>
            </a:r>
            <a:r>
              <a:rPr lang="hu-HU" sz="1200" dirty="0" err="1"/>
              <a:t>models</a:t>
            </a:r>
            <a:r>
              <a:rPr lang="hu-HU" sz="1200" dirty="0"/>
              <a:t> </a:t>
            </a:r>
            <a:r>
              <a:rPr lang="hu-HU" sz="1200" dirty="0" err="1"/>
              <a:t>describing</a:t>
            </a:r>
            <a:r>
              <a:rPr lang="hu-HU" sz="1200" dirty="0"/>
              <a:t> a </a:t>
            </a:r>
            <a:r>
              <a:rPr lang="hu-HU" sz="1200" dirty="0" err="1"/>
              <a:t>crossroad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Compostion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If</a:t>
            </a:r>
            <a:r>
              <a:rPr lang="hu-HU" sz="1200" dirty="0"/>
              <a:t>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define</a:t>
            </a:r>
            <a:r>
              <a:rPr lang="hu-HU" sz="1200" dirty="0"/>
              <a:t> </a:t>
            </a:r>
            <a:r>
              <a:rPr lang="hu-HU" sz="1200" dirty="0" err="1"/>
              <a:t>statecharts</a:t>
            </a:r>
            <a:r>
              <a:rPr lang="hu-HU" sz="1200" dirty="0"/>
              <a:t> in an </a:t>
            </a:r>
            <a:r>
              <a:rPr lang="hu-HU" sz="1200" dirty="0" err="1"/>
              <a:t>integrated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, like in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example</a:t>
            </a:r>
            <a:r>
              <a:rPr lang="hu-HU" sz="1200" dirty="0"/>
              <a:t>, </a:t>
            </a:r>
            <a:r>
              <a:rPr lang="hu-HU" sz="1200" dirty="0" err="1"/>
              <a:t>we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transform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done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transformers</a:t>
            </a:r>
            <a:r>
              <a:rPr lang="hu-HU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The Gamma </a:t>
            </a:r>
            <a:r>
              <a:rPr lang="hu-HU" sz="1200" dirty="0" err="1"/>
              <a:t>Statechart</a:t>
            </a:r>
            <a:r>
              <a:rPr lang="hu-HU" sz="1200" dirty="0"/>
              <a:t> </a:t>
            </a:r>
            <a:r>
              <a:rPr lang="hu-HU" sz="1200" dirty="0" err="1"/>
              <a:t>Language</a:t>
            </a:r>
            <a:r>
              <a:rPr lang="hu-HU" sz="1200" dirty="0"/>
              <a:t> </a:t>
            </a:r>
            <a:r>
              <a:rPr lang="hu-HU" sz="1200" dirty="0" err="1"/>
              <a:t>supports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extensibility</a:t>
            </a:r>
            <a:r>
              <a:rPr lang="hu-HU" sz="1200" dirty="0"/>
              <a:t> of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framework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additional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</a:t>
            </a:r>
            <a:r>
              <a:rPr lang="hu-HU" sz="1200" dirty="0" err="1"/>
              <a:t>tools</a:t>
            </a:r>
            <a:r>
              <a:rPr lang="hu-HU" sz="1200" dirty="0"/>
              <a:t>.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integrate</a:t>
            </a:r>
            <a:r>
              <a:rPr lang="hu-HU" sz="1200" dirty="0"/>
              <a:t> </a:t>
            </a:r>
            <a:r>
              <a:rPr lang="hu-HU" sz="1200" dirty="0" err="1"/>
              <a:t>them</a:t>
            </a:r>
            <a:r>
              <a:rPr lang="hu-HU" sz="1200" dirty="0"/>
              <a:t>, </a:t>
            </a:r>
            <a:r>
              <a:rPr lang="hu-HU" sz="1200" dirty="0" err="1"/>
              <a:t>only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 </a:t>
            </a:r>
            <a:r>
              <a:rPr lang="hu-HU" sz="1200" dirty="0" err="1"/>
              <a:t>transformer</a:t>
            </a:r>
            <a:r>
              <a:rPr lang="hu-HU" sz="1200" dirty="0"/>
              <a:t> has </a:t>
            </a:r>
            <a:r>
              <a:rPr lang="hu-HU" sz="1200" dirty="0" err="1"/>
              <a:t>to</a:t>
            </a:r>
            <a:r>
              <a:rPr lang="hu-HU" sz="1200" dirty="0"/>
              <a:t> be </a:t>
            </a:r>
            <a:r>
              <a:rPr lang="hu-HU" sz="1200" dirty="0" err="1"/>
              <a:t>implemented</a:t>
            </a:r>
            <a:r>
              <a:rPr lang="hu-HU" sz="1200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, 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validated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/>
              <a:t>using </a:t>
            </a:r>
            <a:r>
              <a:rPr lang="hu-HU" dirty="0"/>
              <a:t>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has </a:t>
            </a:r>
            <a:r>
              <a:rPr lang="hu-HU" dirty="0" err="1"/>
              <a:t>traditional</a:t>
            </a:r>
            <a:r>
              <a:rPr lang="hu-HU" dirty="0"/>
              <a:t>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and </a:t>
            </a:r>
            <a:r>
              <a:rPr lang="hu-HU" dirty="0" err="1"/>
              <a:t>transitions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. In </a:t>
            </a:r>
            <a:r>
              <a:rPr lang="hu-HU" dirty="0" err="1"/>
              <a:t>terms</a:t>
            </a:r>
            <a:r>
              <a:rPr lang="hu-HU" dirty="0"/>
              <a:t> of </a:t>
            </a:r>
            <a:r>
              <a:rPr lang="hu-HU" dirty="0" err="1"/>
              <a:t>composition</a:t>
            </a:r>
            <a:r>
              <a:rPr lang="hu-HU" dirty="0"/>
              <a:t>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attributes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regarded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port </a:t>
            </a:r>
            <a:r>
              <a:rPr lang="hu-HU" dirty="0" err="1"/>
              <a:t>realizes</a:t>
            </a:r>
            <a:r>
              <a:rPr lang="hu-HU" dirty="0"/>
              <a:t> a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either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provided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in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connected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  <a:endParaRPr lang="hu-HU" sz="1200" dirty="0"/>
          </a:p>
          <a:p>
            <a:r>
              <a:rPr lang="hu-HU" dirty="0"/>
              <a:t>Gamma </a:t>
            </a:r>
            <a:r>
              <a:rPr lang="hu-HU" dirty="0" err="1"/>
              <a:t>statecharts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hierarchically</a:t>
            </a:r>
            <a:r>
              <a:rPr lang="hu-HU" dirty="0"/>
              <a:t> </a:t>
            </a:r>
            <a:r>
              <a:rPr lang="hu-HU" dirty="0" err="1"/>
              <a:t>composed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according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introduced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Validation</a:t>
            </a:r>
            <a:r>
              <a:rPr lang="hu-HU" dirty="0"/>
              <a:t> is </a:t>
            </a:r>
            <a:r>
              <a:rPr lang="hu-HU" dirty="0" err="1"/>
              <a:t>carried</a:t>
            </a:r>
            <a:r>
              <a:rPr lang="hu-HU" dirty="0"/>
              <a:t> out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Let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done</a:t>
            </a:r>
            <a:r>
              <a:rPr lang="hu-HU" dirty="0"/>
              <a:t> in </a:t>
            </a:r>
            <a:r>
              <a:rPr lang="hu-HU" dirty="0" err="1"/>
              <a:t>practice</a:t>
            </a:r>
            <a:r>
              <a:rPr lang="hu-HU" dirty="0"/>
              <a:t> </a:t>
            </a:r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defining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previously</a:t>
            </a:r>
            <a:r>
              <a:rPr lang="hu-HU" dirty="0"/>
              <a:t> </a:t>
            </a:r>
            <a:r>
              <a:rPr lang="hu-HU" dirty="0" err="1"/>
              <a:t>mentioned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crossroad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</a:t>
            </a:r>
          </a:p>
          <a:p>
            <a:r>
              <a:rPr lang="hu-HU" dirty="0"/>
              <a:t>The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a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,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lower-left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 The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representation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depicted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has </a:t>
            </a:r>
            <a:r>
              <a:rPr lang="hu-HU" dirty="0" err="1"/>
              <a:t>ports</a:t>
            </a:r>
            <a:r>
              <a:rPr lang="hu-HU" dirty="0"/>
              <a:t>.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excatly</a:t>
            </a:r>
            <a:r>
              <a:rPr lang="hu-HU" dirty="0"/>
              <a:t> like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is,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realize</a:t>
            </a:r>
            <a:r>
              <a:rPr lang="hu-HU" dirty="0"/>
              <a:t> an </a:t>
            </a:r>
            <a:r>
              <a:rPr lang="hu-HU" dirty="0" err="1"/>
              <a:t>interface</a:t>
            </a:r>
            <a:r>
              <a:rPr lang="hu-HU" dirty="0"/>
              <a:t> in </a:t>
            </a:r>
            <a:r>
              <a:rPr lang="hu-HU" dirty="0" err="1"/>
              <a:t>either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1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behavior</a:t>
            </a:r>
            <a:r>
              <a:rPr lang="hu-HU" dirty="0"/>
              <a:t> of a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is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light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and a </a:t>
            </a:r>
            <a:r>
              <a:rPr lang="hu-HU" dirty="0" err="1"/>
              <a:t>controller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bound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6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Finally</a:t>
            </a:r>
            <a:r>
              <a:rPr lang="hu-HU" dirty="0"/>
              <a:t>, </a:t>
            </a:r>
            <a:r>
              <a:rPr lang="hu-HU" dirty="0" err="1"/>
              <a:t>channels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ports</a:t>
            </a:r>
            <a:r>
              <a:rPr lang="hu-HU" dirty="0"/>
              <a:t> of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enabling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Nowadays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model-driven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paradigm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automotive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railway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handled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hu-H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hu-H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automtically</a:t>
            </a:r>
            <a:r>
              <a:rPr lang="hu-HU" dirty="0"/>
              <a:t> </a:t>
            </a:r>
            <a:r>
              <a:rPr lang="hu-HU" dirty="0" err="1"/>
              <a:t>derived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. In </a:t>
            </a:r>
            <a:r>
              <a:rPr lang="hu-HU" dirty="0" err="1"/>
              <a:t>case</a:t>
            </a:r>
            <a:r>
              <a:rPr lang="hu-HU" dirty="0"/>
              <a:t> of </a:t>
            </a:r>
            <a:r>
              <a:rPr lang="hu-HU" dirty="0" err="1"/>
              <a:t>synchronous</a:t>
            </a:r>
            <a:r>
              <a:rPr lang="hu-HU" dirty="0"/>
              <a:t>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is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available</a:t>
            </a:r>
            <a:r>
              <a:rPr lang="hu-HU" dirty="0"/>
              <a:t>. The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Additionally</a:t>
            </a:r>
            <a:r>
              <a:rPr lang="hu-HU" dirty="0"/>
              <a:t>,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transformers</a:t>
            </a:r>
            <a:r>
              <a:rPr lang="hu-HU" dirty="0"/>
              <a:t>,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transformed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carried</a:t>
            </a:r>
            <a:r>
              <a:rPr lang="hu-HU" dirty="0"/>
              <a:t> out.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The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is </a:t>
            </a:r>
            <a:r>
              <a:rPr lang="hu-HU" dirty="0" err="1"/>
              <a:t>hidden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of a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. </a:t>
            </a:r>
          </a:p>
          <a:p>
            <a:r>
              <a:rPr lang="hu-HU" dirty="0"/>
              <a:t>(„ANIMATION”)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 („ANIMATION”)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The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produced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model-checker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automatically</a:t>
            </a:r>
            <a:r>
              <a:rPr lang="hu-HU" dirty="0"/>
              <a:t> back-</a:t>
            </a:r>
            <a:r>
              <a:rPr lang="hu-HU" dirty="0" err="1"/>
              <a:t>annotated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langauge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investigate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in a </a:t>
            </a:r>
            <a:r>
              <a:rPr lang="hu-HU" dirty="0" err="1"/>
              <a:t>familiar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.</a:t>
            </a:r>
          </a:p>
          <a:p>
            <a:r>
              <a:rPr lang="hu-HU" dirty="0"/>
              <a:t>(„ANIMATION”)</a:t>
            </a:r>
          </a:p>
          <a:p>
            <a:r>
              <a:rPr lang="hu-HU" dirty="0"/>
              <a:t>Moreover,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generates</a:t>
            </a:r>
            <a:r>
              <a:rPr lang="hu-HU" dirty="0"/>
              <a:t> test-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firing </a:t>
            </a:r>
            <a:r>
              <a:rPr lang="hu-HU" dirty="0" err="1"/>
              <a:t>sequences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firing </a:t>
            </a:r>
            <a:r>
              <a:rPr lang="hu-HU" dirty="0" err="1"/>
              <a:t>sequences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. </a:t>
            </a:r>
            <a:r>
              <a:rPr lang="hu-HU" dirty="0" err="1"/>
              <a:t>Thus</a:t>
            </a:r>
            <a:r>
              <a:rPr lang="hu-HU" dirty="0"/>
              <a:t>, </a:t>
            </a:r>
            <a:r>
              <a:rPr lang="hu-HU" dirty="0" err="1"/>
              <a:t>conformancy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checked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indeed</a:t>
            </a:r>
            <a:r>
              <a:rPr lang="hu-HU" dirty="0"/>
              <a:t> </a:t>
            </a:r>
            <a:r>
              <a:rPr lang="hu-HU" dirty="0" err="1"/>
              <a:t>equivalent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3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 </a:t>
            </a:r>
            <a:r>
              <a:rPr lang="hu-HU" dirty="0" err="1"/>
              <a:t>depicts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framework</a:t>
            </a:r>
            <a:r>
              <a:rPr lang="hu-HU" dirty="0"/>
              <a:t>. Gamma </a:t>
            </a:r>
            <a:r>
              <a:rPr lang="hu-HU" dirty="0" err="1"/>
              <a:t>uses</a:t>
            </a:r>
            <a:r>
              <a:rPr lang="hu-HU" dirty="0"/>
              <a:t> </a:t>
            </a:r>
            <a:r>
              <a:rPr lang="hu-HU" dirty="0" err="1"/>
              <a:t>Eclipse</a:t>
            </a:r>
            <a:r>
              <a:rPr lang="hu-HU" dirty="0"/>
              <a:t> and Java </a:t>
            </a:r>
            <a:r>
              <a:rPr lang="hu-HU" dirty="0" err="1"/>
              <a:t>technologies</a:t>
            </a:r>
            <a:r>
              <a:rPr lang="hu-HU" dirty="0"/>
              <a:t>.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metamodels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statechart</a:t>
            </a:r>
            <a:r>
              <a:rPr lang="hu-HU" dirty="0"/>
              <a:t> and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langauges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defined</a:t>
            </a:r>
            <a:r>
              <a:rPr lang="hu-HU" dirty="0"/>
              <a:t> in </a:t>
            </a:r>
            <a:r>
              <a:rPr lang="hu-HU" dirty="0" err="1"/>
              <a:t>Eclipse</a:t>
            </a:r>
            <a:r>
              <a:rPr lang="hu-HU" dirty="0"/>
              <a:t> </a:t>
            </a:r>
            <a:r>
              <a:rPr lang="hu-HU" dirty="0" err="1"/>
              <a:t>Ecore</a:t>
            </a:r>
            <a:r>
              <a:rPr lang="hu-HU" dirty="0"/>
              <a:t>,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textual</a:t>
            </a:r>
            <a:r>
              <a:rPr lang="hu-HU" dirty="0"/>
              <a:t> </a:t>
            </a:r>
            <a:r>
              <a:rPr lang="hu-HU" dirty="0" err="1"/>
              <a:t>syntax</a:t>
            </a:r>
            <a:r>
              <a:rPr lang="hu-HU" dirty="0"/>
              <a:t> is </a:t>
            </a:r>
            <a:r>
              <a:rPr lang="hu-HU" dirty="0" err="1"/>
              <a:t>defined</a:t>
            </a:r>
            <a:r>
              <a:rPr lang="hu-HU" dirty="0"/>
              <a:t> in </a:t>
            </a:r>
            <a:r>
              <a:rPr lang="hu-HU" dirty="0" err="1"/>
              <a:t>Xtext</a:t>
            </a:r>
            <a:r>
              <a:rPr lang="hu-HU" dirty="0"/>
              <a:t>. </a:t>
            </a:r>
            <a:r>
              <a:rPr lang="hu-HU" dirty="0" err="1"/>
              <a:t>Additionally</a:t>
            </a:r>
            <a:r>
              <a:rPr lang="hu-HU" dirty="0"/>
              <a:t>, Gamma </a:t>
            </a:r>
            <a:r>
              <a:rPr lang="hu-HU" dirty="0" err="1"/>
              <a:t>uses</a:t>
            </a:r>
            <a:r>
              <a:rPr lang="hu-HU" dirty="0"/>
              <a:t> UPPAAL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35264-9D91-435D-8C9D-6CC8B45846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5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conclusion</a:t>
            </a:r>
            <a:r>
              <a:rPr lang="hu-HU" dirty="0"/>
              <a:t>, Gamma is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design of </a:t>
            </a:r>
            <a:r>
              <a:rPr lang="hu-HU" dirty="0" err="1"/>
              <a:t>reactive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</a:t>
            </a:r>
            <a:r>
              <a:rPr lang="hu-HU" dirty="0" err="1"/>
              <a:t>statecharts</a:t>
            </a:r>
            <a:r>
              <a:rPr lang="hu-HU" dirty="0"/>
              <a:t>.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, </a:t>
            </a:r>
            <a:r>
              <a:rPr lang="hu-HU" dirty="0" err="1"/>
              <a:t>validation</a:t>
            </a:r>
            <a:r>
              <a:rPr lang="hu-HU" dirty="0"/>
              <a:t> and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functionalities</a:t>
            </a:r>
            <a:r>
              <a:rPr lang="hu-HU" dirty="0"/>
              <a:t>.</a:t>
            </a:r>
          </a:p>
          <a:p>
            <a:r>
              <a:rPr lang="hu-HU" dirty="0"/>
              <a:t>The main </a:t>
            </a:r>
            <a:r>
              <a:rPr lang="hu-HU" dirty="0" err="1"/>
              <a:t>topic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Gamma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has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extended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three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: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</a:t>
            </a:r>
            <a:r>
              <a:rPr lang="hu-HU" dirty="0" err="1"/>
              <a:t>independent</a:t>
            </a:r>
            <a:r>
              <a:rPr lang="hu-HU" dirty="0"/>
              <a:t> </a:t>
            </a:r>
            <a:r>
              <a:rPr lang="hu-HU" dirty="0" err="1"/>
              <a:t>processes</a:t>
            </a:r>
            <a:r>
              <a:rPr lang="hu-HU" dirty="0"/>
              <a:t>,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of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, and </a:t>
            </a:r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a </a:t>
            </a:r>
            <a:r>
              <a:rPr lang="hu-HU" dirty="0" err="1"/>
              <a:t>sequential</a:t>
            </a:r>
            <a:r>
              <a:rPr lang="hu-HU" dirty="0"/>
              <a:t>, </a:t>
            </a:r>
            <a:r>
              <a:rPr lang="hu-HU" dirty="0" err="1"/>
              <a:t>pipeline</a:t>
            </a:r>
            <a:r>
              <a:rPr lang="hu-HU" dirty="0"/>
              <a:t>-like </a:t>
            </a:r>
            <a:r>
              <a:rPr lang="hu-HU" dirty="0" err="1"/>
              <a:t>behavior</a:t>
            </a:r>
            <a:r>
              <a:rPr lang="hu-HU" dirty="0"/>
              <a:t>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2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?</a:t>
            </a:r>
          </a:p>
          <a:p>
            <a:r>
              <a:rPr lang="hu-HU" dirty="0" err="1"/>
              <a:t>Currently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implementing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. Moreover,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like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extend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model-checking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,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is </a:t>
            </a:r>
            <a:r>
              <a:rPr lang="hu-HU" dirty="0" err="1"/>
              <a:t>currently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. </a:t>
            </a:r>
          </a:p>
          <a:p>
            <a:r>
              <a:rPr lang="hu-HU" dirty="0" err="1"/>
              <a:t>Also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C++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generator</a:t>
            </a:r>
            <a:r>
              <a:rPr lang="hu-HU" dirty="0"/>
              <a:t>, and </a:t>
            </a:r>
            <a:r>
              <a:rPr lang="hu-HU" dirty="0" err="1"/>
              <a:t>plan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integrate</a:t>
            </a:r>
            <a:r>
              <a:rPr lang="hu-HU" dirty="0"/>
              <a:t>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and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Gamma.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working</a:t>
            </a:r>
            <a:r>
              <a:rPr lang="hu-HU" dirty="0"/>
              <a:t> version of Gamma and a </a:t>
            </a:r>
            <a:r>
              <a:rPr lang="hu-HU" dirty="0" err="1"/>
              <a:t>tutorial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under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link.</a:t>
            </a:r>
          </a:p>
          <a:p>
            <a:endParaRPr lang="hu-HU" dirty="0"/>
          </a:p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definition</a:t>
            </a:r>
            <a:r>
              <a:rPr lang="hu-HU" dirty="0"/>
              <a:t>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aided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high-level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, </a:t>
            </a:r>
            <a:r>
              <a:rPr lang="hu-HU" dirty="0" err="1"/>
              <a:t>hierarchical</a:t>
            </a:r>
            <a:r>
              <a:rPr lang="hu-HU" dirty="0"/>
              <a:t> design.</a:t>
            </a:r>
          </a:p>
          <a:p>
            <a:r>
              <a:rPr lang="hu-HU" dirty="0"/>
              <a:t>The </a:t>
            </a:r>
            <a:r>
              <a:rPr lang="hu-HU" dirty="0" err="1"/>
              <a:t>language</a:t>
            </a:r>
            <a:r>
              <a:rPr lang="hu-HU" dirty="0"/>
              <a:t> must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enable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of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supporting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capable</a:t>
            </a:r>
            <a:r>
              <a:rPr lang="hu-HU" dirty="0"/>
              <a:t> of </a:t>
            </a:r>
            <a:r>
              <a:rPr lang="hu-HU" dirty="0" err="1"/>
              <a:t>validating</a:t>
            </a:r>
            <a:r>
              <a:rPr lang="hu-HU" dirty="0"/>
              <a:t> and </a:t>
            </a:r>
            <a:r>
              <a:rPr lang="hu-HU" dirty="0" err="1"/>
              <a:t>verifying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supported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several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component-based</a:t>
            </a:r>
            <a:r>
              <a:rPr lang="hu-HU" dirty="0"/>
              <a:t> design and mixing of </a:t>
            </a:r>
            <a:r>
              <a:rPr lang="hu-HU" dirty="0" err="1"/>
              <a:t>semantics</a:t>
            </a:r>
            <a:r>
              <a:rPr lang="hu-HU" dirty="0"/>
              <a:t>. Here I am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talk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Ptolemy</a:t>
            </a:r>
            <a:r>
              <a:rPr lang="hu-HU" dirty="0"/>
              <a:t>, BIP, and </a:t>
            </a:r>
            <a:r>
              <a:rPr lang="hu-HU" dirty="0" err="1"/>
              <a:t>Stateflow</a:t>
            </a:r>
            <a:r>
              <a:rPr lang="hu-HU" dirty="0"/>
              <a:t>. </a:t>
            </a:r>
          </a:p>
          <a:p>
            <a:r>
              <a:rPr lang="hu-HU" dirty="0" err="1"/>
              <a:t>Ptolemy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mixing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</a:t>
            </a:r>
          </a:p>
          <a:p>
            <a:r>
              <a:rPr lang="hu-HU" dirty="0"/>
              <a:t>BIP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basis</a:t>
            </a:r>
            <a:r>
              <a:rPr lang="hu-HU" dirty="0"/>
              <a:t> of Petri-</a:t>
            </a:r>
            <a:r>
              <a:rPr lang="hu-HU" dirty="0" err="1"/>
              <a:t>Nets</a:t>
            </a:r>
            <a:r>
              <a:rPr lang="hu-HU" dirty="0"/>
              <a:t>. Moreover,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enables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import of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Simulink</a:t>
            </a:r>
            <a:r>
              <a:rPr lang="hu-HU" dirty="0"/>
              <a:t> and AADL.</a:t>
            </a:r>
          </a:p>
          <a:p>
            <a:r>
              <a:rPr lang="hu-HU" dirty="0" err="1"/>
              <a:t>Stateflow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of </a:t>
            </a:r>
            <a:r>
              <a:rPr lang="hu-HU" dirty="0" err="1"/>
              <a:t>statcharts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simulation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resulting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and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r>
              <a:rPr lang="hu-HU" dirty="0"/>
              <a:t>. </a:t>
            </a:r>
            <a:r>
              <a:rPr lang="hu-HU" dirty="0" err="1"/>
              <a:t>Unfortunately</a:t>
            </a:r>
            <a:r>
              <a:rPr lang="hu-HU" dirty="0"/>
              <a:t>, </a:t>
            </a:r>
            <a:r>
              <a:rPr lang="hu-HU" dirty="0" err="1"/>
              <a:t>Stateflow</a:t>
            </a:r>
            <a:r>
              <a:rPr lang="hu-HU" dirty="0"/>
              <a:t> is a </a:t>
            </a:r>
            <a:r>
              <a:rPr lang="hu-HU" dirty="0" err="1"/>
              <a:t>commercial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, and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extensible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Gamma, </a:t>
            </a:r>
            <a:r>
              <a:rPr lang="hu-HU" dirty="0" err="1"/>
              <a:t>inspired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above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,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</a:t>
            </a:r>
            <a:r>
              <a:rPr lang="hu-HU" dirty="0" err="1"/>
              <a:t>hierarchical</a:t>
            </a:r>
            <a:r>
              <a:rPr lang="hu-HU" dirty="0"/>
              <a:t> </a:t>
            </a:r>
            <a:r>
              <a:rPr lang="hu-HU" dirty="0" err="1"/>
              <a:t>compositional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and mixing of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statecharts</a:t>
            </a:r>
            <a:r>
              <a:rPr lang="hu-HU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make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understandable</a:t>
            </a:r>
            <a:r>
              <a:rPr lang="hu-HU" sz="4000" dirty="0">
                <a:solidFill>
                  <a:srgbClr val="EA700D"/>
                </a:solidFill>
              </a:rPr>
              <a:t>,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shortly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present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logical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structure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framework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/>
              <a:t>Gamma is </a:t>
            </a:r>
            <a:r>
              <a:rPr lang="hu-HU" sz="4000" dirty="0" err="1"/>
              <a:t>based</a:t>
            </a:r>
            <a:r>
              <a:rPr lang="hu-HU" sz="4000" dirty="0"/>
              <a:t> </a:t>
            </a:r>
            <a:r>
              <a:rPr lang="hu-HU" sz="4000" dirty="0" err="1"/>
              <a:t>on</a:t>
            </a:r>
            <a:r>
              <a:rPr lang="hu-HU" sz="4000" dirty="0"/>
              <a:t> a </a:t>
            </a:r>
            <a:r>
              <a:rPr lang="hu-HU" sz="4000" dirty="0" err="1"/>
              <a:t>statechart</a:t>
            </a:r>
            <a:r>
              <a:rPr lang="hu-HU" sz="4000" dirty="0"/>
              <a:t> </a:t>
            </a:r>
            <a:r>
              <a:rPr lang="hu-HU" sz="4000" dirty="0" err="1"/>
              <a:t>language</a:t>
            </a:r>
            <a:r>
              <a:rPr lang="hu-HU" sz="4000" dirty="0"/>
              <a:t>, in </a:t>
            </a:r>
            <a:r>
              <a:rPr lang="hu-HU" sz="4000" dirty="0" err="1"/>
              <a:t>which</a:t>
            </a:r>
            <a:r>
              <a:rPr lang="hu-HU" sz="4000" dirty="0"/>
              <a:t> </a:t>
            </a:r>
            <a:r>
              <a:rPr lang="hu-HU" sz="4000" dirty="0" err="1"/>
              <a:t>statechart</a:t>
            </a:r>
            <a:r>
              <a:rPr lang="hu-HU" sz="4000" dirty="0"/>
              <a:t> </a:t>
            </a:r>
            <a:r>
              <a:rPr lang="hu-HU" sz="4000" dirty="0" err="1"/>
              <a:t>components</a:t>
            </a:r>
            <a:r>
              <a:rPr lang="hu-HU" sz="4000" dirty="0"/>
              <a:t> </a:t>
            </a:r>
            <a:r>
              <a:rPr lang="hu-HU" sz="4000" dirty="0" err="1"/>
              <a:t>can</a:t>
            </a:r>
            <a:r>
              <a:rPr lang="hu-HU" sz="4000" dirty="0"/>
              <a:t> be </a:t>
            </a:r>
            <a:r>
              <a:rPr lang="hu-HU" sz="4000" dirty="0" err="1"/>
              <a:t>defined</a:t>
            </a:r>
            <a:r>
              <a:rPr lang="hu-HU" sz="4000" dirty="0"/>
              <a:t>.</a:t>
            </a:r>
            <a:endParaRPr lang="hu-HU" sz="4000" dirty="0">
              <a:solidFill>
                <a:srgbClr val="EA700D"/>
              </a:solidFill>
            </a:endParaRPr>
          </a:p>
          <a:p>
            <a:endParaRPr lang="hu-HU" sz="4000" dirty="0">
              <a:solidFill>
                <a:srgbClr val="EA700D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4000" dirty="0">
                <a:solidFill>
                  <a:srgbClr val="EA700D"/>
                </a:solidFill>
              </a:rPr>
              <a:t>Moreover, Gamma has 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which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statecharts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>
                <a:solidFill>
                  <a:srgbClr val="EA700D"/>
                </a:solidFill>
              </a:rPr>
              <a:t>The design of </a:t>
            </a:r>
            <a:r>
              <a:rPr lang="hu-HU" sz="4000" dirty="0" err="1">
                <a:solidFill>
                  <a:srgbClr val="EA700D"/>
                </a:solidFill>
              </a:rPr>
              <a:t>both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components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composite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models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aided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by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validation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rules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</a:p>
          <a:p>
            <a:r>
              <a:rPr lang="hu-HU" sz="4000" dirty="0" err="1">
                <a:solidFill>
                  <a:srgbClr val="EA700D"/>
                </a:solidFill>
              </a:rPr>
              <a:t>Also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support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implementation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phases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source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from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model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supported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by</a:t>
            </a:r>
            <a:r>
              <a:rPr lang="hu-HU" sz="4000" dirty="0">
                <a:solidFill>
                  <a:srgbClr val="EA700D"/>
                </a:solidFill>
              </a:rPr>
              <a:t> Gamma.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>
                <a:solidFill>
                  <a:srgbClr val="EA700D"/>
                </a:solidFill>
              </a:rPr>
              <a:t>The </a:t>
            </a:r>
            <a:r>
              <a:rPr lang="hu-HU" sz="4000" dirty="0" err="1">
                <a:solidFill>
                  <a:srgbClr val="EA700D"/>
                </a:solidFill>
              </a:rPr>
              <a:t>results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our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research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redesign</a:t>
            </a:r>
            <a:r>
              <a:rPr lang="hu-HU" sz="4000" dirty="0">
                <a:solidFill>
                  <a:srgbClr val="EA700D"/>
                </a:solidFill>
              </a:rPr>
              <a:t> 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Gamma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Language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definition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>
                <a:solidFill>
                  <a:srgbClr val="EA700D"/>
                </a:solidFill>
              </a:rPr>
              <a:t>of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These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asynchronous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synchronous</a:t>
            </a:r>
            <a:r>
              <a:rPr lang="hu-HU" sz="4000" dirty="0">
                <a:solidFill>
                  <a:srgbClr val="EA700D"/>
                </a:solidFill>
              </a:rPr>
              <a:t> and </a:t>
            </a:r>
            <a:r>
              <a:rPr lang="hu-HU" sz="4000" dirty="0" err="1">
                <a:solidFill>
                  <a:srgbClr val="EA700D"/>
                </a:solidFill>
              </a:rPr>
              <a:t>cascade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  <a:r>
              <a:rPr lang="hu-HU" sz="4000" dirty="0" err="1">
                <a:solidFill>
                  <a:srgbClr val="EA700D"/>
                </a:solidFill>
              </a:rPr>
              <a:t>We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are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currently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working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extending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code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generation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 </a:t>
            </a:r>
            <a:r>
              <a:rPr lang="hu-HU" sz="4000" dirty="0">
                <a:solidFill>
                  <a:srgbClr val="EA700D"/>
                </a:solidFill>
              </a:rPr>
              <a:t>and </a:t>
            </a:r>
            <a:r>
              <a:rPr lang="hu-HU" sz="4000" dirty="0" err="1">
                <a:solidFill>
                  <a:srgbClr val="EA700D"/>
                </a:solidFill>
              </a:rPr>
              <a:t>automatic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formal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verification</a:t>
            </a:r>
            <a:r>
              <a:rPr lang="hu-HU" sz="4000" dirty="0">
                <a:solidFill>
                  <a:srgbClr val="EA700D"/>
                </a:solidFill>
              </a:rPr>
              <a:t>, </a:t>
            </a:r>
            <a:r>
              <a:rPr lang="hu-HU" sz="4000" dirty="0" err="1">
                <a:solidFill>
                  <a:srgbClr val="EA700D"/>
                </a:solidFill>
              </a:rPr>
              <a:t>that</a:t>
            </a:r>
            <a:r>
              <a:rPr lang="hu-HU" sz="4000" dirty="0">
                <a:solidFill>
                  <a:srgbClr val="EA700D"/>
                </a:solidFill>
              </a:rPr>
              <a:t> is </a:t>
            </a:r>
            <a:r>
              <a:rPr lang="hu-HU" sz="4000" dirty="0" err="1">
                <a:solidFill>
                  <a:srgbClr val="EA700D"/>
                </a:solidFill>
              </a:rPr>
              <a:t>model-checking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/>
              <a:t>(„ANIMATION”) </a:t>
            </a:r>
            <a:r>
              <a:rPr lang="hu-HU" sz="4000" dirty="0" err="1"/>
              <a:t>functionalities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new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000" dirty="0" err="1">
                <a:solidFill>
                  <a:srgbClr val="EA700D"/>
                </a:solidFill>
              </a:rPr>
              <a:t>Now</a:t>
            </a:r>
            <a:r>
              <a:rPr lang="hu-HU" sz="4000" dirty="0">
                <a:solidFill>
                  <a:srgbClr val="EA700D"/>
                </a:solidFill>
              </a:rPr>
              <a:t> I </a:t>
            </a:r>
            <a:r>
              <a:rPr lang="hu-HU" sz="4000" dirty="0" err="1">
                <a:solidFill>
                  <a:srgbClr val="EA700D"/>
                </a:solidFill>
              </a:rPr>
              <a:t>would</a:t>
            </a:r>
            <a:r>
              <a:rPr lang="hu-HU" sz="4000" dirty="0">
                <a:solidFill>
                  <a:srgbClr val="EA700D"/>
                </a:solidFill>
              </a:rPr>
              <a:t> like </a:t>
            </a:r>
            <a:r>
              <a:rPr lang="hu-HU" sz="4000" dirty="0" err="1">
                <a:solidFill>
                  <a:srgbClr val="EA700D"/>
                </a:solidFill>
              </a:rPr>
              <a:t>to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introduce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three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composition</a:t>
            </a:r>
            <a:r>
              <a:rPr lang="hu-HU" sz="4000" dirty="0">
                <a:solidFill>
                  <a:srgbClr val="EA700D"/>
                </a:solidFill>
              </a:rPr>
              <a:t> </a:t>
            </a:r>
            <a:r>
              <a:rPr lang="hu-HU" sz="4000" dirty="0" err="1">
                <a:solidFill>
                  <a:srgbClr val="EA700D"/>
                </a:solidFill>
              </a:rPr>
              <a:t>semantics</a:t>
            </a:r>
            <a:r>
              <a:rPr lang="hu-HU" sz="4000" dirty="0">
                <a:solidFill>
                  <a:srgbClr val="EA700D"/>
                </a:solidFill>
              </a:rPr>
              <a:t>.</a:t>
            </a:r>
            <a:endParaRPr lang="en-US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</a:p>
          <a:p>
            <a:r>
              <a:rPr lang="hu-HU" dirty="0"/>
              <a:t>In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cases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stored</a:t>
            </a:r>
            <a:r>
              <a:rPr lang="hu-HU" dirty="0"/>
              <a:t> in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queues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</a:t>
            </a:r>
            <a:r>
              <a:rPr lang="hu-HU" sz="1200" dirty="0" err="1"/>
              <a:t>isolated</a:t>
            </a:r>
            <a:r>
              <a:rPr lang="hu-HU" sz="1200" dirty="0"/>
              <a:t> </a:t>
            </a:r>
            <a:r>
              <a:rPr lang="hu-HU" sz="1200" dirty="0" err="1"/>
              <a:t>processes</a:t>
            </a:r>
            <a:r>
              <a:rPr lang="hu-HU" sz="1200" dirty="0"/>
              <a:t>, </a:t>
            </a:r>
            <a:r>
              <a:rPr lang="hu-HU" sz="1200" dirty="0" err="1"/>
              <a:t>where</a:t>
            </a:r>
            <a:r>
              <a:rPr lang="hu-HU" sz="1200" dirty="0"/>
              <a:t>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process</a:t>
            </a:r>
            <a:r>
              <a:rPr lang="hu-HU" sz="1200" dirty="0"/>
              <a:t>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an </a:t>
            </a:r>
            <a:r>
              <a:rPr lang="hu-HU" sz="1200" dirty="0" err="1"/>
              <a:t>asynchronous</a:t>
            </a:r>
            <a:r>
              <a:rPr lang="hu-HU" sz="1200" dirty="0"/>
              <a:t> </a:t>
            </a:r>
            <a:r>
              <a:rPr lang="hu-HU" sz="1200" dirty="0" err="1"/>
              <a:t>component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semantics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modern </a:t>
            </a:r>
            <a:r>
              <a:rPr lang="hu-HU" dirty="0" err="1"/>
              <a:t>car</a:t>
            </a:r>
            <a:r>
              <a:rPr lang="hu-HU" dirty="0"/>
              <a:t>. In a modern </a:t>
            </a:r>
            <a:r>
              <a:rPr lang="hu-HU" dirty="0" err="1"/>
              <a:t>car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electronic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is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 and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asynchronously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3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a </a:t>
            </a:r>
            <a:r>
              <a:rPr lang="hu-HU" dirty="0" err="1"/>
              <a:t>coherent</a:t>
            </a:r>
            <a:r>
              <a:rPr lang="hu-HU" dirty="0"/>
              <a:t> unit </a:t>
            </a:r>
            <a:r>
              <a:rPr lang="hu-HU" dirty="0" err="1"/>
              <a:t>consisting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 The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in a </a:t>
            </a:r>
            <a:r>
              <a:rPr lang="hu-HU" dirty="0" err="1"/>
              <a:t>concurrent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NOT paralel </a:t>
            </a:r>
            <a:r>
              <a:rPr lang="hu-HU" dirty="0" err="1"/>
              <a:t>manner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no </a:t>
            </a:r>
            <a:r>
              <a:rPr lang="hu-HU" dirty="0" err="1"/>
              <a:t>messages</a:t>
            </a:r>
            <a:r>
              <a:rPr lang="hu-HU" dirty="0"/>
              <a:t> here,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communicate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similarly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networks</a:t>
            </a:r>
            <a:r>
              <a:rPr lang="hu-HU" dirty="0"/>
              <a:t> of </a:t>
            </a:r>
            <a:r>
              <a:rPr lang="hu-HU" dirty="0" err="1"/>
              <a:t>digital</a:t>
            </a:r>
            <a:r>
              <a:rPr lang="hu-HU" dirty="0"/>
              <a:t> </a:t>
            </a:r>
            <a:r>
              <a:rPr lang="hu-HU" dirty="0" err="1"/>
              <a:t>technique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.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 is </a:t>
            </a:r>
            <a:r>
              <a:rPr lang="hu-HU" sz="1200" dirty="0" err="1"/>
              <a:t>useful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the</a:t>
            </a:r>
            <a:r>
              <a:rPr lang="hu-HU" sz="1200" dirty="0"/>
              <a:t> </a:t>
            </a:r>
            <a:r>
              <a:rPr lang="hu-HU" sz="1200" dirty="0" err="1"/>
              <a:t>modeling</a:t>
            </a:r>
            <a:r>
              <a:rPr lang="hu-HU" sz="1200" dirty="0"/>
              <a:t> of HW-</a:t>
            </a:r>
            <a:r>
              <a:rPr lang="hu-HU" sz="1200" dirty="0" err="1"/>
              <a:t>related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.</a:t>
            </a:r>
            <a:r>
              <a:rPr lang="hu-HU" dirty="0"/>
              <a:t> </a:t>
            </a:r>
          </a:p>
          <a:p>
            <a:r>
              <a:rPr lang="hu-HU" sz="1200" dirty="0"/>
              <a:t>(„ANIMATION”)</a:t>
            </a:r>
          </a:p>
          <a:p>
            <a:r>
              <a:rPr lang="hu-HU" sz="1200" dirty="0"/>
              <a:t>A </a:t>
            </a:r>
            <a:r>
              <a:rPr lang="hu-HU" sz="1200" dirty="0" err="1"/>
              <a:t>controller</a:t>
            </a:r>
            <a:r>
              <a:rPr lang="hu-HU" sz="1200" dirty="0"/>
              <a:t> unit of a modern </a:t>
            </a:r>
            <a:r>
              <a:rPr lang="hu-HU" sz="1200" dirty="0" err="1"/>
              <a:t>car</a:t>
            </a:r>
            <a:r>
              <a:rPr lang="hu-HU" sz="1200" dirty="0"/>
              <a:t> </a:t>
            </a:r>
            <a:r>
              <a:rPr lang="hu-HU" sz="1200" dirty="0" err="1"/>
              <a:t>could</a:t>
            </a:r>
            <a:r>
              <a:rPr lang="hu-HU" sz="1200" dirty="0"/>
              <a:t> be </a:t>
            </a:r>
            <a:r>
              <a:rPr lang="hu-HU" sz="1200" dirty="0" err="1"/>
              <a:t>modeled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semantics</a:t>
            </a:r>
            <a:r>
              <a:rPr lang="hu-HU" sz="1200" dirty="0"/>
              <a:t>. A </a:t>
            </a:r>
            <a:r>
              <a:rPr lang="hu-HU" sz="1200" dirty="0" err="1"/>
              <a:t>single</a:t>
            </a:r>
            <a:r>
              <a:rPr lang="hu-HU" sz="1200" dirty="0"/>
              <a:t> </a:t>
            </a:r>
            <a:r>
              <a:rPr lang="hu-HU" sz="1200" dirty="0" err="1"/>
              <a:t>controller</a:t>
            </a:r>
            <a:r>
              <a:rPr lang="hu-HU" sz="1200" dirty="0"/>
              <a:t> unit </a:t>
            </a:r>
            <a:r>
              <a:rPr lang="hu-HU" sz="1200" dirty="0" err="1"/>
              <a:t>can</a:t>
            </a:r>
            <a:r>
              <a:rPr lang="hu-HU" sz="1200" dirty="0"/>
              <a:t> be </a:t>
            </a:r>
            <a:r>
              <a:rPr lang="hu-HU" sz="1200" dirty="0" err="1"/>
              <a:t>composed</a:t>
            </a:r>
            <a:r>
              <a:rPr lang="hu-HU" sz="1200" dirty="0"/>
              <a:t> of </a:t>
            </a:r>
            <a:r>
              <a:rPr lang="hu-HU" sz="1200" dirty="0" err="1"/>
              <a:t>multiple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, </a:t>
            </a:r>
            <a:r>
              <a:rPr lang="hu-HU" sz="1200" dirty="0" err="1"/>
              <a:t>such</a:t>
            </a:r>
            <a:r>
              <a:rPr lang="hu-HU" sz="1200" dirty="0"/>
              <a:t> </a:t>
            </a:r>
            <a:r>
              <a:rPr lang="hu-HU" sz="1200" dirty="0" err="1"/>
              <a:t>as</a:t>
            </a:r>
            <a:r>
              <a:rPr lang="hu-HU" sz="1200" dirty="0"/>
              <a:t> </a:t>
            </a:r>
            <a:r>
              <a:rPr lang="hu-HU" sz="1200" dirty="0" err="1"/>
              <a:t>sensors</a:t>
            </a:r>
            <a:r>
              <a:rPr lang="hu-HU" sz="1200" dirty="0"/>
              <a:t> and </a:t>
            </a:r>
            <a:r>
              <a:rPr lang="hu-HU" sz="1200" dirty="0" err="1"/>
              <a:t>acuators</a:t>
            </a:r>
            <a:r>
              <a:rPr lang="hu-HU" sz="1200" dirty="0"/>
              <a:t> and </a:t>
            </a:r>
            <a:r>
              <a:rPr lang="hu-HU" sz="1200" dirty="0" err="1"/>
              <a:t>these</a:t>
            </a:r>
            <a:r>
              <a:rPr lang="hu-HU" sz="1200" dirty="0"/>
              <a:t> </a:t>
            </a:r>
            <a:r>
              <a:rPr lang="hu-HU" sz="1200" dirty="0" err="1"/>
              <a:t>components</a:t>
            </a:r>
            <a:r>
              <a:rPr lang="hu-HU" sz="1200" dirty="0"/>
              <a:t> </a:t>
            </a:r>
            <a:r>
              <a:rPr lang="hu-HU" sz="1200" dirty="0" err="1"/>
              <a:t>have</a:t>
            </a:r>
            <a:r>
              <a:rPr lang="hu-HU" sz="1200" dirty="0"/>
              <a:t> </a:t>
            </a:r>
            <a:r>
              <a:rPr lang="hu-HU" sz="1200" dirty="0" err="1"/>
              <a:t>to</a:t>
            </a:r>
            <a:r>
              <a:rPr lang="hu-HU" sz="1200" dirty="0"/>
              <a:t> </a:t>
            </a:r>
            <a:r>
              <a:rPr lang="hu-HU" sz="1200" dirty="0" err="1"/>
              <a:t>communicate</a:t>
            </a:r>
            <a:r>
              <a:rPr lang="hu-HU" sz="1200" dirty="0"/>
              <a:t> </a:t>
            </a:r>
            <a:r>
              <a:rPr lang="hu-HU" sz="1200" dirty="0" err="1"/>
              <a:t>with</a:t>
            </a:r>
            <a:r>
              <a:rPr lang="hu-HU" sz="1200" dirty="0"/>
              <a:t> </a:t>
            </a:r>
            <a:r>
              <a:rPr lang="hu-HU" sz="1200" dirty="0" err="1"/>
              <a:t>each</a:t>
            </a:r>
            <a:r>
              <a:rPr lang="hu-HU" sz="1200" dirty="0"/>
              <a:t> </a:t>
            </a:r>
            <a:r>
              <a:rPr lang="hu-HU" sz="1200" dirty="0" err="1"/>
              <a:t>other</a:t>
            </a:r>
            <a:r>
              <a:rPr lang="hu-HU" sz="1200" dirty="0"/>
              <a:t> in a </a:t>
            </a:r>
            <a:r>
              <a:rPr lang="hu-HU" sz="1200" dirty="0" err="1"/>
              <a:t>synchcronous</a:t>
            </a:r>
            <a:r>
              <a:rPr lang="hu-HU" sz="1200" dirty="0"/>
              <a:t> </a:t>
            </a:r>
            <a:r>
              <a:rPr lang="hu-HU" sz="1200" dirty="0" err="1"/>
              <a:t>manner</a:t>
            </a:r>
            <a:r>
              <a:rPr lang="hu-HU" sz="1200" dirty="0"/>
              <a:t>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CD87-3D6E-4E2D-938C-1EC7D95CE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amma.inf.mit.bme.hu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gamma.inf.mit.bme.h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i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18" y="4132093"/>
            <a:ext cx="1904762" cy="1904762"/>
          </a:xfrm>
          <a:prstGeom prst="rect">
            <a:avLst/>
          </a:prstGeom>
        </p:spPr>
      </p:pic>
      <p:sp>
        <p:nvSpPr>
          <p:cNvPr id="14" name="Téglalap 13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15" name="Téglalap 14">
            <a:hlinkClick r:id="rId4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16" name="Téglalap 15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Kép 16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hu-HU" sz="2800" kern="120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0" name="Tartalom helye 2"/>
          <p:cNvSpPr>
            <a:spLocks noGrp="1"/>
          </p:cNvSpPr>
          <p:nvPr>
            <p:ph sz="half" idx="13"/>
          </p:nvPr>
        </p:nvSpPr>
        <p:spPr>
          <a:xfrm>
            <a:off x="6286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1" name="Tartalom helye 3"/>
          <p:cNvSpPr>
            <a:spLocks noGrp="1"/>
          </p:cNvSpPr>
          <p:nvPr>
            <p:ph sz="half" idx="2"/>
          </p:nvPr>
        </p:nvSpPr>
        <p:spPr>
          <a:xfrm>
            <a:off x="4629150" y="2603501"/>
            <a:ext cx="3886200" cy="357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b="0" kern="1200" dirty="0" smtClean="0">
                <a:solidFill>
                  <a:srgbClr val="EA700D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Kép 2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0" name="Szöveg helye 17"/>
          <p:cNvSpPr>
            <a:spLocks noGrp="1"/>
          </p:cNvSpPr>
          <p:nvPr>
            <p:ph type="body" sz="quarter" idx="13" hasCustomPrompt="1"/>
          </p:nvPr>
        </p:nvSpPr>
        <p:spPr>
          <a:xfrm>
            <a:off x="881165" y="5029200"/>
            <a:ext cx="7386536" cy="9910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kumimoji="0" lang="hu-H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Affiliations</a:t>
            </a:r>
            <a:endParaRPr lang="hu-HU" sz="2800" i="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ím 1"/>
          <p:cNvSpPr>
            <a:spLocks noGrp="1"/>
          </p:cNvSpPr>
          <p:nvPr>
            <p:ph type="ctrTitle" hasCustomPrompt="1"/>
          </p:nvPr>
        </p:nvSpPr>
        <p:spPr>
          <a:xfrm>
            <a:off x="114300" y="2814638"/>
            <a:ext cx="8915400" cy="1619249"/>
          </a:xfrm>
        </p:spPr>
        <p:txBody>
          <a:bodyPr lIns="216000" rIns="216000" anchor="ctr">
            <a:normAutofit/>
          </a:bodyPr>
          <a:lstStyle>
            <a:lvl1pPr algn="ctr">
              <a:defRPr sz="4400"/>
            </a:lvl1pPr>
          </a:lstStyle>
          <a:p>
            <a:r>
              <a:rPr lang="hu-HU" dirty="0"/>
              <a:t>Mintacím szerkesztése</a:t>
            </a:r>
            <a:br>
              <a:rPr lang="hu-HU" dirty="0"/>
            </a:br>
            <a:r>
              <a:rPr lang="hu-HU" dirty="0"/>
              <a:t>kétsoros</a:t>
            </a:r>
            <a:endParaRPr lang="en-US" dirty="0"/>
          </a:p>
        </p:txBody>
      </p:sp>
      <p:sp>
        <p:nvSpPr>
          <p:cNvPr id="22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881165" y="4567237"/>
            <a:ext cx="7386535" cy="461962"/>
          </a:xfr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EA700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 err="1"/>
              <a:t>Authors</a:t>
            </a:r>
            <a:r>
              <a:rPr lang="hu-HU" dirty="0"/>
              <a:t> (and </a:t>
            </a:r>
            <a:r>
              <a:rPr lang="hu-HU" dirty="0" err="1"/>
              <a:t>Presenter</a:t>
            </a:r>
            <a:r>
              <a:rPr lang="hu-HU" dirty="0"/>
              <a:t> in </a:t>
            </a:r>
            <a:r>
              <a:rPr lang="hu-HU" dirty="0" err="1"/>
              <a:t>bold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26" name="Téglalap 25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8" name="Téglalap 27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9" name="Kép 2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0" name="Kép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3624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 userDrawn="1"/>
        </p:nvSpPr>
        <p:spPr>
          <a:xfrm>
            <a:off x="0" y="4394200"/>
            <a:ext cx="9144000" cy="246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Kép 2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32440"/>
          </a:xfrm>
          <a:prstGeom prst="rect">
            <a:avLst/>
          </a:prstGeom>
        </p:spPr>
      </p:pic>
      <p:sp>
        <p:nvSpPr>
          <p:cNvPr id="28" name="Téglalap 27"/>
          <p:cNvSpPr/>
          <p:nvPr userDrawn="1"/>
        </p:nvSpPr>
        <p:spPr>
          <a:xfrm>
            <a:off x="3432684" y="-716250"/>
            <a:ext cx="2507230" cy="3477875"/>
          </a:xfrm>
          <a:prstGeom prst="rect">
            <a:avLst/>
          </a:prstGeom>
          <a:effectLst>
            <a:outerShdw blurRad="88900" dist="38100" dir="2700000" algn="tl" rotWithShape="0">
              <a:srgbClr val="097709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l-GR" sz="22000" b="1" i="1" u="none" strike="noStrike" baseline="0" dirty="0">
                <a:solidFill>
                  <a:srgbClr val="0B910B"/>
                </a:solidFill>
                <a:latin typeface="Palatino Linotype" panose="02040502050505030304" pitchFamily="18" charset="0"/>
              </a:rPr>
              <a:t>γ</a:t>
            </a:r>
            <a:endParaRPr lang="en-US" sz="22000" dirty="0"/>
          </a:p>
        </p:txBody>
      </p:sp>
      <p:sp>
        <p:nvSpPr>
          <p:cNvPr id="29" name="Téglalap 28">
            <a:hlinkClick r:id="rId3"/>
          </p:cNvPr>
          <p:cNvSpPr/>
          <p:nvPr userDrawn="1"/>
        </p:nvSpPr>
        <p:spPr>
          <a:xfrm>
            <a:off x="-1524001" y="31417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800" b="0" i="0" u="none" strike="noStrike" baseline="0" dirty="0">
                <a:solidFill>
                  <a:srgbClr val="0B910B"/>
                </a:solidFill>
                <a:latin typeface="Segoe UI" panose="020B0502040204020203" pitchFamily="34" charset="0"/>
              </a:rPr>
              <a:t>gamma.inf.mit.bme.hu</a:t>
            </a:r>
            <a:endParaRPr lang="en-US" sz="4800" dirty="0"/>
          </a:p>
        </p:txBody>
      </p:sp>
      <p:sp>
        <p:nvSpPr>
          <p:cNvPr id="30" name="Téglalap 29"/>
          <p:cNvSpPr/>
          <p:nvPr userDrawn="1"/>
        </p:nvSpPr>
        <p:spPr>
          <a:xfrm>
            <a:off x="3745175" y="6422718"/>
            <a:ext cx="188224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Background created by </a:t>
            </a:r>
            <a:r>
              <a:rPr lang="en-US" sz="600" b="0" i="0" u="none" strike="noStrike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Creative_hat</a:t>
            </a:r>
            <a:r>
              <a:rPr lang="en-US" sz="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 - Freepik.com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Kép 3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50" y="6331501"/>
            <a:ext cx="1151966" cy="367103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532" y="6277652"/>
            <a:ext cx="1693015" cy="474799"/>
          </a:xfrm>
          <a:prstGeom prst="rect">
            <a:avLst/>
          </a:prstGeom>
        </p:spPr>
      </p:pic>
      <p:sp>
        <p:nvSpPr>
          <p:cNvPr id="14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-1" y="4100179"/>
            <a:ext cx="9144001" cy="588768"/>
          </a:xfrm>
        </p:spPr>
        <p:txBody>
          <a:bodyPr>
            <a:normAutofit/>
          </a:bodyPr>
          <a:lstStyle>
            <a:lvl1pPr marL="0" indent="0" algn="ctr">
              <a:buNone/>
              <a:defRPr lang="en-US" sz="3200" b="0" kern="1200" baseline="0" dirty="0">
                <a:solidFill>
                  <a:srgbClr val="EA700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hu-HU" dirty="0"/>
              <a:t>Link of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en-US" dirty="0"/>
          </a:p>
        </p:txBody>
      </p:sp>
      <p:pic>
        <p:nvPicPr>
          <p:cNvPr id="33" name="Kép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17" y="4565377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13"/>
          </p:nvPr>
        </p:nvSpPr>
        <p:spPr>
          <a:xfrm>
            <a:off x="628651" y="1825625"/>
            <a:ext cx="78867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lvl1pPr>
            <a:lvl2pPr marL="363538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lvl2pPr>
            <a:lvl3pPr marL="711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3pPr>
            <a:lvl4pPr marL="987425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4pPr>
            <a:lvl5pPr marL="1262063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0B910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Mintaszöveg szerkesztése</a:t>
            </a:r>
          </a:p>
          <a:p>
            <a:pPr marL="363538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None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Második szint</a:t>
            </a:r>
          </a:p>
          <a:p>
            <a:pPr marL="7112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Harmadik szint</a:t>
            </a:r>
          </a:p>
          <a:p>
            <a:pPr marL="987425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Negyedik szint</a:t>
            </a:r>
          </a:p>
          <a:p>
            <a:pPr marL="1262063" marR="0" lvl="4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Segoe UI Light" panose="020B0502040204020203" pitchFamily="34" charset="0"/>
              <a:buChar char="–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22002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Ötödik szint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22002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 ábr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hu-HU" sz="2800" kern="1200" dirty="0" smtClean="0">
                <a:solidFill>
                  <a:srgbClr val="0B910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lang="hu-HU" sz="24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825500" indent="-342900">
              <a:defRPr lang="hu-HU" sz="18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044575" indent="-285750">
              <a:defRPr lang="hu-HU" sz="1600" kern="1200" dirty="0" smtClean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319213" indent="-285750">
              <a:defRPr lang="en-US" sz="1600" kern="1200" dirty="0">
                <a:solidFill>
                  <a:srgbClr val="022002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EA700D"/>
                </a:solidFill>
                <a:effectLst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38138" y="52137"/>
            <a:ext cx="6857999" cy="6753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702" r:id="rId4"/>
    <p:sldLayoutId id="2147483704" r:id="rId5"/>
    <p:sldLayoutId id="2147483699" r:id="rId6"/>
    <p:sldLayoutId id="214748370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hu-HU" sz="4000" b="0" kern="1200" smtClean="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25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4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04457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319213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/>
          <p:cNvGrpSpPr/>
          <p:nvPr userDrawn="1"/>
        </p:nvGrpSpPr>
        <p:grpSpPr>
          <a:xfrm>
            <a:off x="2615014" y="0"/>
            <a:ext cx="6528988" cy="6858000"/>
            <a:chOff x="4078707" y="857252"/>
            <a:chExt cx="5065294" cy="5143499"/>
          </a:xfrm>
        </p:grpSpPr>
        <p:pic>
          <p:nvPicPr>
            <p:cNvPr id="8" name="Kép 7"/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4039604" y="896355"/>
              <a:ext cx="5143499" cy="5065294"/>
            </a:xfrm>
            <a:prstGeom prst="rect">
              <a:avLst/>
            </a:prstGeom>
          </p:spPr>
        </p:pic>
        <p:sp>
          <p:nvSpPr>
            <p:cNvPr id="9" name="Téglalap 8"/>
            <p:cNvSpPr/>
            <p:nvPr userDrawn="1"/>
          </p:nvSpPr>
          <p:spPr>
            <a:xfrm>
              <a:off x="5186362" y="1414462"/>
              <a:ext cx="3957638" cy="4466741"/>
            </a:xfrm>
            <a:prstGeom prst="rect">
              <a:avLst/>
            </a:prstGeom>
            <a:gradFill flip="none" rotWithShape="1">
              <a:gsLst>
                <a:gs pos="66000">
                  <a:schemeClr val="bg1"/>
                </a:gs>
                <a:gs pos="100000">
                  <a:srgbClr val="FFFFFF">
                    <a:alpha val="0"/>
                  </a:srgbClr>
                </a:gs>
                <a:gs pos="86000">
                  <a:schemeClr val="bg1">
                    <a:alpha val="48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1509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7006050" y="6356353"/>
            <a:ext cx="150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B04355B-F8E2-45B6-9C9F-1BA606DD0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Font typeface="Segoe UI" panose="020B0502040204020203" pitchFamily="34" charset="0"/>
              <a:buNone/>
            </a:pPr>
            <a:r>
              <a:rPr lang="hu-HU" dirty="0"/>
              <a:t>Mintaszöveg szerkesztése</a:t>
            </a:r>
          </a:p>
          <a:p>
            <a:pPr marL="363538" lvl="1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None/>
            </a:pPr>
            <a:r>
              <a:rPr lang="hu-HU" dirty="0"/>
              <a:t>Második szint</a:t>
            </a:r>
          </a:p>
          <a:p>
            <a:pPr marL="71120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Harmadik szint</a:t>
            </a:r>
          </a:p>
          <a:p>
            <a:pPr marL="987425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Negyedik szint</a:t>
            </a:r>
          </a:p>
          <a:p>
            <a:pPr marL="1262063" lvl="4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Segoe UI Light" panose="020B0502040204020203" pitchFamily="34" charset="0"/>
              <a:buChar char="–"/>
            </a:pPr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0B910B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hu-HU" sz="3200" kern="1200" dirty="0" smtClean="0">
          <a:solidFill>
            <a:srgbClr val="0B910B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20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hu-HU" sz="1800" kern="1200" dirty="0" smtClean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rgbClr val="022002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3"/>
          </p:nvPr>
        </p:nvSpPr>
        <p:spPr>
          <a:xfrm>
            <a:off x="881165" y="5473092"/>
            <a:ext cx="7386536" cy="785673"/>
          </a:xfrm>
        </p:spPr>
        <p:txBody>
          <a:bodyPr>
            <a:normAutofit/>
          </a:bodyPr>
          <a:lstStyle/>
          <a:p>
            <a:r>
              <a:rPr lang="en-US" dirty="0"/>
              <a:t>Budapest University of Technology and Economics</a:t>
            </a:r>
            <a:r>
              <a:rPr lang="hu-HU" dirty="0"/>
              <a:t>,</a:t>
            </a:r>
          </a:p>
          <a:p>
            <a:r>
              <a:rPr lang="hu-HU" dirty="0"/>
              <a:t>Fault </a:t>
            </a:r>
            <a:r>
              <a:rPr lang="hu-HU" dirty="0" err="1"/>
              <a:t>Tolerant</a:t>
            </a:r>
            <a:r>
              <a:rPr lang="hu-HU" dirty="0"/>
              <a:t> Systems Research Group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ctrTitle"/>
          </p:nvPr>
        </p:nvSpPr>
        <p:spPr>
          <a:xfrm>
            <a:off x="114300" y="2648228"/>
            <a:ext cx="8915400" cy="1619249"/>
          </a:xfrm>
        </p:spPr>
        <p:txBody>
          <a:bodyPr>
            <a:noAutofit/>
          </a:bodyPr>
          <a:lstStyle/>
          <a:p>
            <a:r>
              <a:rPr lang="en-US" sz="4000" dirty="0"/>
              <a:t>Mix-and-Match Composition in the</a:t>
            </a:r>
            <a:r>
              <a:rPr lang="hu-HU" sz="4000" dirty="0"/>
              <a:t> </a:t>
            </a:r>
            <a:r>
              <a:rPr lang="en-US" sz="4000" dirty="0"/>
              <a:t>Gamma Framework</a:t>
            </a:r>
            <a:endParaRPr lang="en-US" sz="3800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81165" y="4474782"/>
            <a:ext cx="7386535" cy="654778"/>
          </a:xfrm>
        </p:spPr>
        <p:txBody>
          <a:bodyPr>
            <a:normAutofit/>
          </a:bodyPr>
          <a:lstStyle/>
          <a:p>
            <a:r>
              <a:rPr lang="hu-HU" b="1" dirty="0"/>
              <a:t>Bence </a:t>
            </a:r>
            <a:r>
              <a:rPr lang="hu-HU" b="1" dirty="0" err="1"/>
              <a:t>Graics</a:t>
            </a:r>
            <a:r>
              <a:rPr lang="hu-HU" b="1" dirty="0"/>
              <a:t>, </a:t>
            </a:r>
            <a:r>
              <a:rPr lang="hu-HU" dirty="0"/>
              <a:t>Vince Molnár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Cascade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Special</a:t>
            </a:r>
            <a:r>
              <a:rPr lang="hu-HU" sz="2800" dirty="0"/>
              <a:t> </a:t>
            </a:r>
            <a:r>
              <a:rPr lang="hu-HU" sz="2800" dirty="0" err="1"/>
              <a:t>synchronous</a:t>
            </a:r>
            <a:r>
              <a:rPr lang="hu-HU" sz="2800" dirty="0"/>
              <a:t> </a:t>
            </a:r>
            <a:r>
              <a:rPr lang="hu-HU" sz="2800" dirty="0" err="1"/>
              <a:t>systems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Sequential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 err="1"/>
              <a:t>execution</a:t>
            </a:r>
            <a:r>
              <a:rPr lang="hu-HU" sz="2800" dirty="0"/>
              <a:t> of </a:t>
            </a:r>
            <a:r>
              <a:rPr lang="hu-HU" sz="2800" dirty="0" err="1"/>
              <a:t>components</a:t>
            </a:r>
            <a:endParaRPr lang="hu-HU" sz="2800" dirty="0"/>
          </a:p>
          <a:p>
            <a:pPr lvl="1"/>
            <a:r>
              <a:rPr lang="hu-HU" sz="2400" dirty="0" err="1"/>
              <a:t>Sequential</a:t>
            </a:r>
            <a:r>
              <a:rPr lang="hu-HU" sz="2400" dirty="0"/>
              <a:t> </a:t>
            </a:r>
            <a:r>
              <a:rPr lang="hu-HU" sz="2400" dirty="0" err="1"/>
              <a:t>processing</a:t>
            </a:r>
            <a:r>
              <a:rPr lang="hu-HU" sz="2400" dirty="0"/>
              <a:t> of </a:t>
            </a:r>
            <a:r>
              <a:rPr lang="hu-HU" sz="2400" dirty="0" err="1"/>
              <a:t>dispatched</a:t>
            </a:r>
            <a:r>
              <a:rPr lang="hu-HU" sz="2400" dirty="0"/>
              <a:t> </a:t>
            </a:r>
            <a:r>
              <a:rPr lang="hu-HU" sz="2400" dirty="0" err="1"/>
              <a:t>signals</a:t>
            </a:r>
            <a:r>
              <a:rPr lang="hu-HU" sz="2400" dirty="0"/>
              <a:t> (</a:t>
            </a:r>
            <a:r>
              <a:rPr lang="hu-HU" sz="2400" dirty="0" err="1"/>
              <a:t>data</a:t>
            </a:r>
            <a:r>
              <a:rPr lang="hu-HU" sz="2400" dirty="0"/>
              <a:t>)</a:t>
            </a:r>
          </a:p>
          <a:p>
            <a:pPr>
              <a:spcBef>
                <a:spcPts val="600"/>
              </a:spcBef>
            </a:pPr>
            <a:r>
              <a:rPr lang="hu-HU" dirty="0" err="1"/>
              <a:t>Application</a:t>
            </a:r>
            <a:endParaRPr lang="hu-HU" dirty="0"/>
          </a:p>
          <a:p>
            <a:pPr lvl="1">
              <a:spcBef>
                <a:spcPts val="0"/>
              </a:spcBef>
            </a:pPr>
            <a:r>
              <a:rPr lang="hu-HU" sz="2400" dirty="0" err="1"/>
              <a:t>Pipeline</a:t>
            </a:r>
            <a:r>
              <a:rPr lang="hu-HU" sz="2400" dirty="0"/>
              <a:t>-like </a:t>
            </a:r>
            <a:r>
              <a:rPr lang="hu-HU" sz="2400" dirty="0" err="1"/>
              <a:t>systems</a:t>
            </a:r>
            <a:r>
              <a:rPr lang="hu-HU" sz="2400" dirty="0"/>
              <a:t>: </a:t>
            </a:r>
            <a:r>
              <a:rPr lang="hu-HU" sz="2400" dirty="0" err="1"/>
              <a:t>components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filters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250C6B3-1FD8-49AA-A2E5-22A2BCA6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10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05F216-077F-4A72-8EAA-2DCF3BBF2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7" name="Rounded Rectangular Callout 2">
            <a:extLst>
              <a:ext uri="{FF2B5EF4-FFF2-40B4-BE49-F238E27FC236}">
                <a16:creationId xmlns:a16="http://schemas.microsoft.com/office/drawing/2014/main" id="{BDE88668-2BFE-4F95-9BAF-144E3BAAEA4A}"/>
              </a:ext>
            </a:extLst>
          </p:cNvPr>
          <p:cNvSpPr/>
          <p:nvPr/>
        </p:nvSpPr>
        <p:spPr>
          <a:xfrm>
            <a:off x="7668151" y="5402062"/>
            <a:ext cx="1351001" cy="437928"/>
          </a:xfrm>
          <a:prstGeom prst="wedgeRoundRectCallout">
            <a:avLst>
              <a:gd name="adj1" fmla="val -28352"/>
              <a:gd name="adj2" fmla="val -1580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ular Callout 2">
            <a:extLst>
              <a:ext uri="{FF2B5EF4-FFF2-40B4-BE49-F238E27FC236}">
                <a16:creationId xmlns:a16="http://schemas.microsoft.com/office/drawing/2014/main" id="{51BECE6B-340F-4EE4-91A1-B48DD1015772}"/>
              </a:ext>
            </a:extLst>
          </p:cNvPr>
          <p:cNvSpPr/>
          <p:nvPr/>
        </p:nvSpPr>
        <p:spPr>
          <a:xfrm>
            <a:off x="8084383" y="4250947"/>
            <a:ext cx="934769" cy="437928"/>
          </a:xfrm>
          <a:prstGeom prst="wedgeRoundRectCallout">
            <a:avLst>
              <a:gd name="adj1" fmla="val -51783"/>
              <a:gd name="adj2" fmla="val 914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ular Callout 2">
            <a:extLst>
              <a:ext uri="{FF2B5EF4-FFF2-40B4-BE49-F238E27FC236}">
                <a16:creationId xmlns:a16="http://schemas.microsoft.com/office/drawing/2014/main" id="{217D3C8D-BA28-47BF-8A20-CDF82703366A}"/>
              </a:ext>
            </a:extLst>
          </p:cNvPr>
          <p:cNvSpPr/>
          <p:nvPr/>
        </p:nvSpPr>
        <p:spPr>
          <a:xfrm>
            <a:off x="6781594" y="5894706"/>
            <a:ext cx="907308" cy="365125"/>
          </a:xfrm>
          <a:prstGeom prst="wedgeRoundRectCallout">
            <a:avLst>
              <a:gd name="adj1" fmla="val -37555"/>
              <a:gd name="adj2" fmla="val -12446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">
            <a:extLst>
              <a:ext uri="{FF2B5EF4-FFF2-40B4-BE49-F238E27FC236}">
                <a16:creationId xmlns:a16="http://schemas.microsoft.com/office/drawing/2014/main" id="{5EC3E273-1C10-4303-A661-5423DB10F81A}"/>
              </a:ext>
            </a:extLst>
          </p:cNvPr>
          <p:cNvSpPr/>
          <p:nvPr/>
        </p:nvSpPr>
        <p:spPr>
          <a:xfrm>
            <a:off x="593427" y="4312893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ekerekített téglalap 2">
            <a:extLst>
              <a:ext uri="{FF2B5EF4-FFF2-40B4-BE49-F238E27FC236}">
                <a16:creationId xmlns:a16="http://schemas.microsoft.com/office/drawing/2014/main" id="{56178A6E-C5A9-40F1-B633-00455412FCD7}"/>
              </a:ext>
            </a:extLst>
          </p:cNvPr>
          <p:cNvSpPr/>
          <p:nvPr/>
        </p:nvSpPr>
        <p:spPr>
          <a:xfrm>
            <a:off x="436337" y="5936449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&amp;</a:t>
            </a:r>
            <a:b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Lekerekített téglalap 3">
            <a:extLst>
              <a:ext uri="{FF2B5EF4-FFF2-40B4-BE49-F238E27FC236}">
                <a16:creationId xmlns:a16="http://schemas.microsoft.com/office/drawing/2014/main" id="{5F7D8868-94FA-400C-82E3-6AB30236CB9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B3AE5A0-8F89-491C-BBCE-955F26A05F33}"/>
              </a:ext>
            </a:extLst>
          </p:cNvPr>
          <p:cNvSpPr/>
          <p:nvPr/>
        </p:nvSpPr>
        <p:spPr>
          <a:xfrm>
            <a:off x="1129461" y="502432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A7E5E0EC-4DEA-45AB-932E-E1DF31496658}"/>
              </a:ext>
            </a:extLst>
          </p:cNvPr>
          <p:cNvSpPr/>
          <p:nvPr/>
        </p:nvSpPr>
        <p:spPr>
          <a:xfrm>
            <a:off x="1854529" y="621944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A02A0C0-7C30-4F7C-A62A-F846A67F6498}"/>
              </a:ext>
            </a:extLst>
          </p:cNvPr>
          <p:cNvSpPr/>
          <p:nvPr/>
        </p:nvSpPr>
        <p:spPr>
          <a:xfrm>
            <a:off x="1127928" y="5771411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54C99C0-C967-4070-AD12-23C042B44AB6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Egyenes összekötő nyíllal 17">
            <a:extLst>
              <a:ext uri="{FF2B5EF4-FFF2-40B4-BE49-F238E27FC236}">
                <a16:creationId xmlns:a16="http://schemas.microsoft.com/office/drawing/2014/main" id="{479CF1C3-F2CE-4717-91F9-30DC82C06B9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1002960" y="5481683"/>
            <a:ext cx="467404" cy="125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17">
            <a:extLst>
              <a:ext uri="{FF2B5EF4-FFF2-40B4-BE49-F238E27FC236}">
                <a16:creationId xmlns:a16="http://schemas.microsoft.com/office/drawing/2014/main" id="{14AC1C9B-1EC3-402D-ADED-1122BCB6E860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2070189" y="6331584"/>
            <a:ext cx="1003959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A8CA5222-1E9B-4E5F-ABB6-D3AC94331292}"/>
              </a:ext>
            </a:extLst>
          </p:cNvPr>
          <p:cNvSpPr/>
          <p:nvPr/>
        </p:nvSpPr>
        <p:spPr>
          <a:xfrm>
            <a:off x="1168728" y="5716014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Egyenes összekötő 19">
            <a:extLst>
              <a:ext uri="{FF2B5EF4-FFF2-40B4-BE49-F238E27FC236}">
                <a16:creationId xmlns:a16="http://schemas.microsoft.com/office/drawing/2014/main" id="{0FD2BF56-15BE-4D57-BFFD-23F2EC98B0DB}"/>
              </a:ext>
            </a:extLst>
          </p:cNvPr>
          <p:cNvCxnSpPr/>
          <p:nvPr/>
        </p:nvCxnSpPr>
        <p:spPr>
          <a:xfrm flipV="1">
            <a:off x="1190156" y="572681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églalap 44">
            <a:extLst>
              <a:ext uri="{FF2B5EF4-FFF2-40B4-BE49-F238E27FC236}">
                <a16:creationId xmlns:a16="http://schemas.microsoft.com/office/drawing/2014/main" id="{87DFF490-82D3-4484-8D8D-FE0917C1A2B2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6" name="Egyenes összekötő 19">
            <a:extLst>
              <a:ext uri="{FF2B5EF4-FFF2-40B4-BE49-F238E27FC236}">
                <a16:creationId xmlns:a16="http://schemas.microsoft.com/office/drawing/2014/main" id="{588BB44F-6F0E-4B24-832A-6A14CA50E19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D16B9A66-840C-4159-8EA2-44D8679B8EBF}"/>
              </a:ext>
            </a:extLst>
          </p:cNvPr>
          <p:cNvSpPr/>
          <p:nvPr/>
        </p:nvSpPr>
        <p:spPr>
          <a:xfrm>
            <a:off x="5884350" y="4506312"/>
            <a:ext cx="907308" cy="365125"/>
          </a:xfrm>
          <a:prstGeom prst="wedgeRoundRectCallout">
            <a:avLst>
              <a:gd name="adj1" fmla="val 16523"/>
              <a:gd name="adj2" fmla="val 129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eszédbuborék: ellipszis 54">
            <a:extLst>
              <a:ext uri="{FF2B5EF4-FFF2-40B4-BE49-F238E27FC236}">
                <a16:creationId xmlns:a16="http://schemas.microsoft.com/office/drawing/2014/main" id="{71E5374A-9671-47A6-B407-8324E8453F1B}"/>
              </a:ext>
            </a:extLst>
          </p:cNvPr>
          <p:cNvSpPr/>
          <p:nvPr/>
        </p:nvSpPr>
        <p:spPr>
          <a:xfrm>
            <a:off x="104667" y="3874965"/>
            <a:ext cx="506371" cy="437928"/>
          </a:xfrm>
          <a:prstGeom prst="wedgeEllipseCallout">
            <a:avLst>
              <a:gd name="adj1" fmla="val 51565"/>
              <a:gd name="adj2" fmla="val 5400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eszédbuborék: ellipszis 55">
            <a:extLst>
              <a:ext uri="{FF2B5EF4-FFF2-40B4-BE49-F238E27FC236}">
                <a16:creationId xmlns:a16="http://schemas.microsoft.com/office/drawing/2014/main" id="{DA97DCFD-21C0-4911-87A0-11F650CC1015}"/>
              </a:ext>
            </a:extLst>
          </p:cNvPr>
          <p:cNvSpPr/>
          <p:nvPr/>
        </p:nvSpPr>
        <p:spPr>
          <a:xfrm>
            <a:off x="117461" y="5453395"/>
            <a:ext cx="506371" cy="437928"/>
          </a:xfrm>
          <a:prstGeom prst="wedgeEllipseCallout">
            <a:avLst>
              <a:gd name="adj1" fmla="val 40329"/>
              <a:gd name="adj2" fmla="val 6003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eszédbuborék: ellipszis 56">
            <a:extLst>
              <a:ext uri="{FF2B5EF4-FFF2-40B4-BE49-F238E27FC236}">
                <a16:creationId xmlns:a16="http://schemas.microsoft.com/office/drawing/2014/main" id="{A59AC1E1-88FA-4F50-93A8-3A95B0A1917A}"/>
              </a:ext>
            </a:extLst>
          </p:cNvPr>
          <p:cNvSpPr/>
          <p:nvPr/>
        </p:nvSpPr>
        <p:spPr>
          <a:xfrm>
            <a:off x="4598402" y="5418358"/>
            <a:ext cx="506371" cy="437928"/>
          </a:xfrm>
          <a:prstGeom prst="wedgeEllipseCallout">
            <a:avLst>
              <a:gd name="adj1" fmla="val -31502"/>
              <a:gd name="adj2" fmla="val 6745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ounded Rectangular Callout 2">
            <a:extLst>
              <a:ext uri="{FF2B5EF4-FFF2-40B4-BE49-F238E27FC236}">
                <a16:creationId xmlns:a16="http://schemas.microsoft.com/office/drawing/2014/main" id="{6CC732FA-6DE4-4C4D-89BB-A7D3D5EAD3AC}"/>
              </a:ext>
            </a:extLst>
          </p:cNvPr>
          <p:cNvSpPr/>
          <p:nvPr/>
        </p:nvSpPr>
        <p:spPr>
          <a:xfrm>
            <a:off x="1666244" y="5169621"/>
            <a:ext cx="2098197" cy="657409"/>
          </a:xfrm>
          <a:prstGeom prst="wedgeRoundRectCallout">
            <a:avLst>
              <a:gd name="adj1" fmla="val -65632"/>
              <a:gd name="adj2" fmla="val 4089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Egyenes összekötő nyíllal 17">
            <a:extLst>
              <a:ext uri="{FF2B5EF4-FFF2-40B4-BE49-F238E27FC236}">
                <a16:creationId xmlns:a16="http://schemas.microsoft.com/office/drawing/2014/main" id="{C4CDB6F2-DD4B-44BE-B9E7-803201CA7DCC}"/>
              </a:ext>
            </a:extLst>
          </p:cNvPr>
          <p:cNvCxnSpPr>
            <a:cxnSpLocks/>
            <a:stCxn id="61" idx="3"/>
            <a:endCxn id="42" idx="0"/>
          </p:cNvCxnSpPr>
          <p:nvPr/>
        </p:nvCxnSpPr>
        <p:spPr>
          <a:xfrm>
            <a:off x="1998360" y="4721721"/>
            <a:ext cx="1993955" cy="1029134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églalap 60">
            <a:extLst>
              <a:ext uri="{FF2B5EF4-FFF2-40B4-BE49-F238E27FC236}">
                <a16:creationId xmlns:a16="http://schemas.microsoft.com/office/drawing/2014/main" id="{4E20809F-A1AF-4B9C-8D85-A50DA5E512B6}"/>
              </a:ext>
            </a:extLst>
          </p:cNvPr>
          <p:cNvSpPr/>
          <p:nvPr/>
        </p:nvSpPr>
        <p:spPr>
          <a:xfrm>
            <a:off x="1782700" y="460957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A66D2807-2639-44BC-94EB-7AD46B9A9364}"/>
              </a:ext>
            </a:extLst>
          </p:cNvPr>
          <p:cNvSpPr/>
          <p:nvPr/>
        </p:nvSpPr>
        <p:spPr>
          <a:xfrm>
            <a:off x="3883524" y="580888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3A1936B3-CF9C-49D9-8A37-F589ACA6AA6E}"/>
              </a:ext>
            </a:extLst>
          </p:cNvPr>
          <p:cNvSpPr/>
          <p:nvPr/>
        </p:nvSpPr>
        <p:spPr>
          <a:xfrm>
            <a:off x="3925011" y="5750855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Egyenes összekötő 19">
            <a:extLst>
              <a:ext uri="{FF2B5EF4-FFF2-40B4-BE49-F238E27FC236}">
                <a16:creationId xmlns:a16="http://schemas.microsoft.com/office/drawing/2014/main" id="{D059997B-771E-439D-8314-A43348163A38}"/>
              </a:ext>
            </a:extLst>
          </p:cNvPr>
          <p:cNvCxnSpPr/>
          <p:nvPr/>
        </p:nvCxnSpPr>
        <p:spPr>
          <a:xfrm flipV="1">
            <a:off x="3946440" y="5763411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ular Callout 2">
            <a:extLst>
              <a:ext uri="{FF2B5EF4-FFF2-40B4-BE49-F238E27FC236}">
                <a16:creationId xmlns:a16="http://schemas.microsoft.com/office/drawing/2014/main" id="{CE1461B5-8B7D-427A-B7DA-D65D1C97AA2C}"/>
              </a:ext>
            </a:extLst>
          </p:cNvPr>
          <p:cNvSpPr/>
          <p:nvPr/>
        </p:nvSpPr>
        <p:spPr>
          <a:xfrm>
            <a:off x="1666244" y="5165336"/>
            <a:ext cx="2098197" cy="657409"/>
          </a:xfrm>
          <a:prstGeom prst="wedgeRoundRectCallout">
            <a:avLst>
              <a:gd name="adj1" fmla="val 19713"/>
              <a:gd name="adj2" fmla="val 10928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ular Callout 2">
            <a:extLst>
              <a:ext uri="{FF2B5EF4-FFF2-40B4-BE49-F238E27FC236}">
                <a16:creationId xmlns:a16="http://schemas.microsoft.com/office/drawing/2014/main" id="{3FB5A2A2-2A68-460B-8A84-C85B183EC94B}"/>
              </a:ext>
            </a:extLst>
          </p:cNvPr>
          <p:cNvSpPr/>
          <p:nvPr/>
        </p:nvSpPr>
        <p:spPr>
          <a:xfrm>
            <a:off x="1660464" y="5169194"/>
            <a:ext cx="2098197" cy="657409"/>
          </a:xfrm>
          <a:prstGeom prst="wedgeRoundRectCallout">
            <a:avLst>
              <a:gd name="adj1" fmla="val 57119"/>
              <a:gd name="adj2" fmla="val 374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immediately</a:t>
            </a:r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7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1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Mixing of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11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B42ADBB-9841-41B8-986E-88B044092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0068"/>
            <a:ext cx="9144001" cy="3033240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2C8F082A-CAF0-4C86-BEF5-633036C0EE47}"/>
              </a:ext>
            </a:extLst>
          </p:cNvPr>
          <p:cNvSpPr/>
          <p:nvPr/>
        </p:nvSpPr>
        <p:spPr>
          <a:xfrm>
            <a:off x="5772150" y="4495800"/>
            <a:ext cx="1314450" cy="664029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8FD9C4-084D-484C-833D-2544D49AFF31}"/>
              </a:ext>
            </a:extLst>
          </p:cNvPr>
          <p:cNvSpPr/>
          <p:nvPr/>
        </p:nvSpPr>
        <p:spPr>
          <a:xfrm>
            <a:off x="7328807" y="4452257"/>
            <a:ext cx="1314450" cy="781051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ECB3F0AE-B276-4781-ADCC-49D0C7EFDA17}"/>
              </a:ext>
            </a:extLst>
          </p:cNvPr>
          <p:cNvSpPr/>
          <p:nvPr/>
        </p:nvSpPr>
        <p:spPr>
          <a:xfrm>
            <a:off x="4226379" y="4437288"/>
            <a:ext cx="1314450" cy="781051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220043DD-A152-40D7-8DCD-D257415454E7}"/>
              </a:ext>
            </a:extLst>
          </p:cNvPr>
          <p:cNvSpPr/>
          <p:nvPr/>
        </p:nvSpPr>
        <p:spPr>
          <a:xfrm>
            <a:off x="2266950" y="4495798"/>
            <a:ext cx="1314450" cy="664029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8F92E8E3-FEA1-49A4-93BD-DC5EA018BA7B}"/>
              </a:ext>
            </a:extLst>
          </p:cNvPr>
          <p:cNvSpPr/>
          <p:nvPr/>
        </p:nvSpPr>
        <p:spPr>
          <a:xfrm>
            <a:off x="447676" y="4411434"/>
            <a:ext cx="1314450" cy="781051"/>
          </a:xfrm>
          <a:prstGeom prst="rect">
            <a:avLst/>
          </a:prstGeom>
          <a:ln w="38100" cap="flat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4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8C162DC0-4D38-4374-9BF8-98FE9D6B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" y="2765502"/>
            <a:ext cx="8635896" cy="355857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71E776-43B9-45BB-9A3A-ADEB10FA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5" name="Beszédbuborék: lekerekített sarkú téglalap 5">
            <a:extLst>
              <a:ext uri="{FF2B5EF4-FFF2-40B4-BE49-F238E27FC236}">
                <a16:creationId xmlns:a16="http://schemas.microsoft.com/office/drawing/2014/main" id="{1CAB1EE6-03FF-427B-8F37-EB95DAE30D05}"/>
              </a:ext>
            </a:extLst>
          </p:cNvPr>
          <p:cNvSpPr/>
          <p:nvPr/>
        </p:nvSpPr>
        <p:spPr>
          <a:xfrm rot="5400000">
            <a:off x="7871092" y="2762532"/>
            <a:ext cx="1245452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E846F1E-F97B-42B3-9BD6-A80F3FD71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13</a:t>
            </a:fld>
            <a:endParaRPr lang="en-US"/>
          </a:p>
        </p:txBody>
      </p:sp>
      <p:sp>
        <p:nvSpPr>
          <p:cNvPr id="16" name="Rounded Rectangular Callout 2">
            <a:extLst>
              <a:ext uri="{FF2B5EF4-FFF2-40B4-BE49-F238E27FC236}">
                <a16:creationId xmlns:a16="http://schemas.microsoft.com/office/drawing/2014/main" id="{2E2F9866-FF5B-4CA0-8405-6A7296963D9F}"/>
              </a:ext>
            </a:extLst>
          </p:cNvPr>
          <p:cNvSpPr/>
          <p:nvPr/>
        </p:nvSpPr>
        <p:spPr>
          <a:xfrm>
            <a:off x="892098" y="2636881"/>
            <a:ext cx="1809245" cy="743652"/>
          </a:xfrm>
          <a:prstGeom prst="wedgeRoundRectCallout">
            <a:avLst>
              <a:gd name="adj1" fmla="val 81609"/>
              <a:gd name="adj2" fmla="val -15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Supporting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i="1" dirty="0" err="1">
                <a:latin typeface="Segoe UI" panose="020B0502040204020203" pitchFamily="34" charset="0"/>
                <a:cs typeface="Segoe UI" panose="020B0502040204020203" pitchFamily="34" charset="0"/>
              </a:rPr>
              <a:t>extensibility</a:t>
            </a:r>
            <a:endParaRPr lang="en-GB" i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3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1CDFDE1-3C05-46F3-80CC-0960E7A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14</a:t>
            </a:fld>
            <a:endParaRPr lang="en-US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8339A6B-BCB6-4C7B-B487-54C09D55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2" y="1078975"/>
            <a:ext cx="6792477" cy="5767874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8FD8EEB-8F04-4F5D-8F26-280C248B954C}"/>
              </a:ext>
            </a:extLst>
          </p:cNvPr>
          <p:cNvSpPr/>
          <p:nvPr/>
        </p:nvSpPr>
        <p:spPr>
          <a:xfrm>
            <a:off x="1895707" y="1683834"/>
            <a:ext cx="4047893" cy="50180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C6C8471-03D7-4872-8F31-48C0C81175EE}"/>
              </a:ext>
            </a:extLst>
          </p:cNvPr>
          <p:cNvSpPr/>
          <p:nvPr/>
        </p:nvSpPr>
        <p:spPr>
          <a:xfrm>
            <a:off x="1895707" y="3461107"/>
            <a:ext cx="4125952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4347347-7645-49F3-AD7E-E9FD8DA6A7F2}"/>
              </a:ext>
            </a:extLst>
          </p:cNvPr>
          <p:cNvSpPr/>
          <p:nvPr/>
        </p:nvSpPr>
        <p:spPr>
          <a:xfrm>
            <a:off x="2895600" y="4617117"/>
            <a:ext cx="951571" cy="19649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E2361A5C-C606-43E2-8151-6445DFF1D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1" y="1208459"/>
            <a:ext cx="2582411" cy="10641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15</a:t>
            </a:fld>
            <a:endParaRPr lang="en-US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982A1F32-845A-438F-9043-A711B7B8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284" y="2374108"/>
            <a:ext cx="1466692" cy="12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pic>
        <p:nvPicPr>
          <p:cNvPr id="3" name="Kép 2" descr="A képen képernyőkép látható&#10;&#10;A leírás nagyon megbízható">
            <a:extLst>
              <a:ext uri="{FF2B5EF4-FFF2-40B4-BE49-F238E27FC236}">
                <a16:creationId xmlns:a16="http://schemas.microsoft.com/office/drawing/2014/main" id="{107218EF-74B0-485B-BA6A-ACA1AFBD7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16</a:t>
            </a:fld>
            <a:endParaRPr lang="en-US"/>
          </a:p>
        </p:txBody>
      </p:sp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D9DB7EAB-2249-445C-AD09-E3446C70D511}"/>
              </a:ext>
            </a:extLst>
          </p:cNvPr>
          <p:cNvCxnSpPr>
            <a:cxnSpLocks/>
          </p:cNvCxnSpPr>
          <p:nvPr/>
        </p:nvCxnSpPr>
        <p:spPr>
          <a:xfrm flipV="1">
            <a:off x="2797773" y="1092640"/>
            <a:ext cx="1372783" cy="32674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B7B8E417-9AD1-4165-91B6-100E9AF2D4FA}"/>
              </a:ext>
            </a:extLst>
          </p:cNvPr>
          <p:cNvCxnSpPr>
            <a:cxnSpLocks/>
          </p:cNvCxnSpPr>
          <p:nvPr/>
        </p:nvCxnSpPr>
        <p:spPr>
          <a:xfrm flipV="1">
            <a:off x="3153439" y="1903859"/>
            <a:ext cx="1017117" cy="256485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74C2B5E4-FCC4-4C46-ACF6-7F0EE5F88D02}"/>
              </a:ext>
            </a:extLst>
          </p:cNvPr>
          <p:cNvCxnSpPr>
            <a:cxnSpLocks/>
          </p:cNvCxnSpPr>
          <p:nvPr/>
        </p:nvCxnSpPr>
        <p:spPr>
          <a:xfrm flipV="1">
            <a:off x="3503206" y="1903859"/>
            <a:ext cx="5506979" cy="272490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CC6C097B-574B-45F1-B396-9758904FA473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058911BF-2F0D-40AA-BA88-A0C463BB88E1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8" name="Szöveg helye 2">
                <a:extLst>
                  <a:ext uri="{FF2B5EF4-FFF2-40B4-BE49-F238E27FC236}">
                    <a16:creationId xmlns:a16="http://schemas.microsoft.com/office/drawing/2014/main" id="{15C0B36A-8F9E-43C5-979F-1008432AA9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2716B600-CD00-4389-95F9-462B6CF614E6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28DBE816-C160-4BAF-9E21-A85DC1BBC77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41FF2EE6-70CC-440A-9754-08F483DD3AF9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10D3CC6-FD3B-43B2-AD9F-FDBD8478C34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3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Kép 23" descr="A képen képernyőkép látható&#10;&#10;A leírás nagyon megbízható">
            <a:extLst>
              <a:ext uri="{FF2B5EF4-FFF2-40B4-BE49-F238E27FC236}">
                <a16:creationId xmlns:a16="http://schemas.microsoft.com/office/drawing/2014/main" id="{53A3B5DB-4D6D-4315-8D5E-092F59DCB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17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11" name="Egyenes összekötő nyíllal 110">
            <a:extLst>
              <a:ext uri="{FF2B5EF4-FFF2-40B4-BE49-F238E27FC236}">
                <a16:creationId xmlns:a16="http://schemas.microsoft.com/office/drawing/2014/main" id="{DFC03BF9-CAEA-4F2F-A826-4DBF9E64647C}"/>
              </a:ext>
            </a:extLst>
          </p:cNvPr>
          <p:cNvCxnSpPr>
            <a:cxnSpLocks/>
          </p:cNvCxnSpPr>
          <p:nvPr/>
        </p:nvCxnSpPr>
        <p:spPr>
          <a:xfrm flipV="1">
            <a:off x="2464420" y="1242000"/>
            <a:ext cx="3010829" cy="37648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44E71D5C-9BE8-43F5-BE24-D56D713EA94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2129883" cy="207412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7A457E-4948-41C1-9C90-AA06AC37F22D}"/>
              </a:ext>
            </a:extLst>
          </p:cNvPr>
          <p:cNvCxnSpPr>
            <a:cxnSpLocks/>
          </p:cNvCxnSpPr>
          <p:nvPr/>
        </p:nvCxnSpPr>
        <p:spPr>
          <a:xfrm flipV="1">
            <a:off x="2776654" y="3066585"/>
            <a:ext cx="3914078" cy="2207944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2947170-B039-4486-A3D0-137AAD65CE51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4F28D656-9DBB-4DA3-A132-7440D4A8EEB0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DA367801-8377-44E5-BE5E-0A27DBDEFB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C6CCF011-FD6D-452A-8EF1-0EC09F95102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AF1C0392-717D-4039-A64E-C933396EBF9F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2833EE28-CFA2-4C4B-A8E1-9AE5F682BDAD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ABDAD9-27F4-42D8-9336-41253BD2B247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5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C70CA7D5-9A40-4BA4-B695-D5440106D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18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2787805" y="1003509"/>
            <a:ext cx="2074127" cy="450198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3824868" y="1817649"/>
            <a:ext cx="1137425" cy="383926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4059044" y="1817649"/>
            <a:ext cx="4248615" cy="403684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1F3BF891-AD88-410B-974F-099284B53034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D56BF3CD-B4B4-47D6-AA7E-0D2D37C6A51A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6" name="Szöveg helye 2">
                <a:extLst>
                  <a:ext uri="{FF2B5EF4-FFF2-40B4-BE49-F238E27FC236}">
                    <a16:creationId xmlns:a16="http://schemas.microsoft.com/office/drawing/2014/main" id="{85070F87-A17D-444C-9505-C3568747F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18977E1B-DB2D-4260-93EA-F8EBEC35B6B1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03E08041-C15C-49E2-9E2A-94FB3D8F4662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0BCCE893-8D47-4AC2-8EF8-4383647503BE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7ECEC97F-05DB-4C93-9229-DF863BF2BBC9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42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20" descr="A képen képernyőkép látható&#10;&#10;A leírás nagyon megbízható">
            <a:extLst>
              <a:ext uri="{FF2B5EF4-FFF2-40B4-BE49-F238E27FC236}">
                <a16:creationId xmlns:a16="http://schemas.microsoft.com/office/drawing/2014/main" id="{0CAF6A74-30CC-49F2-8F89-B8A056918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88" y="5076"/>
            <a:ext cx="4935908" cy="33480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3A7A92F-195F-4CAC-8396-280F900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19</a:t>
            </a:fld>
            <a:endParaRPr lang="en-US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6B611BEE-0803-410F-AFDB-07E49B26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" y="3374089"/>
            <a:ext cx="5330085" cy="3484579"/>
          </a:xfrm>
          <a:prstGeom prst="rect">
            <a:avLst/>
          </a:prstGeom>
        </p:spPr>
      </p:pic>
      <p:sp>
        <p:nvSpPr>
          <p:cNvPr id="94" name="Cím 1">
            <a:extLst>
              <a:ext uri="{FF2B5EF4-FFF2-40B4-BE49-F238E27FC236}">
                <a16:creationId xmlns:a16="http://schemas.microsoft.com/office/drawing/2014/main" id="{193A880E-19C6-46AA-A338-059A827EC733}"/>
              </a:ext>
            </a:extLst>
          </p:cNvPr>
          <p:cNvSpPr txBox="1">
            <a:spLocks/>
          </p:cNvSpPr>
          <p:nvPr/>
        </p:nvSpPr>
        <p:spPr>
          <a:xfrm>
            <a:off x="628649" y="363600"/>
            <a:ext cx="7887600" cy="878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0B910B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u-HU" dirty="0" err="1">
                <a:solidFill>
                  <a:srgbClr val="EA700D"/>
                </a:solidFill>
              </a:rPr>
              <a:t>Composition</a:t>
            </a:r>
            <a:endParaRPr lang="en-US" dirty="0">
              <a:solidFill>
                <a:srgbClr val="EA700D"/>
              </a:solidFill>
            </a:endParaRP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CF15FBC3-D885-4140-B0E2-14AFBC264FC3}"/>
              </a:ext>
            </a:extLst>
          </p:cNvPr>
          <p:cNvCxnSpPr>
            <a:cxnSpLocks/>
          </p:cNvCxnSpPr>
          <p:nvPr/>
        </p:nvCxnSpPr>
        <p:spPr>
          <a:xfrm flipV="1">
            <a:off x="4460488" y="1862254"/>
            <a:ext cx="1103971" cy="4125951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Egyenes összekötő nyíllal 103">
            <a:extLst>
              <a:ext uri="{FF2B5EF4-FFF2-40B4-BE49-F238E27FC236}">
                <a16:creationId xmlns:a16="http://schemas.microsoft.com/office/drawing/2014/main" id="{1E03EED7-A1B6-46C0-8497-6A073291A66C}"/>
              </a:ext>
            </a:extLst>
          </p:cNvPr>
          <p:cNvCxnSpPr>
            <a:cxnSpLocks/>
          </p:cNvCxnSpPr>
          <p:nvPr/>
        </p:nvCxnSpPr>
        <p:spPr>
          <a:xfrm flipV="1">
            <a:off x="4934144" y="1862254"/>
            <a:ext cx="1199027" cy="453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735AFA60-B492-4DAA-8B89-335AC67EB9A2}"/>
              </a:ext>
            </a:extLst>
          </p:cNvPr>
          <p:cNvCxnSpPr>
            <a:cxnSpLocks/>
          </p:cNvCxnSpPr>
          <p:nvPr/>
        </p:nvCxnSpPr>
        <p:spPr>
          <a:xfrm flipV="1">
            <a:off x="5073805" y="1828801"/>
            <a:ext cx="1692000" cy="471600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E0F6597-F589-416B-8DF4-01ACC8E083C6}"/>
              </a:ext>
            </a:extLst>
          </p:cNvPr>
          <p:cNvCxnSpPr>
            <a:cxnSpLocks/>
          </p:cNvCxnSpPr>
          <p:nvPr/>
        </p:nvCxnSpPr>
        <p:spPr>
          <a:xfrm flipV="1">
            <a:off x="4612888" y="1862254"/>
            <a:ext cx="2668858" cy="427835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BA7EEEC-A12C-4023-8404-5353100F8026}"/>
              </a:ext>
            </a:extLst>
          </p:cNvPr>
          <p:cNvGrpSpPr/>
          <p:nvPr/>
        </p:nvGrpSpPr>
        <p:grpSpPr>
          <a:xfrm>
            <a:off x="1257403" y="1092640"/>
            <a:ext cx="2096140" cy="1969726"/>
            <a:chOff x="1279705" y="891922"/>
            <a:chExt cx="2096140" cy="19697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77D0081-826F-4A8B-9C5E-B6CA4FED51DD}"/>
                </a:ext>
              </a:extLst>
            </p:cNvPr>
            <p:cNvGrpSpPr/>
            <p:nvPr/>
          </p:nvGrpSpPr>
          <p:grpSpPr>
            <a:xfrm>
              <a:off x="1279705" y="1242000"/>
              <a:ext cx="2001025" cy="1619648"/>
              <a:chOff x="898293" y="1212762"/>
              <a:chExt cx="2001025" cy="1619648"/>
            </a:xfrm>
          </p:grpSpPr>
          <p:sp>
            <p:nvSpPr>
              <p:cNvPr id="19" name="Szöveg helye 2">
                <a:extLst>
                  <a:ext uri="{FF2B5EF4-FFF2-40B4-BE49-F238E27FC236}">
                    <a16:creationId xmlns:a16="http://schemas.microsoft.com/office/drawing/2014/main" id="{424F1FBE-1E09-4C96-B032-337A6FA40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142" y="1212762"/>
                <a:ext cx="1850176" cy="1619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1446" indent="-171446" algn="l" defTabSz="685783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hu-HU" sz="3200" kern="1200" dirty="0" smtClean="0">
                    <a:solidFill>
                      <a:srgbClr val="0B910B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lvl1pPr>
                <a:lvl2pPr marL="51433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2pPr>
                <a:lvl3pPr marL="857228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20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3pPr>
                <a:lvl4pPr marL="1200120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hu-HU" sz="1800" kern="1200" dirty="0" smtClean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4pPr>
                <a:lvl5pPr marL="1543012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022002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hu-HU" sz="24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PoliceInterrupt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LightCommands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hu-HU" sz="2000" baseline="30000" dirty="0"/>
              </a:p>
              <a:p>
                <a:pPr marL="342891" lvl="1" indent="0">
                  <a:buNone/>
                </a:pPr>
                <a:r>
                  <a:rPr lang="hu-HU" sz="2200" b="1" baseline="30000" dirty="0" err="1"/>
                  <a:t>Control</a:t>
                </a:r>
                <a:endParaRPr lang="hu-HU" sz="2200" b="1" baseline="30000" dirty="0"/>
              </a:p>
              <a:p>
                <a:pPr marL="342891" lvl="1" indent="0">
                  <a:buNone/>
                </a:pPr>
                <a:endParaRPr lang="en-US" sz="2000" baseline="30000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52CA089C-F00B-4E69-8820-A08D5A8908BA}"/>
                  </a:ext>
                </a:extLst>
              </p:cNvPr>
              <p:cNvSpPr/>
              <p:nvPr/>
            </p:nvSpPr>
            <p:spPr>
              <a:xfrm>
                <a:off x="898293" y="1867930"/>
                <a:ext cx="324000" cy="32318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3DA79FF4-CDEB-49F4-8D3C-078C2CB881F5}"/>
                  </a:ext>
                </a:extLst>
              </p:cNvPr>
              <p:cNvSpPr/>
              <p:nvPr/>
            </p:nvSpPr>
            <p:spPr>
              <a:xfrm>
                <a:off x="898293" y="1350720"/>
                <a:ext cx="324000" cy="323183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E7114379-6CFA-4413-B73A-42D12192A742}"/>
                  </a:ext>
                </a:extLst>
              </p:cNvPr>
              <p:cNvSpPr/>
              <p:nvPr/>
            </p:nvSpPr>
            <p:spPr>
              <a:xfrm>
                <a:off x="907602" y="2373556"/>
                <a:ext cx="324000" cy="323183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FAFBEA4-48FE-47C9-A049-9617E67EE100}"/>
                </a:ext>
              </a:extLst>
            </p:cNvPr>
            <p:cNvSpPr txBox="1"/>
            <p:nvPr/>
          </p:nvSpPr>
          <p:spPr>
            <a:xfrm>
              <a:off x="1708129" y="891922"/>
              <a:ext cx="166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 err="1"/>
                <a:t>Interfaces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63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>
                <a:solidFill>
                  <a:srgbClr val="EA700D"/>
                </a:solidFill>
              </a:rPr>
              <a:t>Distributed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>
                <a:solidFill>
                  <a:srgbClr val="EA700D"/>
                </a:solidFill>
              </a:rPr>
              <a:t>embedded</a:t>
            </a:r>
            <a:r>
              <a:rPr lang="hu-HU" sz="2600" dirty="0">
                <a:solidFill>
                  <a:srgbClr val="EA700D"/>
                </a:solidFill>
              </a:rPr>
              <a:t> </a:t>
            </a:r>
            <a:r>
              <a:rPr lang="hu-HU" sz="2600" dirty="0" err="1"/>
              <a:t>systems</a:t>
            </a:r>
            <a:endParaRPr lang="hu-HU" sz="2600" dirty="0"/>
          </a:p>
          <a:p>
            <a:pPr lvl="1"/>
            <a:r>
              <a:rPr lang="hu-HU" sz="2200" dirty="0" err="1"/>
              <a:t>Critical</a:t>
            </a:r>
            <a:r>
              <a:rPr lang="hu-HU" sz="2200" dirty="0"/>
              <a:t> </a:t>
            </a:r>
            <a:r>
              <a:rPr lang="hu-HU" sz="2200" dirty="0" err="1"/>
              <a:t>domains</a:t>
            </a:r>
            <a:r>
              <a:rPr lang="hu-HU" sz="2200" dirty="0"/>
              <a:t>: </a:t>
            </a:r>
            <a:r>
              <a:rPr lang="hu-HU" sz="2200" dirty="0" err="1"/>
              <a:t>automotive</a:t>
            </a:r>
            <a:r>
              <a:rPr lang="hu-HU" sz="2200" dirty="0"/>
              <a:t>, </a:t>
            </a:r>
            <a:r>
              <a:rPr lang="hu-HU" sz="2200" dirty="0" err="1"/>
              <a:t>railways</a:t>
            </a:r>
            <a:endParaRPr lang="hu-HU" sz="2200" dirty="0"/>
          </a:p>
          <a:p>
            <a:r>
              <a:rPr lang="hu-HU" sz="2600" dirty="0" err="1"/>
              <a:t>Multiple</a:t>
            </a:r>
            <a:r>
              <a:rPr lang="hu-HU" sz="2600" dirty="0"/>
              <a:t> </a:t>
            </a:r>
            <a:r>
              <a:rPr lang="hu-HU" sz="2600" dirty="0" err="1"/>
              <a:t>components</a:t>
            </a:r>
            <a:r>
              <a:rPr lang="hu-HU" sz="2600" dirty="0"/>
              <a:t> in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endParaRPr lang="hu-HU" sz="2600" dirty="0"/>
          </a:p>
          <a:p>
            <a:pPr lvl="1"/>
            <a:r>
              <a:rPr lang="hu-HU" sz="2200" dirty="0" err="1"/>
              <a:t>Communicating</a:t>
            </a:r>
            <a:r>
              <a:rPr lang="hu-HU" sz="2200" dirty="0"/>
              <a:t> </a:t>
            </a:r>
            <a:r>
              <a:rPr lang="hu-HU" sz="2200" dirty="0" err="1"/>
              <a:t>with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other</a:t>
            </a:r>
            <a:endParaRPr lang="hu-HU" sz="2200" dirty="0"/>
          </a:p>
          <a:p>
            <a:pPr lvl="1"/>
            <a:r>
              <a:rPr lang="hu-HU" sz="2200" dirty="0" err="1"/>
              <a:t>Adhering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different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r>
              <a:rPr lang="hu-HU" sz="2600" dirty="0" err="1"/>
              <a:t>Problem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Heterogeneous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 err="1">
                <a:solidFill>
                  <a:srgbClr val="EA700D"/>
                </a:solidFill>
              </a:rPr>
              <a:t>systems</a:t>
            </a:r>
            <a:r>
              <a:rPr lang="hu-HU" sz="2200" dirty="0"/>
              <a:t>, </a:t>
            </a:r>
            <a:r>
              <a:rPr lang="hu-HU" sz="2200" dirty="0" err="1"/>
              <a:t>complexity</a:t>
            </a:r>
            <a:endParaRPr lang="hu-HU" sz="2200" dirty="0"/>
          </a:p>
          <a:p>
            <a:pPr>
              <a:lnSpc>
                <a:spcPct val="110000"/>
              </a:lnSpc>
            </a:pPr>
            <a:r>
              <a:rPr lang="hu-HU" sz="2600" dirty="0" err="1"/>
              <a:t>Correct</a:t>
            </a:r>
            <a:r>
              <a:rPr lang="hu-HU" sz="2600" dirty="0"/>
              <a:t> </a:t>
            </a:r>
            <a:r>
              <a:rPr lang="hu-HU" sz="2600" dirty="0" err="1"/>
              <a:t>behavior</a:t>
            </a:r>
            <a:r>
              <a:rPr lang="hu-HU" sz="2600" dirty="0"/>
              <a:t> is </a:t>
            </a:r>
            <a:r>
              <a:rPr lang="hu-HU" sz="2600" dirty="0" err="1"/>
              <a:t>important</a:t>
            </a:r>
            <a:endParaRPr lang="hu-HU" sz="2600" dirty="0"/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Modeling</a:t>
            </a:r>
            <a:r>
              <a:rPr lang="hu-HU" sz="2200" dirty="0">
                <a:solidFill>
                  <a:srgbClr val="EA700D"/>
                </a:solidFill>
              </a:rPr>
              <a:t> and V&amp;V </a:t>
            </a:r>
            <a:r>
              <a:rPr lang="hu-HU" sz="2200" dirty="0" err="1">
                <a:solidFill>
                  <a:srgbClr val="EA700D"/>
                </a:solidFill>
              </a:rPr>
              <a:t>techniques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AD90AF-7760-4902-BAD2-B368386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09" y="4429957"/>
            <a:ext cx="3689337" cy="2334823"/>
          </a:xfrm>
          <a:prstGeom prst="rect">
            <a:avLst/>
          </a:prstGeo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B54082-3075-40DC-882A-1C27C08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8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BDDDC9-F50D-4021-9BBF-1BBA51C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B8A501F-5079-4BBE-A641-A864372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21</a:t>
            </a:fld>
            <a:endParaRPr lang="en-US"/>
          </a:p>
        </p:txBody>
      </p:sp>
      <p:pic>
        <p:nvPicPr>
          <p:cNvPr id="8" name="Kép 7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52CCFA2F-AEC6-4261-AB3A-18499DE5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007"/>
            <a:ext cx="9150382" cy="29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4" grpId="0" animBg="1"/>
      <p:bldP spid="25" grpId="0" animBg="1"/>
      <p:bldP spid="26" grpId="0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3600"/>
            <a:ext cx="7887600" cy="8784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Functionalities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Test </a:t>
            </a:r>
            <a:r>
              <a:rPr lang="hu-HU" sz="2000" dirty="0" err="1">
                <a:solidFill>
                  <a:schemeClr val="tx1"/>
                </a:solidFill>
              </a:rPr>
              <a:t>cases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Generated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Langauge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(GCL)</a:t>
            </a: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r>
              <a:rPr lang="hu-HU" sz="1700" dirty="0">
                <a:solidFill>
                  <a:srgbClr val="000000"/>
                </a:solidFill>
              </a:rPr>
              <a:t>         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/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(GSL)</a:t>
            </a: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Engineering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5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</a:t>
            </a:r>
            <a:endParaRPr lang="hu-HU" sz="1500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Analysis</a:t>
            </a:r>
            <a:r>
              <a:rPr lang="hu-HU" sz="2000" dirty="0"/>
              <a:t> </a:t>
            </a:r>
            <a:r>
              <a:rPr lang="hu-HU" sz="2000" dirty="0" err="1"/>
              <a:t>language</a:t>
            </a:r>
            <a:endParaRPr lang="hu-HU" sz="2000" dirty="0"/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D0ADEDC-8E73-46A1-A086-4780B9EE019C}"/>
              </a:ext>
            </a:extLst>
          </p:cNvPr>
          <p:cNvSpPr txBox="1"/>
          <p:nvPr/>
        </p:nvSpPr>
        <p:spPr>
          <a:xfrm rot="16200000">
            <a:off x="135501" y="4156694"/>
            <a:ext cx="1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Firing </a:t>
            </a:r>
            <a:r>
              <a:rPr lang="hu-HU" dirty="0" err="1"/>
              <a:t>sequence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1958816" y="4562527"/>
            <a:ext cx="171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Back-</a:t>
            </a:r>
            <a:r>
              <a:rPr lang="hu-HU" dirty="0" err="1"/>
              <a:t>annotation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Dia számának helye 34">
            <a:extLst>
              <a:ext uri="{FF2B5EF4-FFF2-40B4-BE49-F238E27FC236}">
                <a16:creationId xmlns:a16="http://schemas.microsoft.com/office/drawing/2014/main" id="{FD90E0C6-92B7-488B-95DF-BEA8B415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699" cy="878400"/>
          </a:xfrm>
        </p:spPr>
        <p:txBody>
          <a:bodyPr/>
          <a:lstStyle/>
          <a:p>
            <a:r>
              <a:rPr lang="hu-HU" dirty="0"/>
              <a:t>Technologies</a:t>
            </a:r>
            <a:endParaRPr lang="en-US" dirty="0"/>
          </a:p>
        </p:txBody>
      </p:sp>
      <p:cxnSp>
        <p:nvCxnSpPr>
          <p:cNvPr id="4" name="Szögletes összekötő 170">
            <a:extLst>
              <a:ext uri="{FF2B5EF4-FFF2-40B4-BE49-F238E27FC236}">
                <a16:creationId xmlns:a16="http://schemas.microsoft.com/office/drawing/2014/main" id="{EF8998C3-3BE1-4739-B3F7-826F31897707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377668" y="3005896"/>
            <a:ext cx="1207740" cy="1105773"/>
          </a:xfrm>
          <a:prstGeom prst="bentConnector3">
            <a:avLst>
              <a:gd name="adj1" fmla="val 49474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kerekített téglalap 34">
            <a:extLst>
              <a:ext uri="{FF2B5EF4-FFF2-40B4-BE49-F238E27FC236}">
                <a16:creationId xmlns:a16="http://schemas.microsoft.com/office/drawing/2014/main" id="{211F8F97-1953-49CD-B753-C16CD9DFB227}"/>
              </a:ext>
            </a:extLst>
          </p:cNvPr>
          <p:cNvSpPr/>
          <p:nvPr/>
        </p:nvSpPr>
        <p:spPr>
          <a:xfrm>
            <a:off x="307510" y="5277973"/>
            <a:ext cx="2073876" cy="525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JUnit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6" name="Szögletes összekötő 167">
            <a:extLst>
              <a:ext uri="{FF2B5EF4-FFF2-40B4-BE49-F238E27FC236}">
                <a16:creationId xmlns:a16="http://schemas.microsoft.com/office/drawing/2014/main" id="{82776125-E5E9-4C7B-BC1B-2A6B8B151F20}"/>
              </a:ext>
            </a:extLst>
          </p:cNvPr>
          <p:cNvCxnSpPr>
            <a:stCxn id="15" idx="1"/>
          </p:cNvCxnSpPr>
          <p:nvPr/>
        </p:nvCxnSpPr>
        <p:spPr>
          <a:xfrm rot="10800000" flipH="1">
            <a:off x="3206592" y="4374228"/>
            <a:ext cx="47582" cy="1166308"/>
          </a:xfrm>
          <a:prstGeom prst="bentConnector4">
            <a:avLst>
              <a:gd name="adj1" fmla="val -480434"/>
              <a:gd name="adj2" fmla="val 99969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47">
            <a:extLst>
              <a:ext uri="{FF2B5EF4-FFF2-40B4-BE49-F238E27FC236}">
                <a16:creationId xmlns:a16="http://schemas.microsoft.com/office/drawing/2014/main" id="{73021892-3317-43DF-B180-613A5D3CD494}"/>
              </a:ext>
            </a:extLst>
          </p:cNvPr>
          <p:cNvSpPr/>
          <p:nvPr/>
        </p:nvSpPr>
        <p:spPr>
          <a:xfrm>
            <a:off x="307510" y="2662900"/>
            <a:ext cx="2070158" cy="68598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Java </a:t>
            </a:r>
            <a:r>
              <a:rPr lang="hu-HU" sz="2000" dirty="0" err="1">
                <a:solidFill>
                  <a:schemeClr val="tx1"/>
                </a:solidFill>
              </a:rPr>
              <a:t>source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code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8" name="Szögletes összekötő 167">
            <a:extLst>
              <a:ext uri="{FF2B5EF4-FFF2-40B4-BE49-F238E27FC236}">
                <a16:creationId xmlns:a16="http://schemas.microsoft.com/office/drawing/2014/main" id="{C8B9D146-9692-4634-9052-D53F7B2A54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1342589" y="3348889"/>
            <a:ext cx="1859" cy="192908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kerekített téglalap 35">
            <a:extLst>
              <a:ext uri="{FF2B5EF4-FFF2-40B4-BE49-F238E27FC236}">
                <a16:creationId xmlns:a16="http://schemas.microsoft.com/office/drawing/2014/main" id="{F3428029-C0BE-4B72-9819-A83FA77B9619}"/>
              </a:ext>
            </a:extLst>
          </p:cNvPr>
          <p:cNvSpPr/>
          <p:nvPr/>
        </p:nvSpPr>
        <p:spPr>
          <a:xfrm>
            <a:off x="3259456" y="3894836"/>
            <a:ext cx="4845854" cy="69982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Lekerekített téglalap 7">
            <a:extLst>
              <a:ext uri="{FF2B5EF4-FFF2-40B4-BE49-F238E27FC236}">
                <a16:creationId xmlns:a16="http://schemas.microsoft.com/office/drawing/2014/main" id="{75ACEE6B-35B7-4713-93E0-F4FE63D634D4}"/>
              </a:ext>
            </a:extLst>
          </p:cNvPr>
          <p:cNvSpPr/>
          <p:nvPr/>
        </p:nvSpPr>
        <p:spPr>
          <a:xfrm>
            <a:off x="3259456" y="2383170"/>
            <a:ext cx="4845854" cy="1245451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Xtext</a:t>
            </a:r>
            <a:r>
              <a:rPr lang="hu-HU" sz="17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17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</a:t>
            </a:r>
            <a:endParaRPr lang="hu-HU" sz="17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ekerekített téglalap 119">
            <a:extLst>
              <a:ext uri="{FF2B5EF4-FFF2-40B4-BE49-F238E27FC236}">
                <a16:creationId xmlns:a16="http://schemas.microsoft.com/office/drawing/2014/main" id="{EC99DE21-E191-408B-A7B9-558F27F14E30}"/>
              </a:ext>
            </a:extLst>
          </p:cNvPr>
          <p:cNvSpPr/>
          <p:nvPr/>
        </p:nvSpPr>
        <p:spPr>
          <a:xfrm>
            <a:off x="3428432" y="1373303"/>
            <a:ext cx="1612565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2" name="Lekerekített téglalap 33">
            <a:extLst>
              <a:ext uri="{FF2B5EF4-FFF2-40B4-BE49-F238E27FC236}">
                <a16:creationId xmlns:a16="http://schemas.microsoft.com/office/drawing/2014/main" id="{3C0BD8EE-E279-4A69-884F-13E4EE4D1EA5}"/>
              </a:ext>
            </a:extLst>
          </p:cNvPr>
          <p:cNvSpPr/>
          <p:nvPr/>
        </p:nvSpPr>
        <p:spPr>
          <a:xfrm>
            <a:off x="5239457" y="1368697"/>
            <a:ext cx="1592118" cy="7436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Yakindu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statechart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3" name="Lekerekített téglalap 36">
            <a:extLst>
              <a:ext uri="{FF2B5EF4-FFF2-40B4-BE49-F238E27FC236}">
                <a16:creationId xmlns:a16="http://schemas.microsoft.com/office/drawing/2014/main" id="{B62F83F2-B381-445B-834B-A4F4E5400D0F}"/>
              </a:ext>
            </a:extLst>
          </p:cNvPr>
          <p:cNvSpPr/>
          <p:nvPr/>
        </p:nvSpPr>
        <p:spPr>
          <a:xfrm>
            <a:off x="34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kerekített téglalap 37">
            <a:extLst>
              <a:ext uri="{FF2B5EF4-FFF2-40B4-BE49-F238E27FC236}">
                <a16:creationId xmlns:a16="http://schemas.microsoft.com/office/drawing/2014/main" id="{C616202F-8E0A-43FA-9EF6-A6F7D3DBA097}"/>
              </a:ext>
            </a:extLst>
          </p:cNvPr>
          <p:cNvSpPr/>
          <p:nvPr/>
        </p:nvSpPr>
        <p:spPr>
          <a:xfrm>
            <a:off x="5239457" y="2636881"/>
            <a:ext cx="1592118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Gamma</a:t>
            </a:r>
            <a:b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ekerekített téglalap 38">
            <a:extLst>
              <a:ext uri="{FF2B5EF4-FFF2-40B4-BE49-F238E27FC236}">
                <a16:creationId xmlns:a16="http://schemas.microsoft.com/office/drawing/2014/main" id="{FF30D114-D36B-4557-8404-73438A3B9881}"/>
              </a:ext>
            </a:extLst>
          </p:cNvPr>
          <p:cNvSpPr/>
          <p:nvPr/>
        </p:nvSpPr>
        <p:spPr>
          <a:xfrm>
            <a:off x="3206592" y="4838504"/>
            <a:ext cx="5530594" cy="14040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6" name="Lekerekített téglalap 39">
            <a:extLst>
              <a:ext uri="{FF2B5EF4-FFF2-40B4-BE49-F238E27FC236}">
                <a16:creationId xmlns:a16="http://schemas.microsoft.com/office/drawing/2014/main" id="{1E5B6A18-DA65-4991-B057-BFD65BCD0036}"/>
              </a:ext>
            </a:extLst>
          </p:cNvPr>
          <p:cNvSpPr/>
          <p:nvPr/>
        </p:nvSpPr>
        <p:spPr>
          <a:xfrm>
            <a:off x="3439457" y="5112202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Lekerekített téglalap 40">
            <a:extLst>
              <a:ext uri="{FF2B5EF4-FFF2-40B4-BE49-F238E27FC236}">
                <a16:creationId xmlns:a16="http://schemas.microsoft.com/office/drawing/2014/main" id="{E6A8B67B-8D48-4478-99B8-2028BA170FC1}"/>
              </a:ext>
            </a:extLst>
          </p:cNvPr>
          <p:cNvSpPr/>
          <p:nvPr/>
        </p:nvSpPr>
        <p:spPr>
          <a:xfrm>
            <a:off x="5239457" y="5113640"/>
            <a:ext cx="1592118" cy="6544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UPPAAL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Lekerekített téglalap 44">
            <a:extLst>
              <a:ext uri="{FF2B5EF4-FFF2-40B4-BE49-F238E27FC236}">
                <a16:creationId xmlns:a16="http://schemas.microsoft.com/office/drawing/2014/main" id="{458580B1-9E5A-41DE-A449-42024B0B6A59}"/>
              </a:ext>
            </a:extLst>
          </p:cNvPr>
          <p:cNvSpPr/>
          <p:nvPr/>
        </p:nvSpPr>
        <p:spPr>
          <a:xfrm>
            <a:off x="3352009" y="5027384"/>
            <a:ext cx="3573518" cy="82824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zögletes összekötő 46">
            <a:extLst>
              <a:ext uri="{FF2B5EF4-FFF2-40B4-BE49-F238E27FC236}">
                <a16:creationId xmlns:a16="http://schemas.microsoft.com/office/drawing/2014/main" id="{E80848AD-FD22-404F-AC0A-A10630978F8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3975152" y="2376517"/>
            <a:ext cx="519926" cy="8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9">
            <a:extLst>
              <a:ext uri="{FF2B5EF4-FFF2-40B4-BE49-F238E27FC236}">
                <a16:creationId xmlns:a16="http://schemas.microsoft.com/office/drawing/2014/main" id="{D20F9603-44E7-4424-BF9D-C815FBB842B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35516" y="2112349"/>
            <a:ext cx="0" cy="5245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61">
            <a:extLst>
              <a:ext uri="{FF2B5EF4-FFF2-40B4-BE49-F238E27FC236}">
                <a16:creationId xmlns:a16="http://schemas.microsoft.com/office/drawing/2014/main" id="{8DA0EE2D-4470-4D7A-A671-6D7391B4D817}"/>
              </a:ext>
            </a:extLst>
          </p:cNvPr>
          <p:cNvCxnSpPr>
            <a:stCxn id="13" idx="2"/>
          </p:cNvCxnSpPr>
          <p:nvPr/>
        </p:nvCxnSpPr>
        <p:spPr>
          <a:xfrm>
            <a:off x="42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zögletes összekötő 64">
            <a:extLst>
              <a:ext uri="{FF2B5EF4-FFF2-40B4-BE49-F238E27FC236}">
                <a16:creationId xmlns:a16="http://schemas.microsoft.com/office/drawing/2014/main" id="{4A5DAAF4-36A1-446E-A275-D465D9665868}"/>
              </a:ext>
            </a:extLst>
          </p:cNvPr>
          <p:cNvCxnSpPr>
            <a:stCxn id="14" idx="2"/>
          </p:cNvCxnSpPr>
          <p:nvPr/>
        </p:nvCxnSpPr>
        <p:spPr>
          <a:xfrm>
            <a:off x="6035516" y="3380533"/>
            <a:ext cx="0" cy="5143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zögletes összekötő 67">
            <a:extLst>
              <a:ext uri="{FF2B5EF4-FFF2-40B4-BE49-F238E27FC236}">
                <a16:creationId xmlns:a16="http://schemas.microsoft.com/office/drawing/2014/main" id="{8257F923-A43F-4B54-ACE9-1983B1E2FD91}"/>
              </a:ext>
            </a:extLst>
          </p:cNvPr>
          <p:cNvCxnSpPr>
            <a:endCxn id="18" idx="0"/>
          </p:cNvCxnSpPr>
          <p:nvPr/>
        </p:nvCxnSpPr>
        <p:spPr>
          <a:xfrm>
            <a:off x="5138768" y="4594659"/>
            <a:ext cx="0" cy="4327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kerekített téglalap 152">
            <a:extLst>
              <a:ext uri="{FF2B5EF4-FFF2-40B4-BE49-F238E27FC236}">
                <a16:creationId xmlns:a16="http://schemas.microsoft.com/office/drawing/2014/main" id="{C40EF9D8-30DB-46AB-9F17-A574099286BF}"/>
              </a:ext>
            </a:extLst>
          </p:cNvPr>
          <p:cNvSpPr/>
          <p:nvPr/>
        </p:nvSpPr>
        <p:spPr>
          <a:xfrm>
            <a:off x="7144468" y="5136470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Lekerekített téglalap 159">
            <a:extLst>
              <a:ext uri="{FF2B5EF4-FFF2-40B4-BE49-F238E27FC236}">
                <a16:creationId xmlns:a16="http://schemas.microsoft.com/office/drawing/2014/main" id="{AFEC0D88-07ED-4E17-B725-D5BABCF978D2}"/>
              </a:ext>
            </a:extLst>
          </p:cNvPr>
          <p:cNvSpPr/>
          <p:nvPr/>
        </p:nvSpPr>
        <p:spPr>
          <a:xfrm>
            <a:off x="7144468" y="5708731"/>
            <a:ext cx="1361924" cy="290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CTL </a:t>
            </a:r>
            <a:r>
              <a:rPr lang="hu-HU" sz="16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</a:t>
            </a:r>
            <a:r>
              <a:rPr lang="hu-HU" sz="16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6" name="Szövegdoboz 41">
            <a:extLst>
              <a:ext uri="{FF2B5EF4-FFF2-40B4-BE49-F238E27FC236}">
                <a16:creationId xmlns:a16="http://schemas.microsoft.com/office/drawing/2014/main" id="{04CAAE23-B317-465D-A81A-CE87A44BDF45}"/>
              </a:ext>
            </a:extLst>
          </p:cNvPr>
          <p:cNvSpPr txBox="1"/>
          <p:nvPr/>
        </p:nvSpPr>
        <p:spPr>
          <a:xfrm>
            <a:off x="3886252" y="5810443"/>
            <a:ext cx="249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UPPAAL</a:t>
            </a:r>
          </a:p>
        </p:txBody>
      </p:sp>
      <p:sp>
        <p:nvSpPr>
          <p:cNvPr id="27" name="Lekerekített téglalap 65">
            <a:extLst>
              <a:ext uri="{FF2B5EF4-FFF2-40B4-BE49-F238E27FC236}">
                <a16:creationId xmlns:a16="http://schemas.microsoft.com/office/drawing/2014/main" id="{D0689FA2-818D-4DC7-83E8-037005071973}"/>
              </a:ext>
            </a:extLst>
          </p:cNvPr>
          <p:cNvSpPr/>
          <p:nvPr/>
        </p:nvSpPr>
        <p:spPr>
          <a:xfrm>
            <a:off x="7018079" y="5027383"/>
            <a:ext cx="1604678" cy="10862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···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Lekerekített téglalap 66">
            <a:extLst>
              <a:ext uri="{FF2B5EF4-FFF2-40B4-BE49-F238E27FC236}">
                <a16:creationId xmlns:a16="http://schemas.microsoft.com/office/drawing/2014/main" id="{AC9615C6-89CC-43A1-AA1E-B77AC04E51DC}"/>
              </a:ext>
            </a:extLst>
          </p:cNvPr>
          <p:cNvSpPr/>
          <p:nvPr/>
        </p:nvSpPr>
        <p:spPr>
          <a:xfrm>
            <a:off x="3265960" y="1270722"/>
            <a:ext cx="3745616" cy="9396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29" name="Szögletes összekötő 167">
            <a:extLst>
              <a:ext uri="{FF2B5EF4-FFF2-40B4-BE49-F238E27FC236}">
                <a16:creationId xmlns:a16="http://schemas.microsoft.com/office/drawing/2014/main" id="{0C74E167-EB25-4EE5-8BAF-E43A0DF0D30B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rot="10800000">
            <a:off x="2381386" y="5540536"/>
            <a:ext cx="825206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FD5FDB93-D19C-42C5-8827-59F1B763404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377668" y="1740523"/>
            <a:ext cx="888292" cy="1265371"/>
          </a:xfrm>
          <a:prstGeom prst="bentConnector3">
            <a:avLst>
              <a:gd name="adj1" fmla="val 31312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A9EEEE8-91B7-4B72-B244-477F7CBF46C6}"/>
              </a:ext>
            </a:extLst>
          </p:cNvPr>
          <p:cNvSpPr txBox="1"/>
          <p:nvPr/>
        </p:nvSpPr>
        <p:spPr>
          <a:xfrm rot="16200000">
            <a:off x="2059730" y="4444306"/>
            <a:ext cx="141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Xtend</a:t>
            </a:r>
            <a:endParaRPr lang="hu-HU" dirty="0"/>
          </a:p>
        </p:txBody>
      </p:sp>
      <p:cxnSp>
        <p:nvCxnSpPr>
          <p:cNvPr id="33" name="Szögletes összekötő 170">
            <a:extLst>
              <a:ext uri="{FF2B5EF4-FFF2-40B4-BE49-F238E27FC236}">
                <a16:creationId xmlns:a16="http://schemas.microsoft.com/office/drawing/2014/main" id="{4BF8141F-FA19-4855-9E0E-26CBBF2CC246}"/>
              </a:ext>
            </a:extLst>
          </p:cNvPr>
          <p:cNvCxnSpPr>
            <a:endCxn id="27" idx="0"/>
          </p:cNvCxnSpPr>
          <p:nvPr/>
        </p:nvCxnSpPr>
        <p:spPr>
          <a:xfrm>
            <a:off x="7820418" y="4594659"/>
            <a:ext cx="0" cy="4327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lekerekített sarkú téglalap 5">
            <a:extLst>
              <a:ext uri="{FF2B5EF4-FFF2-40B4-BE49-F238E27FC236}">
                <a16:creationId xmlns:a16="http://schemas.microsoft.com/office/drawing/2014/main" id="{4ED50537-13CA-4626-AD3A-B2591EAE4FDA}"/>
              </a:ext>
            </a:extLst>
          </p:cNvPr>
          <p:cNvSpPr/>
          <p:nvPr/>
        </p:nvSpPr>
        <p:spPr>
          <a:xfrm rot="5400000">
            <a:off x="7388073" y="3245549"/>
            <a:ext cx="2211489" cy="48673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>
                <a:latin typeface="Segoe UI" panose="020B0502040204020203" pitchFamily="34" charset="0"/>
                <a:cs typeface="Segoe UI" panose="020B0502040204020203" pitchFamily="34" charset="0"/>
              </a:rPr>
              <a:t>VIATRA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Dia számának helye 30">
            <a:extLst>
              <a:ext uri="{FF2B5EF4-FFF2-40B4-BE49-F238E27FC236}">
                <a16:creationId xmlns:a16="http://schemas.microsoft.com/office/drawing/2014/main" id="{2E9C6FE8-763F-4BEC-872E-F0A1966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9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Summary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49" y="1455938"/>
            <a:ext cx="8013545" cy="4732140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</a:t>
            </a:r>
            <a:r>
              <a:rPr lang="hu-HU" dirty="0" err="1"/>
              <a:t>Composition</a:t>
            </a:r>
            <a:r>
              <a:rPr lang="hu-HU" dirty="0"/>
              <a:t> Framework</a:t>
            </a:r>
          </a:p>
          <a:p>
            <a:pPr lvl="1"/>
            <a:r>
              <a:rPr lang="hu-HU" dirty="0"/>
              <a:t>Design </a:t>
            </a:r>
            <a:r>
              <a:rPr lang="hu-HU" dirty="0" err="1"/>
              <a:t>support</a:t>
            </a:r>
            <a:endParaRPr lang="hu-HU" dirty="0"/>
          </a:p>
          <a:p>
            <a:pPr lvl="1"/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generation</a:t>
            </a:r>
            <a:endParaRPr lang="hu-HU" dirty="0"/>
          </a:p>
          <a:p>
            <a:pPr lvl="1"/>
            <a:r>
              <a:rPr lang="hu-HU" dirty="0"/>
              <a:t>V&amp;V (</a:t>
            </a:r>
            <a:r>
              <a:rPr lang="hu-HU" dirty="0" err="1"/>
              <a:t>model-checking</a:t>
            </a:r>
            <a:r>
              <a:rPr lang="hu-HU" dirty="0"/>
              <a:t>)</a:t>
            </a:r>
          </a:p>
          <a:p>
            <a:r>
              <a:rPr lang="hu-HU" dirty="0" err="1"/>
              <a:t>Extension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compsosititon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pPr lvl="1"/>
            <a:r>
              <a:rPr lang="hu-HU" sz="2400" dirty="0" err="1"/>
              <a:t>Asynchronous</a:t>
            </a:r>
            <a:endParaRPr lang="hu-HU" sz="2400" dirty="0"/>
          </a:p>
          <a:p>
            <a:pPr lvl="1"/>
            <a:r>
              <a:rPr lang="hu-HU" sz="2400" dirty="0" err="1"/>
              <a:t>Synchronous</a:t>
            </a:r>
            <a:endParaRPr lang="hu-HU" sz="2400" dirty="0"/>
          </a:p>
          <a:p>
            <a:pPr lvl="1"/>
            <a:r>
              <a:rPr lang="hu-HU" sz="2400" dirty="0" err="1"/>
              <a:t>Cascade</a:t>
            </a:r>
            <a:endParaRPr lang="hu-HU" sz="2400" dirty="0"/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1242BF0-91F6-4FCB-B17E-595A1837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0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883078"/>
          </a:xfrm>
        </p:spPr>
        <p:txBody>
          <a:bodyPr>
            <a:normAutofit/>
          </a:bodyPr>
          <a:lstStyle/>
          <a:p>
            <a:r>
              <a:rPr lang="hu-HU" sz="2800" dirty="0" err="1"/>
              <a:t>Implementation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code</a:t>
            </a:r>
            <a:r>
              <a:rPr lang="hu-HU" sz="2800" dirty="0"/>
              <a:t> </a:t>
            </a:r>
            <a:r>
              <a:rPr lang="hu-HU" sz="2800" dirty="0" err="1"/>
              <a:t>generator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model-checking</a:t>
            </a:r>
            <a:endParaRPr lang="hu-HU" sz="2800" dirty="0"/>
          </a:p>
          <a:p>
            <a:pPr lvl="1"/>
            <a:r>
              <a:rPr lang="hu-HU" sz="2400" dirty="0" err="1"/>
              <a:t>Asynchronous</a:t>
            </a:r>
            <a:r>
              <a:rPr lang="hu-HU" sz="2400" dirty="0"/>
              <a:t> </a:t>
            </a:r>
            <a:r>
              <a:rPr lang="hu-HU" sz="2400" dirty="0" err="1"/>
              <a:t>composition</a:t>
            </a:r>
            <a:endParaRPr lang="hu-HU" sz="2400" dirty="0"/>
          </a:p>
          <a:p>
            <a:r>
              <a:rPr lang="hu-HU" sz="2800" dirty="0" err="1"/>
              <a:t>Supporting</a:t>
            </a:r>
            <a:r>
              <a:rPr lang="hu-HU" sz="2800" dirty="0"/>
              <a:t>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programming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/>
              <a:t>C++</a:t>
            </a:r>
          </a:p>
          <a:p>
            <a:r>
              <a:rPr lang="hu-HU" sz="2800" dirty="0" err="1"/>
              <a:t>Integration</a:t>
            </a:r>
            <a:r>
              <a:rPr lang="hu-HU" sz="2800" dirty="0"/>
              <a:t> of </a:t>
            </a:r>
            <a:r>
              <a:rPr lang="hu-HU" sz="2800" dirty="0" err="1"/>
              <a:t>additional</a:t>
            </a:r>
            <a:r>
              <a:rPr lang="hu-HU" sz="2800" dirty="0"/>
              <a:t> </a:t>
            </a:r>
            <a:r>
              <a:rPr lang="hu-HU" sz="2800" dirty="0" err="1"/>
              <a:t>modeling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  <a:p>
            <a:pPr lvl="1"/>
            <a:r>
              <a:rPr lang="hu-HU" sz="2400" dirty="0" err="1"/>
              <a:t>Engineering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</a:t>
            </a:r>
            <a:r>
              <a:rPr lang="hu-HU" sz="2400" dirty="0" err="1"/>
              <a:t>Stateflow</a:t>
            </a:r>
            <a:endParaRPr lang="hu-HU" sz="2400" dirty="0"/>
          </a:p>
          <a:p>
            <a:pPr lvl="1"/>
            <a:r>
              <a:rPr lang="hu-HU" sz="2400" dirty="0" err="1"/>
              <a:t>Analysis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: Spin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808E864-8E3D-4DEA-9B02-4187E18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goo.gl/ae7V63</a:t>
            </a:r>
          </a:p>
        </p:txBody>
      </p:sp>
    </p:spTree>
    <p:extLst>
      <p:ext uri="{BB962C8B-B14F-4D97-AF65-F5344CB8AC3E}">
        <p14:creationId xmlns:p14="http://schemas.microsoft.com/office/powerpoint/2010/main" val="4895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Model-driven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High-level</a:t>
            </a:r>
            <a:r>
              <a:rPr lang="hu-HU" sz="2600" dirty="0"/>
              <a:t> </a:t>
            </a: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language</a:t>
            </a:r>
            <a:endParaRPr lang="hu-HU" sz="2600" dirty="0"/>
          </a:p>
          <a:p>
            <a:pPr lvl="1"/>
            <a:r>
              <a:rPr lang="hu-HU" sz="2200" dirty="0" err="1"/>
              <a:t>Supporting</a:t>
            </a:r>
            <a:r>
              <a:rPr lang="hu-HU" sz="2200" dirty="0"/>
              <a:t> </a:t>
            </a:r>
            <a:r>
              <a:rPr lang="hu-HU" sz="2200" dirty="0" err="1">
                <a:solidFill>
                  <a:srgbClr val="EA700D"/>
                </a:solidFill>
              </a:rPr>
              <a:t>component-based</a:t>
            </a:r>
            <a:r>
              <a:rPr lang="hu-HU" sz="2200" dirty="0">
                <a:solidFill>
                  <a:srgbClr val="EA700D"/>
                </a:solidFill>
              </a:rPr>
              <a:t>,</a:t>
            </a:r>
          </a:p>
          <a:p>
            <a:pPr lvl="1"/>
            <a:r>
              <a:rPr lang="hu-HU" sz="2200" dirty="0" err="1">
                <a:solidFill>
                  <a:srgbClr val="EA700D"/>
                </a:solidFill>
              </a:rPr>
              <a:t>hierarchical</a:t>
            </a:r>
            <a:r>
              <a:rPr lang="hu-HU" sz="2200" dirty="0">
                <a:solidFill>
                  <a:srgbClr val="EA700D"/>
                </a:solidFill>
              </a:rPr>
              <a:t> </a:t>
            </a:r>
            <a:r>
              <a:rPr lang="hu-HU" sz="2200" dirty="0"/>
              <a:t>design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semantics</a:t>
            </a:r>
            <a:endParaRPr lang="hu-HU" sz="2200" dirty="0"/>
          </a:p>
          <a:p>
            <a:pPr>
              <a:spcBef>
                <a:spcPts val="4200"/>
              </a:spcBef>
            </a:pPr>
            <a:r>
              <a:rPr lang="hu-HU" sz="2600" dirty="0" err="1"/>
              <a:t>Modeling</a:t>
            </a:r>
            <a:r>
              <a:rPr lang="hu-HU" sz="2600" dirty="0"/>
              <a:t> </a:t>
            </a:r>
            <a:r>
              <a:rPr lang="hu-HU" sz="2600" dirty="0" err="1"/>
              <a:t>tool</a:t>
            </a:r>
            <a:endParaRPr lang="hu-HU" sz="2600" dirty="0"/>
          </a:p>
          <a:p>
            <a:pPr lvl="1"/>
            <a:r>
              <a:rPr lang="hu-HU" sz="2200" dirty="0" err="1"/>
              <a:t>Validation</a:t>
            </a:r>
            <a:r>
              <a:rPr lang="hu-HU" sz="2200" dirty="0"/>
              <a:t> </a:t>
            </a:r>
            <a:r>
              <a:rPr lang="hu-HU" sz="2200" dirty="0" err="1"/>
              <a:t>during</a:t>
            </a:r>
            <a:r>
              <a:rPr lang="hu-HU" sz="2200" dirty="0"/>
              <a:t> design</a:t>
            </a:r>
          </a:p>
          <a:p>
            <a:pPr lvl="1"/>
            <a:r>
              <a:rPr lang="hu-HU" sz="2200" dirty="0"/>
              <a:t>(</a:t>
            </a:r>
            <a:r>
              <a:rPr lang="hu-HU" sz="2200" dirty="0" err="1"/>
              <a:t>Formal</a:t>
            </a:r>
            <a:r>
              <a:rPr lang="hu-HU" sz="2200" dirty="0"/>
              <a:t>) </a:t>
            </a:r>
            <a:r>
              <a:rPr lang="hu-HU" sz="2200" dirty="0" err="1"/>
              <a:t>verification</a:t>
            </a:r>
            <a:r>
              <a:rPr lang="hu-HU" sz="2200" dirty="0"/>
              <a:t> of </a:t>
            </a:r>
            <a:r>
              <a:rPr lang="hu-HU" sz="2200" dirty="0" err="1"/>
              <a:t>models</a:t>
            </a:r>
            <a:endParaRPr lang="hu-HU" sz="2200" dirty="0"/>
          </a:p>
          <a:p>
            <a:pPr lvl="1"/>
            <a:r>
              <a:rPr lang="hu-HU" sz="2200" dirty="0" err="1"/>
              <a:t>Automatic</a:t>
            </a:r>
            <a:r>
              <a:rPr lang="hu-HU" sz="2200" dirty="0"/>
              <a:t> </a:t>
            </a:r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FED7-C650-4212-A4E9-6B5B38DD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3</a:t>
            </a:fld>
            <a:endParaRPr lang="en-US"/>
          </a:p>
        </p:txBody>
      </p: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A7341C59-0C8D-4C1C-BDF9-2079F06EF3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7327" y="1939652"/>
            <a:ext cx="3936375" cy="2195722"/>
            <a:chOff x="4839648" y="1770795"/>
            <a:chExt cx="4069064" cy="2269736"/>
          </a:xfrm>
        </p:grpSpPr>
        <p:sp>
          <p:nvSpPr>
            <p:cNvPr id="88" name="Lekerekített téglalap 35">
              <a:extLst>
                <a:ext uri="{FF2B5EF4-FFF2-40B4-BE49-F238E27FC236}">
                  <a16:creationId xmlns:a16="http://schemas.microsoft.com/office/drawing/2014/main" id="{24470316-E283-42E0-86FF-D5013EA3CBC5}"/>
                </a:ext>
              </a:extLst>
            </p:cNvPr>
            <p:cNvSpPr/>
            <p:nvPr/>
          </p:nvSpPr>
          <p:spPr>
            <a:xfrm>
              <a:off x="4839648" y="2471074"/>
              <a:ext cx="4069064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component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ekerekített téglalap 119">
              <a:extLst>
                <a:ext uri="{FF2B5EF4-FFF2-40B4-BE49-F238E27FC236}">
                  <a16:creationId xmlns:a16="http://schemas.microsoft.com/office/drawing/2014/main" id="{5EB33479-D269-44FD-A4D3-EB9498991C0F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7E6377D6-55A2-4777-8636-0DF48796530C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Lekerekített téglalap 119">
              <a:extLst>
                <a:ext uri="{FF2B5EF4-FFF2-40B4-BE49-F238E27FC236}">
                  <a16:creationId xmlns:a16="http://schemas.microsoft.com/office/drawing/2014/main" id="{2AA44E1C-636C-47DC-ABC0-A4DDFDCC2416}"/>
                </a:ext>
              </a:extLst>
            </p:cNvPr>
            <p:cNvSpPr/>
            <p:nvPr/>
          </p:nvSpPr>
          <p:spPr>
            <a:xfrm>
              <a:off x="7289880" y="3339872"/>
              <a:ext cx="1372438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B5831DDD-C6D1-4446-8E84-975E3392A237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D87F698C-A906-4C94-9EBF-E862E563F9E8}"/>
                </a:ext>
              </a:extLst>
            </p:cNvPr>
            <p:cNvSpPr/>
            <p:nvPr/>
          </p:nvSpPr>
          <p:spPr>
            <a:xfrm>
              <a:off x="7896589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B0CD6549-5546-4822-B814-DBC362950C44}"/>
                </a:ext>
              </a:extLst>
            </p:cNvPr>
            <p:cNvSpPr/>
            <p:nvPr/>
          </p:nvSpPr>
          <p:spPr>
            <a:xfrm>
              <a:off x="7896588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5" name="Egyenes összekötő 94">
              <a:extLst>
                <a:ext uri="{FF2B5EF4-FFF2-40B4-BE49-F238E27FC236}">
                  <a16:creationId xmlns:a16="http://schemas.microsoft.com/office/drawing/2014/main" id="{CA7DCF2F-4965-49FB-B3D3-6144F44D41A5}"/>
                </a:ext>
              </a:extLst>
            </p:cNvPr>
            <p:cNvCxnSpPr>
              <a:cxnSpLocks/>
              <a:stCxn id="90" idx="3"/>
              <a:endCxn id="99" idx="2"/>
            </p:cNvCxnSpPr>
            <p:nvPr/>
          </p:nvCxnSpPr>
          <p:spPr>
            <a:xfrm>
              <a:off x="6217206" y="3587152"/>
              <a:ext cx="296172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Egyenes összekötő 95">
              <a:extLst>
                <a:ext uri="{FF2B5EF4-FFF2-40B4-BE49-F238E27FC236}">
                  <a16:creationId xmlns:a16="http://schemas.microsoft.com/office/drawing/2014/main" id="{9FE742E6-1EDA-4553-B926-A0F845184B3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7995590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Ív 96">
              <a:extLst>
                <a:ext uri="{FF2B5EF4-FFF2-40B4-BE49-F238E27FC236}">
                  <a16:creationId xmlns:a16="http://schemas.microsoft.com/office/drawing/2014/main" id="{48F3C83E-FDB6-4686-9217-CA906E7D92A7}"/>
                </a:ext>
              </a:extLst>
            </p:cNvPr>
            <p:cNvSpPr/>
            <p:nvPr/>
          </p:nvSpPr>
          <p:spPr>
            <a:xfrm>
              <a:off x="6448844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Egyenes összekötő 97">
              <a:extLst>
                <a:ext uri="{FF2B5EF4-FFF2-40B4-BE49-F238E27FC236}">
                  <a16:creationId xmlns:a16="http://schemas.microsoft.com/office/drawing/2014/main" id="{50321061-0FFE-4010-A8A8-D8F6CC2C7604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6844757" y="3589361"/>
              <a:ext cx="33933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9" name="Ellipszis 98">
              <a:extLst>
                <a:ext uri="{FF2B5EF4-FFF2-40B4-BE49-F238E27FC236}">
                  <a16:creationId xmlns:a16="http://schemas.microsoft.com/office/drawing/2014/main" id="{AA091A78-B70C-4DF2-89F7-124BBF319CF8}"/>
                </a:ext>
              </a:extLst>
            </p:cNvPr>
            <p:cNvSpPr/>
            <p:nvPr/>
          </p:nvSpPr>
          <p:spPr>
            <a:xfrm>
              <a:off x="6513378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Ív 99">
              <a:extLst>
                <a:ext uri="{FF2B5EF4-FFF2-40B4-BE49-F238E27FC236}">
                  <a16:creationId xmlns:a16="http://schemas.microsoft.com/office/drawing/2014/main" id="{C4A9EB6A-692D-43E2-B05E-C58B031DF9D7}"/>
                </a:ext>
              </a:extLst>
            </p:cNvPr>
            <p:cNvSpPr/>
            <p:nvPr/>
          </p:nvSpPr>
          <p:spPr>
            <a:xfrm rot="5340000">
              <a:off x="7809771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7EBA4D98-E43E-4020-8123-88D4BA02692E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D1BBC939-335A-4935-94FD-D875FF74E4A6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Ív 102">
              <a:extLst>
                <a:ext uri="{FF2B5EF4-FFF2-40B4-BE49-F238E27FC236}">
                  <a16:creationId xmlns:a16="http://schemas.microsoft.com/office/drawing/2014/main" id="{84C63F7B-D6BC-4C31-92C9-CE982F335D19}"/>
                </a:ext>
              </a:extLst>
            </p:cNvPr>
            <p:cNvSpPr/>
            <p:nvPr/>
          </p:nvSpPr>
          <p:spPr>
            <a:xfrm rot="5340000">
              <a:off x="7803127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Egyenes összekötő 103">
              <a:extLst>
                <a:ext uri="{FF2B5EF4-FFF2-40B4-BE49-F238E27FC236}">
                  <a16:creationId xmlns:a16="http://schemas.microsoft.com/office/drawing/2014/main" id="{C833FD9C-740F-4C0A-8E16-F14988CA0690}"/>
                </a:ext>
              </a:extLst>
            </p:cNvPr>
            <p:cNvCxnSpPr>
              <a:cxnSpLocks/>
              <a:stCxn id="92" idx="0"/>
              <a:endCxn id="101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CF21E301-EA2E-4A49-92AE-3ACC5AB093A8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flipV="1">
              <a:off x="7995589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Egyenes összekötő 105">
              <a:extLst>
                <a:ext uri="{FF2B5EF4-FFF2-40B4-BE49-F238E27FC236}">
                  <a16:creationId xmlns:a16="http://schemas.microsoft.com/office/drawing/2014/main" id="{AB5B9EBB-342C-4A47-9235-90181DC23CCF}"/>
                </a:ext>
              </a:extLst>
            </p:cNvPr>
            <p:cNvCxnSpPr>
              <a:cxnSpLocks/>
              <a:stCxn id="101" idx="0"/>
              <a:endCxn id="109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Egyenes összekötő 106">
              <a:extLst>
                <a:ext uri="{FF2B5EF4-FFF2-40B4-BE49-F238E27FC236}">
                  <a16:creationId xmlns:a16="http://schemas.microsoft.com/office/drawing/2014/main" id="{29C705BA-3354-417B-868D-F43E1C4F244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7995589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Egyenes összekötő 107">
              <a:extLst>
                <a:ext uri="{FF2B5EF4-FFF2-40B4-BE49-F238E27FC236}">
                  <a16:creationId xmlns:a16="http://schemas.microsoft.com/office/drawing/2014/main" id="{D9BC0F47-9D23-43C6-B77B-F74A26D8CA42}"/>
                </a:ext>
              </a:extLst>
            </p:cNvPr>
            <p:cNvCxnSpPr>
              <a:cxnSpLocks/>
              <a:stCxn id="109" idx="0"/>
              <a:endCxn id="102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AD5E7FB2-E6C9-4FD9-9424-E6C8CEEED243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13E3766D-970A-435E-9EDC-83EDE36EC809}"/>
                </a:ext>
              </a:extLst>
            </p:cNvPr>
            <p:cNvSpPr/>
            <p:nvPr/>
          </p:nvSpPr>
          <p:spPr>
            <a:xfrm>
              <a:off x="7184095" y="349036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9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600" dirty="0" err="1"/>
              <a:t>Ptolemy</a:t>
            </a:r>
            <a:r>
              <a:rPr lang="hu-HU" sz="2600" dirty="0"/>
              <a:t> II</a:t>
            </a:r>
          </a:p>
          <a:p>
            <a:pPr lvl="1"/>
            <a:r>
              <a:rPr lang="hu-HU" sz="2200" dirty="0" err="1"/>
              <a:t>Hierarchical</a:t>
            </a:r>
            <a:r>
              <a:rPr lang="hu-HU" sz="2200" dirty="0"/>
              <a:t> </a:t>
            </a:r>
            <a:r>
              <a:rPr lang="hu-HU" sz="2200" dirty="0" err="1"/>
              <a:t>composition</a:t>
            </a:r>
            <a:r>
              <a:rPr lang="hu-HU" sz="2200" dirty="0"/>
              <a:t> </a:t>
            </a:r>
            <a:r>
              <a:rPr lang="hu-HU" sz="2200" dirty="0" err="1"/>
              <a:t>using</a:t>
            </a:r>
            <a:r>
              <a:rPr lang="hu-HU" sz="2200" dirty="0"/>
              <a:t> </a:t>
            </a:r>
            <a:r>
              <a:rPr lang="hu-HU" sz="2200" dirty="0" err="1"/>
              <a:t>multiple</a:t>
            </a:r>
            <a:r>
              <a:rPr lang="hu-HU" sz="2200" dirty="0"/>
              <a:t> </a:t>
            </a:r>
            <a:r>
              <a:rPr lang="hu-HU" sz="2200" dirty="0" err="1"/>
              <a:t>semantincs</a:t>
            </a:r>
            <a:endParaRPr lang="hu-HU" sz="2200" dirty="0"/>
          </a:p>
          <a:p>
            <a:r>
              <a:rPr lang="hu-HU" sz="2600" dirty="0"/>
              <a:t>BIP</a:t>
            </a:r>
          </a:p>
          <a:p>
            <a:pPr lvl="1"/>
            <a:r>
              <a:rPr lang="hu-HU" sz="2200" dirty="0" err="1"/>
              <a:t>Formal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endParaRPr lang="hu-HU" sz="2200" dirty="0"/>
          </a:p>
          <a:p>
            <a:pPr lvl="1"/>
            <a:r>
              <a:rPr lang="hu-HU" sz="2200" dirty="0" err="1"/>
              <a:t>Supports</a:t>
            </a:r>
            <a:r>
              <a:rPr lang="hu-HU" sz="2200" dirty="0"/>
              <a:t>  </a:t>
            </a:r>
            <a:r>
              <a:rPr lang="hu-HU" sz="2200" dirty="0" err="1"/>
              <a:t>engineering</a:t>
            </a:r>
            <a:r>
              <a:rPr lang="hu-HU" sz="2200" dirty="0"/>
              <a:t> </a:t>
            </a:r>
            <a:r>
              <a:rPr lang="hu-HU" sz="2200" dirty="0" err="1"/>
              <a:t>languages</a:t>
            </a:r>
            <a:r>
              <a:rPr lang="hu-HU" sz="2200" dirty="0"/>
              <a:t> (</a:t>
            </a:r>
            <a:r>
              <a:rPr lang="hu-HU" sz="2200" dirty="0" err="1"/>
              <a:t>transformation</a:t>
            </a:r>
            <a:r>
              <a:rPr lang="hu-HU" sz="2200" dirty="0"/>
              <a:t> </a:t>
            </a:r>
            <a:r>
              <a:rPr lang="hu-HU" sz="2200" dirty="0" err="1"/>
              <a:t>toolset</a:t>
            </a:r>
            <a:r>
              <a:rPr lang="hu-HU" sz="2200" dirty="0"/>
              <a:t>)</a:t>
            </a:r>
          </a:p>
          <a:p>
            <a:r>
              <a:rPr lang="hu-HU" sz="2600" dirty="0" err="1"/>
              <a:t>Matlab</a:t>
            </a:r>
            <a:r>
              <a:rPr lang="hu-HU" sz="2600" dirty="0"/>
              <a:t> </a:t>
            </a:r>
            <a:r>
              <a:rPr lang="hu-HU" sz="2600" dirty="0" err="1"/>
              <a:t>Stateflow</a:t>
            </a:r>
            <a:endParaRPr lang="hu-HU" sz="2600" dirty="0"/>
          </a:p>
          <a:p>
            <a:pPr lvl="1"/>
            <a:r>
              <a:rPr lang="hu-HU" sz="2200" dirty="0" err="1"/>
              <a:t>Statechart</a:t>
            </a:r>
            <a:r>
              <a:rPr lang="hu-HU" sz="2200" dirty="0"/>
              <a:t> </a:t>
            </a:r>
            <a:r>
              <a:rPr lang="hu-HU" sz="2200" dirty="0" err="1"/>
              <a:t>formalism</a:t>
            </a:r>
            <a:endParaRPr lang="hu-HU" sz="2200" dirty="0"/>
          </a:p>
          <a:p>
            <a:pPr lvl="1"/>
            <a:r>
              <a:rPr lang="hu-HU" sz="2200" dirty="0" err="1"/>
              <a:t>Code</a:t>
            </a:r>
            <a:r>
              <a:rPr lang="hu-HU" sz="2200" dirty="0"/>
              <a:t> </a:t>
            </a:r>
            <a:r>
              <a:rPr lang="hu-HU" sz="2200" dirty="0" err="1"/>
              <a:t>generation</a:t>
            </a:r>
            <a:endParaRPr lang="hu-HU" sz="2200" dirty="0"/>
          </a:p>
          <a:p>
            <a:r>
              <a:rPr lang="hu-HU" sz="2600" dirty="0">
                <a:solidFill>
                  <a:schemeClr val="accent2"/>
                </a:solidFill>
              </a:rPr>
              <a:t>Gamma </a:t>
            </a:r>
            <a:r>
              <a:rPr lang="hu-HU" sz="2600" dirty="0" err="1">
                <a:solidFill>
                  <a:schemeClr val="accent2"/>
                </a:solidFill>
              </a:rPr>
              <a:t>Statechart</a:t>
            </a:r>
            <a:r>
              <a:rPr lang="hu-HU" sz="2600" dirty="0">
                <a:solidFill>
                  <a:schemeClr val="accent2"/>
                </a:solidFill>
              </a:rPr>
              <a:t> </a:t>
            </a:r>
            <a:r>
              <a:rPr lang="hu-HU" sz="2600" dirty="0" err="1">
                <a:solidFill>
                  <a:schemeClr val="accent2"/>
                </a:solidFill>
              </a:rPr>
              <a:t>Composition</a:t>
            </a:r>
            <a:r>
              <a:rPr lang="hu-HU" sz="2600" dirty="0">
                <a:solidFill>
                  <a:schemeClr val="accent2"/>
                </a:solidFill>
              </a:rPr>
              <a:t> Framework</a:t>
            </a:r>
          </a:p>
          <a:p>
            <a:pPr lvl="1"/>
            <a:r>
              <a:rPr lang="hu-HU" sz="2200" dirty="0" err="1"/>
              <a:t>Merging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strengths</a:t>
            </a:r>
            <a:r>
              <a:rPr lang="hu-HU" sz="2200" dirty="0"/>
              <a:t> of </a:t>
            </a:r>
            <a:r>
              <a:rPr lang="hu-HU" sz="2200" dirty="0" err="1"/>
              <a:t>these</a:t>
            </a:r>
            <a:r>
              <a:rPr lang="hu-HU" sz="2200" dirty="0"/>
              <a:t> </a:t>
            </a:r>
            <a:r>
              <a:rPr lang="hu-HU" sz="2200" dirty="0" err="1"/>
              <a:t>tools</a:t>
            </a:r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9DEB0C-6EDA-4B97-AA74-0C1CA88E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endParaRPr lang="en-US" dirty="0"/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822EE3-0DDC-4ADC-AB58-B8B1AE51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8225417" cy="877748"/>
          </a:xfrm>
        </p:spPr>
        <p:txBody>
          <a:bodyPr>
            <a:normAutofit/>
          </a:bodyPr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64">
            <a:extLst>
              <a:ext uri="{FF2B5EF4-FFF2-40B4-BE49-F238E27FC236}">
                <a16:creationId xmlns:a16="http://schemas.microsoft.com/office/drawing/2014/main" id="{EA48F9D1-6E9D-4109-9E6E-4EC225DA1E88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1AFFA9-28B5-4735-85AF-81F60550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ekerekített téglalap 35">
            <a:extLst>
              <a:ext uri="{FF2B5EF4-FFF2-40B4-BE49-F238E27FC236}">
                <a16:creationId xmlns:a16="http://schemas.microsoft.com/office/drawing/2014/main" id="{B0F82406-D8AE-4848-A083-C6825047D5C4}"/>
              </a:ext>
            </a:extLst>
          </p:cNvPr>
          <p:cNvSpPr/>
          <p:nvPr/>
        </p:nvSpPr>
        <p:spPr>
          <a:xfrm>
            <a:off x="1838606" y="4657680"/>
            <a:ext cx="3752120" cy="74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framework</a:t>
            </a:r>
            <a:r>
              <a:rPr lang="hu-HU" dirty="0"/>
              <a:t> – </a:t>
            </a:r>
            <a:r>
              <a:rPr lang="hu-HU" dirty="0" err="1"/>
              <a:t>present</a:t>
            </a:r>
            <a:endParaRPr lang="en-US" dirty="0"/>
          </a:p>
        </p:txBody>
      </p:sp>
      <p:sp>
        <p:nvSpPr>
          <p:cNvPr id="18" name="Lekerekített téglalap 35">
            <a:extLst>
              <a:ext uri="{FF2B5EF4-FFF2-40B4-BE49-F238E27FC236}">
                <a16:creationId xmlns:a16="http://schemas.microsoft.com/office/drawing/2014/main" id="{8C07EC5D-D842-4C64-A4C7-5FC527812953}"/>
              </a:ext>
            </a:extLst>
          </p:cNvPr>
          <p:cNvSpPr/>
          <p:nvPr/>
        </p:nvSpPr>
        <p:spPr>
          <a:xfrm>
            <a:off x="1850509" y="1937093"/>
            <a:ext cx="3752120" cy="17125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Composition</a:t>
            </a:r>
            <a:br>
              <a:rPr lang="hu-HU" sz="2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endParaRPr lang="hu-HU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ekerekített téglalap 21">
            <a:extLst>
              <a:ext uri="{FF2B5EF4-FFF2-40B4-BE49-F238E27FC236}">
                <a16:creationId xmlns:a16="http://schemas.microsoft.com/office/drawing/2014/main" id="{3F938623-A517-415E-AE3E-56398A6C1749}"/>
              </a:ext>
            </a:extLst>
          </p:cNvPr>
          <p:cNvSpPr/>
          <p:nvPr/>
        </p:nvSpPr>
        <p:spPr>
          <a:xfrm>
            <a:off x="7345450" y="570940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Lekerekített téglalap 7">
            <a:extLst>
              <a:ext uri="{FF2B5EF4-FFF2-40B4-BE49-F238E27FC236}">
                <a16:creationId xmlns:a16="http://schemas.microsoft.com/office/drawing/2014/main" id="{87A804E2-ED2E-4460-A4A4-A8132523B432}"/>
              </a:ext>
            </a:extLst>
          </p:cNvPr>
          <p:cNvSpPr/>
          <p:nvPr/>
        </p:nvSpPr>
        <p:spPr>
          <a:xfrm>
            <a:off x="1676063" y="1308013"/>
            <a:ext cx="4077206" cy="2484938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</a:rPr>
              <a:t>System design</a:t>
            </a:r>
          </a:p>
        </p:txBody>
      </p:sp>
      <p:sp>
        <p:nvSpPr>
          <p:cNvPr id="24" name="Lekerekített téglalap 8">
            <a:extLst>
              <a:ext uri="{FF2B5EF4-FFF2-40B4-BE49-F238E27FC236}">
                <a16:creationId xmlns:a16="http://schemas.microsoft.com/office/drawing/2014/main" id="{5644CA11-81FC-48E0-B5D0-81230B737C08}"/>
              </a:ext>
            </a:extLst>
          </p:cNvPr>
          <p:cNvSpPr/>
          <p:nvPr/>
        </p:nvSpPr>
        <p:spPr>
          <a:xfrm>
            <a:off x="1676063" y="4164777"/>
            <a:ext cx="4077206" cy="1385165"/>
          </a:xfrm>
          <a:prstGeom prst="roundRect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Component</a:t>
            </a:r>
            <a:r>
              <a:rPr lang="hu-HU" sz="2400" dirty="0">
                <a:solidFill>
                  <a:schemeClr val="tx1"/>
                </a:solidFill>
              </a:rPr>
              <a:t> design</a:t>
            </a:r>
          </a:p>
        </p:txBody>
      </p:sp>
      <p:cxnSp>
        <p:nvCxnSpPr>
          <p:cNvPr id="25" name="Straight Arrow Connector 81">
            <a:extLst>
              <a:ext uri="{FF2B5EF4-FFF2-40B4-BE49-F238E27FC236}">
                <a16:creationId xmlns:a16="http://schemas.microsoft.com/office/drawing/2014/main" id="{32922F3E-6530-4B3C-83E8-0545847810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714666" y="3792951"/>
            <a:ext cx="0" cy="371826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119">
            <a:extLst>
              <a:ext uri="{FF2B5EF4-FFF2-40B4-BE49-F238E27FC236}">
                <a16:creationId xmlns:a16="http://schemas.microsoft.com/office/drawing/2014/main" id="{1A321DC3-B6D2-4434-A918-9AF961CDF541}"/>
              </a:ext>
            </a:extLst>
          </p:cNvPr>
          <p:cNvSpPr/>
          <p:nvPr/>
        </p:nvSpPr>
        <p:spPr>
          <a:xfrm>
            <a:off x="2042723" y="4709196"/>
            <a:ext cx="1592118" cy="642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ekerekített téglalap 33">
            <a:extLst>
              <a:ext uri="{FF2B5EF4-FFF2-40B4-BE49-F238E27FC236}">
                <a16:creationId xmlns:a16="http://schemas.microsoft.com/office/drawing/2014/main" id="{2CC3A9FC-F565-4E8D-ABF1-E1FA7C025F73}"/>
              </a:ext>
            </a:extLst>
          </p:cNvPr>
          <p:cNvSpPr/>
          <p:nvPr/>
        </p:nvSpPr>
        <p:spPr>
          <a:xfrm>
            <a:off x="3842723" y="4705321"/>
            <a:ext cx="1591355" cy="64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Statechart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zögletes összekötő 71">
            <a:extLst>
              <a:ext uri="{FF2B5EF4-FFF2-40B4-BE49-F238E27FC236}">
                <a16:creationId xmlns:a16="http://schemas.microsoft.com/office/drawing/2014/main" id="{D1C65622-09E5-4FC2-9777-91C6E0A038FA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4720292" y="5266133"/>
            <a:ext cx="720429" cy="884211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4">
            <a:extLst>
              <a:ext uri="{FF2B5EF4-FFF2-40B4-BE49-F238E27FC236}">
                <a16:creationId xmlns:a16="http://schemas.microsoft.com/office/drawing/2014/main" id="{EE0B32EB-A03D-4B8B-ADD9-8310D85F610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5602629" y="2793382"/>
            <a:ext cx="2596101" cy="291602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">
            <a:extLst>
              <a:ext uri="{FF2B5EF4-FFF2-40B4-BE49-F238E27FC236}">
                <a16:creationId xmlns:a16="http://schemas.microsoft.com/office/drawing/2014/main" id="{980C259F-3460-4EE6-9591-D63ABFA086DE}"/>
              </a:ext>
            </a:extLst>
          </p:cNvPr>
          <p:cNvSpPr/>
          <p:nvPr/>
        </p:nvSpPr>
        <p:spPr>
          <a:xfrm>
            <a:off x="6387794" y="4443758"/>
            <a:ext cx="1810936" cy="857405"/>
          </a:xfrm>
          <a:prstGeom prst="wedgeRoundRectCallout">
            <a:avLst>
              <a:gd name="adj1" fmla="val -33531"/>
              <a:gd name="adj2" fmla="val 9212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Hidden</a:t>
            </a:r>
            <a:r>
              <a: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model-checking</a:t>
            </a:r>
            <a:endParaRPr lang="en-GB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Lekerekített téglalap 21">
            <a:extLst>
              <a:ext uri="{FF2B5EF4-FFF2-40B4-BE49-F238E27FC236}">
                <a16:creationId xmlns:a16="http://schemas.microsoft.com/office/drawing/2014/main" id="{48FAE1D7-F2DD-4787-9C9A-D4155A277DF0}"/>
              </a:ext>
            </a:extLst>
          </p:cNvPr>
          <p:cNvSpPr/>
          <p:nvPr/>
        </p:nvSpPr>
        <p:spPr>
          <a:xfrm>
            <a:off x="5522612" y="5696628"/>
            <a:ext cx="1706560" cy="743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hu-HU" dirty="0">
              <a:solidFill>
                <a:schemeClr val="accent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eszédbuborék: lekerekített sarkú téglalap 5">
            <a:extLst>
              <a:ext uri="{FF2B5EF4-FFF2-40B4-BE49-F238E27FC236}">
                <a16:creationId xmlns:a16="http://schemas.microsoft.com/office/drawing/2014/main" id="{44223456-C378-4E2F-86ED-9E2EA3F7D34D}"/>
              </a:ext>
            </a:extLst>
          </p:cNvPr>
          <p:cNvSpPr/>
          <p:nvPr/>
        </p:nvSpPr>
        <p:spPr>
          <a:xfrm rot="16200000">
            <a:off x="-1130112" y="3153043"/>
            <a:ext cx="4307067" cy="4867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Validation</a:t>
            </a:r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ekerekített téglalap 159">
            <a:extLst>
              <a:ext uri="{FF2B5EF4-FFF2-40B4-BE49-F238E27FC236}">
                <a16:creationId xmlns:a16="http://schemas.microsoft.com/office/drawing/2014/main" id="{6E152C20-A0F1-42DE-B55B-B6AB5FE080D7}"/>
              </a:ext>
            </a:extLst>
          </p:cNvPr>
          <p:cNvSpPr/>
          <p:nvPr/>
        </p:nvSpPr>
        <p:spPr>
          <a:xfrm>
            <a:off x="4038072" y="3120978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Cascade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Lekerekített téglalap 159">
            <a:extLst>
              <a:ext uri="{FF2B5EF4-FFF2-40B4-BE49-F238E27FC236}">
                <a16:creationId xmlns:a16="http://schemas.microsoft.com/office/drawing/2014/main" id="{AD9A6208-71D2-4424-ABB8-751910CC0429}"/>
              </a:ext>
            </a:extLst>
          </p:cNvPr>
          <p:cNvSpPr/>
          <p:nvPr/>
        </p:nvSpPr>
        <p:spPr>
          <a:xfrm>
            <a:off x="4038072" y="2587120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Lekerekített téglalap 159">
            <a:extLst>
              <a:ext uri="{FF2B5EF4-FFF2-40B4-BE49-F238E27FC236}">
                <a16:creationId xmlns:a16="http://schemas.microsoft.com/office/drawing/2014/main" id="{1E5805CB-7CF3-4692-98F1-302DF11A3D8F}"/>
              </a:ext>
            </a:extLst>
          </p:cNvPr>
          <p:cNvSpPr/>
          <p:nvPr/>
        </p:nvSpPr>
        <p:spPr>
          <a:xfrm>
            <a:off x="4038072" y="2053745"/>
            <a:ext cx="1332000" cy="4023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Asynchron</a:t>
            </a:r>
            <a:endParaRPr lang="hu-HU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zögletes összekötő 71">
            <a:extLst>
              <a:ext uri="{FF2B5EF4-FFF2-40B4-BE49-F238E27FC236}">
                <a16:creationId xmlns:a16="http://schemas.microsoft.com/office/drawing/2014/main" id="{0EC78521-ED69-4F56-9EFF-9BAE854E7E4B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>
          <a:xfrm rot="16200000" flipH="1">
            <a:off x="3822420" y="4368261"/>
            <a:ext cx="716555" cy="2683830"/>
          </a:xfrm>
          <a:prstGeom prst="bentConnector2">
            <a:avLst/>
          </a:prstGeom>
          <a:ln w="476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64">
            <a:extLst>
              <a:ext uri="{FF2B5EF4-FFF2-40B4-BE49-F238E27FC236}">
                <a16:creationId xmlns:a16="http://schemas.microsoft.com/office/drawing/2014/main" id="{CF6692F4-FC78-4F13-8A43-BC6DCF7A9E4A}"/>
              </a:ext>
            </a:extLst>
          </p:cNvPr>
          <p:cNvCxnSpPr>
            <a:cxnSpLocks/>
            <a:stCxn id="18" idx="3"/>
            <a:endCxn id="36" idx="0"/>
          </p:cNvCxnSpPr>
          <p:nvPr/>
        </p:nvCxnSpPr>
        <p:spPr>
          <a:xfrm>
            <a:off x="5602629" y="2793382"/>
            <a:ext cx="773263" cy="2903246"/>
          </a:xfrm>
          <a:prstGeom prst="bentConnector2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08166A62-C701-4D6F-B419-845BF682EC4C}"/>
              </a:ext>
            </a:extLst>
          </p:cNvPr>
          <p:cNvSpPr/>
          <p:nvPr/>
        </p:nvSpPr>
        <p:spPr>
          <a:xfrm>
            <a:off x="5845176" y="1274464"/>
            <a:ext cx="2095655" cy="824700"/>
          </a:xfrm>
          <a:prstGeom prst="wedgeEllipseCallout">
            <a:avLst>
              <a:gd name="adj1" fmla="val -66072"/>
              <a:gd name="adj2" fmla="val 44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ular Callout 2">
            <a:extLst>
              <a:ext uri="{FF2B5EF4-FFF2-40B4-BE49-F238E27FC236}">
                <a16:creationId xmlns:a16="http://schemas.microsoft.com/office/drawing/2014/main" id="{C7FA83EC-E2A8-4A60-AC88-FF00D63E3608}"/>
              </a:ext>
            </a:extLst>
          </p:cNvPr>
          <p:cNvSpPr/>
          <p:nvPr/>
        </p:nvSpPr>
        <p:spPr>
          <a:xfrm>
            <a:off x="6433607" y="3120978"/>
            <a:ext cx="1689384" cy="857405"/>
          </a:xfrm>
          <a:prstGeom prst="wedgeRoundRectCallout">
            <a:avLst>
              <a:gd name="adj1" fmla="val 54306"/>
              <a:gd name="adj2" fmla="val 817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sz="2000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semantics</a:t>
            </a:r>
            <a:endParaRPr lang="en-GB" sz="2000" dirty="0" err="1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8B3EEEE-7636-4F87-8882-E9C30D51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dirty="0" err="1"/>
              <a:t>Independently</a:t>
            </a:r>
            <a:r>
              <a:rPr lang="hu-HU" dirty="0"/>
              <a:t> </a:t>
            </a:r>
            <a:r>
              <a:rPr lang="hu-HU" dirty="0" err="1"/>
              <a:t>executed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hu-HU" dirty="0"/>
          </a:p>
          <a:p>
            <a:r>
              <a:rPr lang="hu-HU" dirty="0" err="1"/>
              <a:t>Communication</a:t>
            </a:r>
            <a:endParaRPr lang="hu-HU" dirty="0"/>
          </a:p>
          <a:p>
            <a:pPr lvl="1"/>
            <a:r>
              <a:rPr lang="hu-HU" dirty="0" err="1">
                <a:solidFill>
                  <a:srgbClr val="EA700D"/>
                </a:solidFill>
              </a:rPr>
              <a:t>Messages</a:t>
            </a:r>
            <a:r>
              <a:rPr lang="hu-HU" dirty="0"/>
              <a:t> and </a:t>
            </a:r>
            <a:r>
              <a:rPr lang="hu-HU" dirty="0" err="1">
                <a:solidFill>
                  <a:srgbClr val="EA700D"/>
                </a:solidFill>
              </a:rPr>
              <a:t>queues</a:t>
            </a:r>
            <a:endParaRPr lang="hu-HU" dirty="0">
              <a:solidFill>
                <a:srgbClr val="EA700D"/>
              </a:solidFill>
            </a:endParaRPr>
          </a:p>
          <a:p>
            <a:pPr>
              <a:spcBef>
                <a:spcPts val="4200"/>
              </a:spcBef>
            </a:pPr>
            <a:r>
              <a:rPr lang="hu-HU" sz="2800" dirty="0" err="1"/>
              <a:t>Application</a:t>
            </a:r>
            <a:endParaRPr lang="hu-HU" sz="2800" dirty="0"/>
          </a:p>
          <a:p>
            <a:pPr lvl="1"/>
            <a:r>
              <a:rPr lang="hu-HU" sz="2400" dirty="0" err="1"/>
              <a:t>Communication</a:t>
            </a:r>
            <a:r>
              <a:rPr lang="hu-HU" sz="2400" dirty="0"/>
              <a:t> of </a:t>
            </a:r>
            <a:r>
              <a:rPr lang="hu-HU" sz="2400" dirty="0" err="1"/>
              <a:t>isolated</a:t>
            </a:r>
            <a:r>
              <a:rPr lang="hu-HU" sz="2400" dirty="0"/>
              <a:t> </a:t>
            </a:r>
            <a:r>
              <a:rPr lang="hu-HU" sz="2400" dirty="0" err="1"/>
              <a:t>processes</a:t>
            </a:r>
            <a:br>
              <a:rPr lang="hu-HU" sz="2400" dirty="0"/>
            </a:br>
            <a:r>
              <a:rPr lang="hu-HU" sz="2400" dirty="0"/>
              <a:t>(</a:t>
            </a:r>
            <a:r>
              <a:rPr lang="hu-HU" sz="2400" dirty="0" err="1"/>
              <a:t>communication</a:t>
            </a:r>
            <a:r>
              <a:rPr lang="hu-HU" sz="2400" dirty="0"/>
              <a:t> </a:t>
            </a:r>
            <a:r>
              <a:rPr lang="hu-HU" sz="2400" dirty="0" err="1"/>
              <a:t>with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cloud</a:t>
            </a:r>
            <a:r>
              <a:rPr lang="hu-HU" sz="2400" dirty="0"/>
              <a:t>)</a:t>
            </a:r>
          </a:p>
          <a:p>
            <a:endParaRPr lang="hu-HU" sz="2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AF0C5C8-A018-42DE-9A16-1DB8731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B04355B-F8E2-45B6-9C9F-1BA606DD0B1C}" type="slidenum">
              <a:rPr lang="en-US" smtClean="0"/>
              <a:t>8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6381208-05BC-4405-B3AF-60B988CF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04933F3F-7908-499A-A1A7-7DC1A342E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57" y="5062744"/>
            <a:ext cx="2340864" cy="1664208"/>
          </a:xfrm>
          <a:prstGeom prst="rect">
            <a:avLst/>
          </a:prstGeom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38287897-B0FF-440D-A8CC-2D3C237C6244}"/>
              </a:ext>
            </a:extLst>
          </p:cNvPr>
          <p:cNvSpPr/>
          <p:nvPr/>
        </p:nvSpPr>
        <p:spPr>
          <a:xfrm>
            <a:off x="3802121" y="540801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5C1F1BED-3FC2-42D6-8A61-6184040F5537}"/>
              </a:ext>
            </a:extLst>
          </p:cNvPr>
          <p:cNvSpPr/>
          <p:nvPr/>
        </p:nvSpPr>
        <p:spPr>
          <a:xfrm rot="10800000">
            <a:off x="3802121" y="5894848"/>
            <a:ext cx="1089217" cy="22930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Lekerekített téglalap 1">
            <a:extLst>
              <a:ext uri="{FF2B5EF4-FFF2-40B4-BE49-F238E27FC236}">
                <a16:creationId xmlns:a16="http://schemas.microsoft.com/office/drawing/2014/main" id="{726E5585-451F-47C0-86FE-C168FB63E866}"/>
              </a:ext>
            </a:extLst>
          </p:cNvPr>
          <p:cNvSpPr/>
          <p:nvPr/>
        </p:nvSpPr>
        <p:spPr>
          <a:xfrm>
            <a:off x="4902325" y="2924985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Lekerekített téglalap 2">
            <a:extLst>
              <a:ext uri="{FF2B5EF4-FFF2-40B4-BE49-F238E27FC236}">
                <a16:creationId xmlns:a16="http://schemas.microsoft.com/office/drawing/2014/main" id="{79639286-7387-4C1E-8D35-FDFFF0F5098A}"/>
              </a:ext>
            </a:extLst>
          </p:cNvPr>
          <p:cNvSpPr/>
          <p:nvPr/>
        </p:nvSpPr>
        <p:spPr>
          <a:xfrm>
            <a:off x="7375230" y="2416026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Lekerekített téglalap 3">
            <a:extLst>
              <a:ext uri="{FF2B5EF4-FFF2-40B4-BE49-F238E27FC236}">
                <a16:creationId xmlns:a16="http://schemas.microsoft.com/office/drawing/2014/main" id="{D5DF7392-C1B9-4ED8-A87D-9CBB0737ECFE}"/>
              </a:ext>
            </a:extLst>
          </p:cNvPr>
          <p:cNvSpPr/>
          <p:nvPr/>
        </p:nvSpPr>
        <p:spPr>
          <a:xfrm>
            <a:off x="7365167" y="3494327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7389717A-40BD-4AE2-8BAD-68C434AD59D3}"/>
              </a:ext>
            </a:extLst>
          </p:cNvPr>
          <p:cNvSpPr/>
          <p:nvPr/>
        </p:nvSpPr>
        <p:spPr>
          <a:xfrm>
            <a:off x="6079831" y="3045753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0619EC6C-3CE5-4222-A5E4-4B640FBBBF63}"/>
              </a:ext>
            </a:extLst>
          </p:cNvPr>
          <p:cNvSpPr/>
          <p:nvPr/>
        </p:nvSpPr>
        <p:spPr>
          <a:xfrm>
            <a:off x="6079831" y="338218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0ADC9AB4-6845-4E71-8585-D49D74A7C31E}"/>
              </a:ext>
            </a:extLst>
          </p:cNvPr>
          <p:cNvSpPr/>
          <p:nvPr/>
        </p:nvSpPr>
        <p:spPr>
          <a:xfrm>
            <a:off x="7267401" y="2700697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21694F13-1387-418E-A923-3B23711BB2F2}"/>
              </a:ext>
            </a:extLst>
          </p:cNvPr>
          <p:cNvSpPr/>
          <p:nvPr/>
        </p:nvSpPr>
        <p:spPr>
          <a:xfrm>
            <a:off x="7257337" y="3778998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8333D565-2A44-4A78-9901-938A0E69584C}"/>
              </a:ext>
            </a:extLst>
          </p:cNvPr>
          <p:cNvSpPr/>
          <p:nvPr/>
        </p:nvSpPr>
        <p:spPr>
          <a:xfrm>
            <a:off x="6884483" y="3832313"/>
            <a:ext cx="48068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églalap 72">
            <a:extLst>
              <a:ext uri="{FF2B5EF4-FFF2-40B4-BE49-F238E27FC236}">
                <a16:creationId xmlns:a16="http://schemas.microsoft.com/office/drawing/2014/main" id="{AC71EE70-DD2D-4748-B9E0-96B5FB59AE7A}"/>
              </a:ext>
            </a:extLst>
          </p:cNvPr>
          <p:cNvSpPr/>
          <p:nvPr/>
        </p:nvSpPr>
        <p:spPr>
          <a:xfrm>
            <a:off x="6992433" y="3832313"/>
            <a:ext cx="3727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09CFE3C6-C629-4E6D-B4B5-0C7CAE119B1E}"/>
              </a:ext>
            </a:extLst>
          </p:cNvPr>
          <p:cNvSpPr/>
          <p:nvPr/>
        </p:nvSpPr>
        <p:spPr>
          <a:xfrm>
            <a:off x="7106733" y="3832313"/>
            <a:ext cx="258433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207CF2BA-456D-4E3B-8E8D-A2B271B9642C}"/>
              </a:ext>
            </a:extLst>
          </p:cNvPr>
          <p:cNvSpPr/>
          <p:nvPr/>
        </p:nvSpPr>
        <p:spPr>
          <a:xfrm>
            <a:off x="7230559" y="3832076"/>
            <a:ext cx="1346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Egyenes összekötő nyíllal 17">
            <a:extLst>
              <a:ext uri="{FF2B5EF4-FFF2-40B4-BE49-F238E27FC236}">
                <a16:creationId xmlns:a16="http://schemas.microsoft.com/office/drawing/2014/main" id="{755C3E45-2878-4D22-A801-829A4284B075}"/>
              </a:ext>
            </a:extLst>
          </p:cNvPr>
          <p:cNvCxnSpPr>
            <a:stCxn id="68" idx="3"/>
            <a:endCxn id="79" idx="1"/>
          </p:cNvCxnSpPr>
          <p:nvPr/>
        </p:nvCxnSpPr>
        <p:spPr>
          <a:xfrm flipV="1">
            <a:off x="6295491" y="2810922"/>
            <a:ext cx="599056" cy="34697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gyenes összekötő nyíllal 17">
            <a:extLst>
              <a:ext uri="{FF2B5EF4-FFF2-40B4-BE49-F238E27FC236}">
                <a16:creationId xmlns:a16="http://schemas.microsoft.com/office/drawing/2014/main" id="{A6D8277B-A14D-47FD-9982-FAC6335B5580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>
            <a:off x="6295491" y="3494328"/>
            <a:ext cx="588992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701300DA-AF54-4B7C-9BC5-4F6661900DFA}"/>
              </a:ext>
            </a:extLst>
          </p:cNvPr>
          <p:cNvGrpSpPr/>
          <p:nvPr/>
        </p:nvGrpSpPr>
        <p:grpSpPr>
          <a:xfrm>
            <a:off x="6894547" y="2753535"/>
            <a:ext cx="480683" cy="114537"/>
            <a:chOff x="2768599" y="3779448"/>
            <a:chExt cx="480683" cy="114537"/>
          </a:xfrm>
        </p:grpSpPr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2C207ED6-226F-431B-9878-5808C9011F02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85C45F73-0132-42F6-9887-9724A79054C6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B1E06E13-E06D-4D94-B728-ACF9410E2FC5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F98F76F0-1662-4E16-A35E-D4830A62033F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Ellipszis 82">
              <a:extLst>
                <a:ext uri="{FF2B5EF4-FFF2-40B4-BE49-F238E27FC236}">
                  <a16:creationId xmlns:a16="http://schemas.microsoft.com/office/drawing/2014/main" id="{D4705C6E-9F70-4036-85A7-36E3C3A36767}"/>
                </a:ext>
              </a:extLst>
            </p:cNvPr>
            <p:cNvSpPr/>
            <p:nvPr/>
          </p:nvSpPr>
          <p:spPr>
            <a:xfrm>
              <a:off x="3141668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5553F083-4D4D-4231-A28F-452E02A7962D}"/>
                </a:ext>
              </a:extLst>
            </p:cNvPr>
            <p:cNvSpPr/>
            <p:nvPr/>
          </p:nvSpPr>
          <p:spPr>
            <a:xfrm>
              <a:off x="3017705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58DFE02A-7EBD-4291-B35A-88D78FBD7CE6}"/>
                </a:ext>
              </a:extLst>
            </p:cNvPr>
            <p:cNvSpPr/>
            <p:nvPr/>
          </p:nvSpPr>
          <p:spPr>
            <a:xfrm>
              <a:off x="2898581" y="3800963"/>
              <a:ext cx="71743" cy="717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Ellipszis 85">
            <a:extLst>
              <a:ext uri="{FF2B5EF4-FFF2-40B4-BE49-F238E27FC236}">
                <a16:creationId xmlns:a16="http://schemas.microsoft.com/office/drawing/2014/main" id="{5A7C120A-987B-40F6-A96E-A6659CE352D9}"/>
              </a:ext>
            </a:extLst>
          </p:cNvPr>
          <p:cNvSpPr/>
          <p:nvPr/>
        </p:nvSpPr>
        <p:spPr>
          <a:xfrm>
            <a:off x="7262089" y="385143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30A225C-91A4-426D-A4A6-A2BC2155BEBF}"/>
              </a:ext>
            </a:extLst>
          </p:cNvPr>
          <p:cNvSpPr/>
          <p:nvPr/>
        </p:nvSpPr>
        <p:spPr>
          <a:xfrm>
            <a:off x="6262914" y="3458455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7082E9C3-5C6C-4C9B-939B-3C2BEA3944F0}"/>
              </a:ext>
            </a:extLst>
          </p:cNvPr>
          <p:cNvSpPr/>
          <p:nvPr/>
        </p:nvSpPr>
        <p:spPr>
          <a:xfrm>
            <a:off x="8032995" y="230388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CAD6D647-2A06-4C85-8FE6-DC7697D7ADE4}"/>
              </a:ext>
            </a:extLst>
          </p:cNvPr>
          <p:cNvSpPr/>
          <p:nvPr/>
        </p:nvSpPr>
        <p:spPr>
          <a:xfrm>
            <a:off x="5437163" y="281835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ECC311DE-CF7F-492F-A412-C7EA0BF04AEF}"/>
              </a:ext>
            </a:extLst>
          </p:cNvPr>
          <p:cNvGrpSpPr/>
          <p:nvPr/>
        </p:nvGrpSpPr>
        <p:grpSpPr>
          <a:xfrm rot="5400000">
            <a:off x="5304651" y="2643428"/>
            <a:ext cx="480683" cy="114537"/>
            <a:chOff x="2768599" y="3779448"/>
            <a:chExt cx="480683" cy="114537"/>
          </a:xfrm>
        </p:grpSpPr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9913DE53-B1DB-455B-837E-2E3849BA5F66}"/>
                </a:ext>
              </a:extLst>
            </p:cNvPr>
            <p:cNvSpPr/>
            <p:nvPr/>
          </p:nvSpPr>
          <p:spPr>
            <a:xfrm>
              <a:off x="2768599" y="3779685"/>
              <a:ext cx="48068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17C69D61-624F-45B8-8E01-6D6281A45377}"/>
                </a:ext>
              </a:extLst>
            </p:cNvPr>
            <p:cNvSpPr/>
            <p:nvPr/>
          </p:nvSpPr>
          <p:spPr>
            <a:xfrm>
              <a:off x="2876549" y="3779685"/>
              <a:ext cx="3727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27407B1-50A5-4ADA-9ABA-9F8113723FDC}"/>
                </a:ext>
              </a:extLst>
            </p:cNvPr>
            <p:cNvSpPr/>
            <p:nvPr/>
          </p:nvSpPr>
          <p:spPr>
            <a:xfrm>
              <a:off x="2990849" y="3779684"/>
              <a:ext cx="258433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4496DFE5-1E10-4908-A1B2-18EAE93F1A34}"/>
                </a:ext>
              </a:extLst>
            </p:cNvPr>
            <p:cNvSpPr/>
            <p:nvPr/>
          </p:nvSpPr>
          <p:spPr>
            <a:xfrm>
              <a:off x="3114675" y="3779448"/>
              <a:ext cx="134607" cy="11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5" name="Egyenes összekötő nyíllal 17">
            <a:extLst>
              <a:ext uri="{FF2B5EF4-FFF2-40B4-BE49-F238E27FC236}">
                <a16:creationId xmlns:a16="http://schemas.microsoft.com/office/drawing/2014/main" id="{0FB92725-3FD9-4416-AD58-2EDF5244576C}"/>
              </a:ext>
            </a:extLst>
          </p:cNvPr>
          <p:cNvCxnSpPr>
            <a:stCxn id="88" idx="0"/>
            <a:endCxn id="91" idx="1"/>
          </p:cNvCxnSpPr>
          <p:nvPr/>
        </p:nvCxnSpPr>
        <p:spPr>
          <a:xfrm rot="16200000" flipH="1" flipV="1">
            <a:off x="6764613" y="1084144"/>
            <a:ext cx="156474" cy="2595950"/>
          </a:xfrm>
          <a:prstGeom prst="bentConnector3">
            <a:avLst>
              <a:gd name="adj1" fmla="val -146095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C 0.01788 -7.40741E-7 0.00902 0.00023 0.0309 0.00023 C 0.03385 0.02986 0.0309 0.02662 0.03142 0.05695 C 0.03142 0.05718 0.09513 0.05787 0.09513 0.0583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A885B9E0-8242-491B-B4AF-27390EC1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7" y="4469911"/>
            <a:ext cx="3689337" cy="2334823"/>
          </a:xfrm>
          <a:prstGeom prst="rect">
            <a:avLst/>
          </a:prstGeom>
        </p:spPr>
      </p:pic>
      <p:sp>
        <p:nvSpPr>
          <p:cNvPr id="31" name="Rounded Rectangular Callout 2">
            <a:extLst>
              <a:ext uri="{FF2B5EF4-FFF2-40B4-BE49-F238E27FC236}">
                <a16:creationId xmlns:a16="http://schemas.microsoft.com/office/drawing/2014/main" id="{42C71B15-1A56-4BB8-9D88-86A4FE5F5977}"/>
              </a:ext>
            </a:extLst>
          </p:cNvPr>
          <p:cNvSpPr/>
          <p:nvPr/>
        </p:nvSpPr>
        <p:spPr>
          <a:xfrm>
            <a:off x="5182850" y="2291693"/>
            <a:ext cx="3894241" cy="2334823"/>
          </a:xfrm>
          <a:prstGeom prst="wedgeRoundRectCallout">
            <a:avLst>
              <a:gd name="adj1" fmla="val -6875"/>
              <a:gd name="adj2" fmla="val 84414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699" cy="877748"/>
          </a:xfrm>
        </p:spPr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semantics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628650" y="1455938"/>
            <a:ext cx="7886700" cy="4732140"/>
          </a:xfrm>
        </p:spPr>
        <p:txBody>
          <a:bodyPr>
            <a:normAutofit/>
          </a:bodyPr>
          <a:lstStyle/>
          <a:p>
            <a:r>
              <a:rPr lang="hu-HU" sz="2800" dirty="0" err="1"/>
              <a:t>Coherent</a:t>
            </a:r>
            <a:r>
              <a:rPr lang="hu-HU" sz="2800" dirty="0"/>
              <a:t> unit </a:t>
            </a:r>
            <a:r>
              <a:rPr lang="hu-HU" sz="2800" dirty="0" err="1"/>
              <a:t>with</a:t>
            </a:r>
            <a:r>
              <a:rPr lang="hu-HU" sz="2800" dirty="0"/>
              <a:t> a </a:t>
            </a:r>
            <a:r>
              <a:rPr lang="hu-HU" sz="2800" dirty="0" err="1"/>
              <a:t>well-defined</a:t>
            </a:r>
            <a:r>
              <a:rPr lang="hu-HU" sz="2800" dirty="0"/>
              <a:t> </a:t>
            </a:r>
            <a:r>
              <a:rPr lang="hu-HU" sz="2800" dirty="0" err="1"/>
              <a:t>functionality</a:t>
            </a:r>
            <a:endParaRPr lang="hu-HU" sz="2800" dirty="0"/>
          </a:p>
          <a:p>
            <a:r>
              <a:rPr lang="hu-HU" sz="2800" dirty="0" err="1">
                <a:solidFill>
                  <a:schemeClr val="accent2"/>
                </a:solidFill>
              </a:rPr>
              <a:t>Concurrent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dirty="0" err="1"/>
              <a:t>but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not</a:t>
            </a:r>
            <a:br>
              <a:rPr lang="hu-HU" sz="2800" dirty="0"/>
            </a:br>
            <a:r>
              <a:rPr lang="hu-HU" sz="2800" dirty="0" err="1"/>
              <a:t>independent</a:t>
            </a:r>
            <a:r>
              <a:rPr lang="hu-HU" sz="2800" dirty="0"/>
              <a:t>) </a:t>
            </a:r>
            <a:r>
              <a:rPr lang="hu-HU" sz="2800" dirty="0" err="1"/>
              <a:t>execution</a:t>
            </a:r>
            <a:br>
              <a:rPr lang="hu-HU" sz="2800" dirty="0"/>
            </a:br>
            <a:r>
              <a:rPr lang="hu-HU" sz="2800" dirty="0"/>
              <a:t>of </a:t>
            </a:r>
            <a:r>
              <a:rPr lang="hu-HU" sz="2800" dirty="0" err="1"/>
              <a:t>components</a:t>
            </a:r>
            <a:endParaRPr lang="hu-HU" sz="2800" dirty="0"/>
          </a:p>
          <a:p>
            <a:r>
              <a:rPr lang="hu-HU" sz="2800" dirty="0" err="1"/>
              <a:t>Communication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</a:t>
            </a:r>
            <a:r>
              <a:rPr lang="hu-HU" sz="2800" dirty="0" err="1">
                <a:solidFill>
                  <a:schemeClr val="accent2"/>
                </a:solidFill>
              </a:rPr>
              <a:t>signals</a:t>
            </a:r>
            <a:endParaRPr lang="hu-HU" sz="2800" dirty="0">
              <a:solidFill>
                <a:schemeClr val="accent2"/>
              </a:solidFill>
            </a:endParaRPr>
          </a:p>
          <a:p>
            <a:pPr lvl="1"/>
            <a:r>
              <a:rPr lang="hu-HU" sz="2400" dirty="0"/>
              <a:t>No </a:t>
            </a:r>
            <a:r>
              <a:rPr lang="hu-HU" sz="2400" dirty="0" err="1"/>
              <a:t>message</a:t>
            </a:r>
            <a:r>
              <a:rPr lang="hu-HU" sz="2400" dirty="0"/>
              <a:t> </a:t>
            </a:r>
            <a:r>
              <a:rPr lang="hu-HU" sz="2400" dirty="0" err="1"/>
              <a:t>queues</a:t>
            </a:r>
            <a:endParaRPr lang="hu-HU" sz="2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950CB5C-47A9-4A3E-B541-2CD39B5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4355B-F8E2-45B6-9C9F-1BA606DD0B1C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922EE485-9875-456F-8A8F-D59725B1076C}"/>
              </a:ext>
            </a:extLst>
          </p:cNvPr>
          <p:cNvGrpSpPr>
            <a:grpSpLocks noChangeAspect="1"/>
          </p:cNvGrpSpPr>
          <p:nvPr/>
        </p:nvGrpSpPr>
        <p:grpSpPr>
          <a:xfrm>
            <a:off x="5341432" y="2274188"/>
            <a:ext cx="3550847" cy="2195722"/>
            <a:chOff x="4839648" y="1770795"/>
            <a:chExt cx="3670540" cy="2269736"/>
          </a:xfrm>
        </p:grpSpPr>
        <p:sp>
          <p:nvSpPr>
            <p:cNvPr id="34" name="Lekerekített téglalap 35">
              <a:extLst>
                <a:ext uri="{FF2B5EF4-FFF2-40B4-BE49-F238E27FC236}">
                  <a16:creationId xmlns:a16="http://schemas.microsoft.com/office/drawing/2014/main" id="{060FE3C8-3EF8-4C1F-9BDA-6ABFDA8876E2}"/>
                </a:ext>
              </a:extLst>
            </p:cNvPr>
            <p:cNvSpPr/>
            <p:nvPr/>
          </p:nvSpPr>
          <p:spPr>
            <a:xfrm>
              <a:off x="4839648" y="2471074"/>
              <a:ext cx="3670540" cy="156945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br>
                <a:rPr lang="hu-HU" sz="2000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u-HU" sz="2000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compoent</a:t>
              </a:r>
              <a:endParaRPr lang="hu-H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hu-HU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ekerekített téglalap 119">
              <a:extLst>
                <a:ext uri="{FF2B5EF4-FFF2-40B4-BE49-F238E27FC236}">
                  <a16:creationId xmlns:a16="http://schemas.microsoft.com/office/drawing/2014/main" id="{E41F9E53-1F8D-46BF-9E21-DB5315C12DA4}"/>
                </a:ext>
              </a:extLst>
            </p:cNvPr>
            <p:cNvSpPr/>
            <p:nvPr/>
          </p:nvSpPr>
          <p:spPr>
            <a:xfrm>
              <a:off x="5068683" y="3339872"/>
              <a:ext cx="1054264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77CFDA73-D12E-42AB-BC44-CD74F8698BA4}"/>
                </a:ext>
              </a:extLst>
            </p:cNvPr>
            <p:cNvSpPr/>
            <p:nvPr/>
          </p:nvSpPr>
          <p:spPr>
            <a:xfrm>
              <a:off x="6019206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Lekerekített téglalap 119">
              <a:extLst>
                <a:ext uri="{FF2B5EF4-FFF2-40B4-BE49-F238E27FC236}">
                  <a16:creationId xmlns:a16="http://schemas.microsoft.com/office/drawing/2014/main" id="{8C537324-74C0-4BE2-B7E5-DF3B799A3E89}"/>
                </a:ext>
              </a:extLst>
            </p:cNvPr>
            <p:cNvSpPr/>
            <p:nvPr/>
          </p:nvSpPr>
          <p:spPr>
            <a:xfrm>
              <a:off x="7009279" y="3339872"/>
              <a:ext cx="1334866" cy="49879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u-HU" dirty="0" err="1">
                  <a:solidFill>
                    <a:schemeClr val="accent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</a:t>
              </a:r>
              <a:endParaRPr lang="hu-HU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75427EA7-AA54-42FA-A44B-38A790E672FC}"/>
                </a:ext>
              </a:extLst>
            </p:cNvPr>
            <p:cNvSpPr/>
            <p:nvPr/>
          </p:nvSpPr>
          <p:spPr>
            <a:xfrm>
              <a:off x="5487623" y="322101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AF3CE654-D920-4056-A573-5BAA346FB918}"/>
                </a:ext>
              </a:extLst>
            </p:cNvPr>
            <p:cNvSpPr/>
            <p:nvPr/>
          </p:nvSpPr>
          <p:spPr>
            <a:xfrm>
              <a:off x="7654525" y="3218701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8473115D-5C6C-4530-92B3-780D4AA581FD}"/>
                </a:ext>
              </a:extLst>
            </p:cNvPr>
            <p:cNvSpPr/>
            <p:nvPr/>
          </p:nvSpPr>
          <p:spPr>
            <a:xfrm>
              <a:off x="7654524" y="236978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2AB3F00E-38DA-4984-B34C-8B826855C8D3}"/>
                </a:ext>
              </a:extLst>
            </p:cNvPr>
            <p:cNvCxnSpPr>
              <a:cxnSpLocks/>
              <a:stCxn id="36" idx="3"/>
              <a:endCxn id="46" idx="2"/>
            </p:cNvCxnSpPr>
            <p:nvPr/>
          </p:nvCxnSpPr>
          <p:spPr>
            <a:xfrm>
              <a:off x="6217206" y="3587152"/>
              <a:ext cx="169376" cy="131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21D680DF-8E61-4B47-9107-33593665552E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7753525" y="3087053"/>
              <a:ext cx="0" cy="13164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Ív 43">
              <a:extLst>
                <a:ext uri="{FF2B5EF4-FFF2-40B4-BE49-F238E27FC236}">
                  <a16:creationId xmlns:a16="http://schemas.microsoft.com/office/drawing/2014/main" id="{81238CF6-9BF2-4214-B90A-F459CCBE6CC0}"/>
                </a:ext>
              </a:extLst>
            </p:cNvPr>
            <p:cNvSpPr/>
            <p:nvPr/>
          </p:nvSpPr>
          <p:spPr>
            <a:xfrm>
              <a:off x="6333576" y="3402009"/>
              <a:ext cx="395912" cy="370284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CBB0697D-3DB1-482A-AC99-9C9C8B9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729488" y="3587152"/>
              <a:ext cx="21040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Ellipszis 45">
              <a:extLst>
                <a:ext uri="{FF2B5EF4-FFF2-40B4-BE49-F238E27FC236}">
                  <a16:creationId xmlns:a16="http://schemas.microsoft.com/office/drawing/2014/main" id="{907EED61-4F8A-41A9-A0F0-5A2BE8E3F10E}"/>
                </a:ext>
              </a:extLst>
            </p:cNvPr>
            <p:cNvSpPr/>
            <p:nvPr/>
          </p:nvSpPr>
          <p:spPr>
            <a:xfrm>
              <a:off x="6386582" y="3453735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Ív 46">
              <a:extLst>
                <a:ext uri="{FF2B5EF4-FFF2-40B4-BE49-F238E27FC236}">
                  <a16:creationId xmlns:a16="http://schemas.microsoft.com/office/drawing/2014/main" id="{601B5436-8D1D-4214-8A3F-F2BA4E6C6941}"/>
                </a:ext>
              </a:extLst>
            </p:cNvPr>
            <p:cNvSpPr/>
            <p:nvPr/>
          </p:nvSpPr>
          <p:spPr>
            <a:xfrm rot="5340000">
              <a:off x="7567707" y="179481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422148DE-5241-41F9-8D96-485072E55CA1}"/>
                </a:ext>
              </a:extLst>
            </p:cNvPr>
            <p:cNvSpPr/>
            <p:nvPr/>
          </p:nvSpPr>
          <p:spPr>
            <a:xfrm>
              <a:off x="5446461" y="2817586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zis 48">
              <a:extLst>
                <a:ext uri="{FF2B5EF4-FFF2-40B4-BE49-F238E27FC236}">
                  <a16:creationId xmlns:a16="http://schemas.microsoft.com/office/drawing/2014/main" id="{4575C4B3-92FB-4AD1-A93E-3DC46985C54D}"/>
                </a:ext>
              </a:extLst>
            </p:cNvPr>
            <p:cNvSpPr/>
            <p:nvPr/>
          </p:nvSpPr>
          <p:spPr>
            <a:xfrm>
              <a:off x="5450331" y="1869579"/>
              <a:ext cx="270000" cy="26946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Ív 49">
              <a:extLst>
                <a:ext uri="{FF2B5EF4-FFF2-40B4-BE49-F238E27FC236}">
                  <a16:creationId xmlns:a16="http://schemas.microsoft.com/office/drawing/2014/main" id="{9807DE36-010F-49BE-ACAE-61BB07A981E9}"/>
                </a:ext>
              </a:extLst>
            </p:cNvPr>
            <p:cNvSpPr/>
            <p:nvPr/>
          </p:nvSpPr>
          <p:spPr>
            <a:xfrm rot="5340000">
              <a:off x="7561062" y="2725049"/>
              <a:ext cx="384924" cy="336875"/>
            </a:xfrm>
            <a:prstGeom prst="arc">
              <a:avLst>
                <a:gd name="adj1" fmla="val 15133906"/>
                <a:gd name="adj2" fmla="val 6439784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202A8C7-D87D-4706-B96E-403D30958802}"/>
                </a:ext>
              </a:extLst>
            </p:cNvPr>
            <p:cNvCxnSpPr>
              <a:cxnSpLocks/>
              <a:stCxn id="39" idx="0"/>
              <a:endCxn id="48" idx="4"/>
            </p:cNvCxnSpPr>
            <p:nvPr/>
          </p:nvCxnSpPr>
          <p:spPr>
            <a:xfrm flipH="1" flipV="1">
              <a:off x="5581461" y="3087053"/>
              <a:ext cx="0" cy="13395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82ACD778-FEAD-4DF8-9884-F09806FD84E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7753524" y="2567780"/>
              <a:ext cx="0" cy="396753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BE584BC2-1B7A-447D-8A7F-619C39247F15}"/>
                </a:ext>
              </a:extLst>
            </p:cNvPr>
            <p:cNvCxnSpPr>
              <a:cxnSpLocks/>
              <a:stCxn id="48" idx="0"/>
              <a:endCxn id="33" idx="2"/>
            </p:cNvCxnSpPr>
            <p:nvPr/>
          </p:nvCxnSpPr>
          <p:spPr>
            <a:xfrm flipV="1">
              <a:off x="5581461" y="2579307"/>
              <a:ext cx="5162" cy="238279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71FFAAC5-EC33-4729-B9C1-C8E2EC177919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7753524" y="2180573"/>
              <a:ext cx="0" cy="18920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CDCDDA83-BD61-4515-8E02-538132B6B0AE}"/>
                </a:ext>
              </a:extLst>
            </p:cNvPr>
            <p:cNvCxnSpPr>
              <a:cxnSpLocks/>
              <a:stCxn id="33" idx="0"/>
              <a:endCxn id="49" idx="4"/>
            </p:cNvCxnSpPr>
            <p:nvPr/>
          </p:nvCxnSpPr>
          <p:spPr>
            <a:xfrm flipH="1" flipV="1">
              <a:off x="5585331" y="2139045"/>
              <a:ext cx="1292" cy="24226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8C41AA85-B129-4354-9107-19DA429A54AB}"/>
                </a:ext>
              </a:extLst>
            </p:cNvPr>
            <p:cNvSpPr/>
            <p:nvPr/>
          </p:nvSpPr>
          <p:spPr>
            <a:xfrm>
              <a:off x="5487623" y="2381309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1805C00B-6327-4053-90FA-9D4097975BD0}"/>
                </a:ext>
              </a:extLst>
            </p:cNvPr>
            <p:cNvSpPr/>
            <p:nvPr/>
          </p:nvSpPr>
          <p:spPr>
            <a:xfrm>
              <a:off x="6939889" y="3488152"/>
              <a:ext cx="198000" cy="197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Szabadkézi sokszög 43">
            <a:extLst>
              <a:ext uri="{FF2B5EF4-FFF2-40B4-BE49-F238E27FC236}">
                <a16:creationId xmlns:a16="http://schemas.microsoft.com/office/drawing/2014/main" id="{BFAFB0F7-C43C-4FD8-A645-D740A616E3F6}"/>
              </a:ext>
            </a:extLst>
          </p:cNvPr>
          <p:cNvSpPr/>
          <p:nvPr/>
        </p:nvSpPr>
        <p:spPr>
          <a:xfrm>
            <a:off x="2533738" y="6496338"/>
            <a:ext cx="1478757" cy="166687"/>
          </a:xfrm>
          <a:custGeom>
            <a:avLst/>
            <a:gdLst>
              <a:gd name="connsiteX0" fmla="*/ 0 w 1590675"/>
              <a:gd name="connsiteY0" fmla="*/ 33600 h 148087"/>
              <a:gd name="connsiteX1" fmla="*/ 409575 w 1590675"/>
              <a:gd name="connsiteY1" fmla="*/ 109800 h 148087"/>
              <a:gd name="connsiteX2" fmla="*/ 914400 w 1590675"/>
              <a:gd name="connsiteY2" fmla="*/ 263 h 148087"/>
              <a:gd name="connsiteX3" fmla="*/ 1128713 w 1590675"/>
              <a:gd name="connsiteY3" fmla="*/ 147900 h 148087"/>
              <a:gd name="connsiteX4" fmla="*/ 1590675 w 1590675"/>
              <a:gd name="connsiteY4" fmla="*/ 33600 h 148087"/>
              <a:gd name="connsiteX5" fmla="*/ 1590675 w 1590675"/>
              <a:gd name="connsiteY5" fmla="*/ 33600 h 148087"/>
              <a:gd name="connsiteX6" fmla="*/ 1590675 w 1590675"/>
              <a:gd name="connsiteY6" fmla="*/ 33600 h 148087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628775"/>
              <a:gd name="connsiteY0" fmla="*/ 112216 h 148121"/>
              <a:gd name="connsiteX1" fmla="*/ 447675 w 1628775"/>
              <a:gd name="connsiteY1" fmla="*/ 109834 h 148121"/>
              <a:gd name="connsiteX2" fmla="*/ 952500 w 1628775"/>
              <a:gd name="connsiteY2" fmla="*/ 297 h 148121"/>
              <a:gd name="connsiteX3" fmla="*/ 1166813 w 1628775"/>
              <a:gd name="connsiteY3" fmla="*/ 147934 h 148121"/>
              <a:gd name="connsiteX4" fmla="*/ 1628775 w 1628775"/>
              <a:gd name="connsiteY4" fmla="*/ 33634 h 148121"/>
              <a:gd name="connsiteX5" fmla="*/ 1628775 w 1628775"/>
              <a:gd name="connsiteY5" fmla="*/ 33634 h 148121"/>
              <a:gd name="connsiteX6" fmla="*/ 1628775 w 1628775"/>
              <a:gd name="connsiteY6" fmla="*/ 33634 h 148121"/>
              <a:gd name="connsiteX0" fmla="*/ 0 w 1273969"/>
              <a:gd name="connsiteY0" fmla="*/ 0 h 266887"/>
              <a:gd name="connsiteX1" fmla="*/ 92869 w 1273969"/>
              <a:gd name="connsiteY1" fmla="*/ 228600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4152 h 271039"/>
              <a:gd name="connsiteX1" fmla="*/ 564357 w 1273969"/>
              <a:gd name="connsiteY1" fmla="*/ 8914 h 271039"/>
              <a:gd name="connsiteX2" fmla="*/ 597694 w 1273969"/>
              <a:gd name="connsiteY2" fmla="*/ 123215 h 271039"/>
              <a:gd name="connsiteX3" fmla="*/ 812007 w 1273969"/>
              <a:gd name="connsiteY3" fmla="*/ 270852 h 271039"/>
              <a:gd name="connsiteX4" fmla="*/ 1273969 w 1273969"/>
              <a:gd name="connsiteY4" fmla="*/ 156552 h 271039"/>
              <a:gd name="connsiteX5" fmla="*/ 1273969 w 1273969"/>
              <a:gd name="connsiteY5" fmla="*/ 156552 h 271039"/>
              <a:gd name="connsiteX6" fmla="*/ 1273969 w 1273969"/>
              <a:gd name="connsiteY6" fmla="*/ 156552 h 271039"/>
              <a:gd name="connsiteX0" fmla="*/ 0 w 1273969"/>
              <a:gd name="connsiteY0" fmla="*/ 0 h 266887"/>
              <a:gd name="connsiteX1" fmla="*/ 564357 w 1273969"/>
              <a:gd name="connsiteY1" fmla="*/ 4762 h 266887"/>
              <a:gd name="connsiteX2" fmla="*/ 597694 w 1273969"/>
              <a:gd name="connsiteY2" fmla="*/ 119063 h 266887"/>
              <a:gd name="connsiteX3" fmla="*/ 812007 w 1273969"/>
              <a:gd name="connsiteY3" fmla="*/ 266700 h 266887"/>
              <a:gd name="connsiteX4" fmla="*/ 1273969 w 1273969"/>
              <a:gd name="connsiteY4" fmla="*/ 152400 h 266887"/>
              <a:gd name="connsiteX5" fmla="*/ 1273969 w 1273969"/>
              <a:gd name="connsiteY5" fmla="*/ 152400 h 266887"/>
              <a:gd name="connsiteX6" fmla="*/ 1273969 w 1273969"/>
              <a:gd name="connsiteY6" fmla="*/ 152400 h 266887"/>
              <a:gd name="connsiteX0" fmla="*/ 0 w 1273969"/>
              <a:gd name="connsiteY0" fmla="*/ 2981 h 269868"/>
              <a:gd name="connsiteX1" fmla="*/ 564357 w 1273969"/>
              <a:gd name="connsiteY1" fmla="*/ 599 h 269868"/>
              <a:gd name="connsiteX2" fmla="*/ 597694 w 1273969"/>
              <a:gd name="connsiteY2" fmla="*/ 122044 h 269868"/>
              <a:gd name="connsiteX3" fmla="*/ 812007 w 1273969"/>
              <a:gd name="connsiteY3" fmla="*/ 269681 h 269868"/>
              <a:gd name="connsiteX4" fmla="*/ 1273969 w 1273969"/>
              <a:gd name="connsiteY4" fmla="*/ 155381 h 269868"/>
              <a:gd name="connsiteX5" fmla="*/ 1273969 w 1273969"/>
              <a:gd name="connsiteY5" fmla="*/ 155381 h 269868"/>
              <a:gd name="connsiteX6" fmla="*/ 1273969 w 1273969"/>
              <a:gd name="connsiteY6" fmla="*/ 155381 h 269868"/>
              <a:gd name="connsiteX0" fmla="*/ 0 w 1273969"/>
              <a:gd name="connsiteY0" fmla="*/ 2436 h 269323"/>
              <a:gd name="connsiteX1" fmla="*/ 564357 w 1273969"/>
              <a:gd name="connsiteY1" fmla="*/ 54 h 269323"/>
              <a:gd name="connsiteX2" fmla="*/ 597694 w 1273969"/>
              <a:gd name="connsiteY2" fmla="*/ 121499 h 269323"/>
              <a:gd name="connsiteX3" fmla="*/ 812007 w 1273969"/>
              <a:gd name="connsiteY3" fmla="*/ 269136 h 269323"/>
              <a:gd name="connsiteX4" fmla="*/ 1273969 w 1273969"/>
              <a:gd name="connsiteY4" fmla="*/ 154836 h 269323"/>
              <a:gd name="connsiteX5" fmla="*/ 1273969 w 1273969"/>
              <a:gd name="connsiteY5" fmla="*/ 154836 h 269323"/>
              <a:gd name="connsiteX6" fmla="*/ 1273969 w 1273969"/>
              <a:gd name="connsiteY6" fmla="*/ 154836 h 269323"/>
              <a:gd name="connsiteX0" fmla="*/ 0 w 1273969"/>
              <a:gd name="connsiteY0" fmla="*/ 162222 h 438749"/>
              <a:gd name="connsiteX1" fmla="*/ 564357 w 1273969"/>
              <a:gd name="connsiteY1" fmla="*/ 159840 h 438749"/>
              <a:gd name="connsiteX2" fmla="*/ 559594 w 1273969"/>
              <a:gd name="connsiteY2" fmla="*/ 7441 h 438749"/>
              <a:gd name="connsiteX3" fmla="*/ 812007 w 1273969"/>
              <a:gd name="connsiteY3" fmla="*/ 428922 h 438749"/>
              <a:gd name="connsiteX4" fmla="*/ 1273969 w 1273969"/>
              <a:gd name="connsiteY4" fmla="*/ 314622 h 438749"/>
              <a:gd name="connsiteX5" fmla="*/ 1273969 w 1273969"/>
              <a:gd name="connsiteY5" fmla="*/ 314622 h 438749"/>
              <a:gd name="connsiteX6" fmla="*/ 1273969 w 1273969"/>
              <a:gd name="connsiteY6" fmla="*/ 314622 h 438749"/>
              <a:gd name="connsiteX0" fmla="*/ 0 w 1273969"/>
              <a:gd name="connsiteY0" fmla="*/ 173276 h 449803"/>
              <a:gd name="connsiteX1" fmla="*/ 564357 w 1273969"/>
              <a:gd name="connsiteY1" fmla="*/ 170894 h 449803"/>
              <a:gd name="connsiteX2" fmla="*/ 559594 w 1273969"/>
              <a:gd name="connsiteY2" fmla="*/ 18495 h 449803"/>
              <a:gd name="connsiteX3" fmla="*/ 812007 w 1273969"/>
              <a:gd name="connsiteY3" fmla="*/ 439976 h 449803"/>
              <a:gd name="connsiteX4" fmla="*/ 1273969 w 1273969"/>
              <a:gd name="connsiteY4" fmla="*/ 325676 h 449803"/>
              <a:gd name="connsiteX5" fmla="*/ 1273969 w 1273969"/>
              <a:gd name="connsiteY5" fmla="*/ 325676 h 449803"/>
              <a:gd name="connsiteX6" fmla="*/ 1273969 w 1273969"/>
              <a:gd name="connsiteY6" fmla="*/ 325676 h 449803"/>
              <a:gd name="connsiteX0" fmla="*/ 0 w 1273969"/>
              <a:gd name="connsiteY0" fmla="*/ 177603 h 454130"/>
              <a:gd name="connsiteX1" fmla="*/ 564357 w 1273969"/>
              <a:gd name="connsiteY1" fmla="*/ 175221 h 454130"/>
              <a:gd name="connsiteX2" fmla="*/ 559594 w 1273969"/>
              <a:gd name="connsiteY2" fmla="*/ 22822 h 454130"/>
              <a:gd name="connsiteX3" fmla="*/ 812007 w 1273969"/>
              <a:gd name="connsiteY3" fmla="*/ 444303 h 454130"/>
              <a:gd name="connsiteX4" fmla="*/ 1273969 w 1273969"/>
              <a:gd name="connsiteY4" fmla="*/ 330003 h 454130"/>
              <a:gd name="connsiteX5" fmla="*/ 1273969 w 1273969"/>
              <a:gd name="connsiteY5" fmla="*/ 330003 h 454130"/>
              <a:gd name="connsiteX6" fmla="*/ 1273969 w 1273969"/>
              <a:gd name="connsiteY6" fmla="*/ 330003 h 454130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1968 h 448495"/>
              <a:gd name="connsiteX1" fmla="*/ 564357 w 1273969"/>
              <a:gd name="connsiteY1" fmla="*/ 169586 h 448495"/>
              <a:gd name="connsiteX2" fmla="*/ 559594 w 1273969"/>
              <a:gd name="connsiteY2" fmla="*/ 17187 h 448495"/>
              <a:gd name="connsiteX3" fmla="*/ 812007 w 1273969"/>
              <a:gd name="connsiteY3" fmla="*/ 438668 h 448495"/>
              <a:gd name="connsiteX4" fmla="*/ 1273969 w 1273969"/>
              <a:gd name="connsiteY4" fmla="*/ 324368 h 448495"/>
              <a:gd name="connsiteX5" fmla="*/ 1273969 w 1273969"/>
              <a:gd name="connsiteY5" fmla="*/ 324368 h 448495"/>
              <a:gd name="connsiteX6" fmla="*/ 1273969 w 1273969"/>
              <a:gd name="connsiteY6" fmla="*/ 324368 h 44849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453255"/>
              <a:gd name="connsiteX1" fmla="*/ 564357 w 1273969"/>
              <a:gd name="connsiteY1" fmla="*/ 174346 h 453255"/>
              <a:gd name="connsiteX2" fmla="*/ 559594 w 1273969"/>
              <a:gd name="connsiteY2" fmla="*/ 21947 h 453255"/>
              <a:gd name="connsiteX3" fmla="*/ 812007 w 1273969"/>
              <a:gd name="connsiteY3" fmla="*/ 443428 h 453255"/>
              <a:gd name="connsiteX4" fmla="*/ 1273969 w 1273969"/>
              <a:gd name="connsiteY4" fmla="*/ 329128 h 453255"/>
              <a:gd name="connsiteX5" fmla="*/ 1273969 w 1273969"/>
              <a:gd name="connsiteY5" fmla="*/ 329128 h 453255"/>
              <a:gd name="connsiteX6" fmla="*/ 1273969 w 1273969"/>
              <a:gd name="connsiteY6" fmla="*/ 329128 h 453255"/>
              <a:gd name="connsiteX0" fmla="*/ 0 w 1273969"/>
              <a:gd name="connsiteY0" fmla="*/ 176728 h 329128"/>
              <a:gd name="connsiteX1" fmla="*/ 564357 w 1273969"/>
              <a:gd name="connsiteY1" fmla="*/ 174346 h 329128"/>
              <a:gd name="connsiteX2" fmla="*/ 559594 w 1273969"/>
              <a:gd name="connsiteY2" fmla="*/ 21947 h 329128"/>
              <a:gd name="connsiteX3" fmla="*/ 990601 w 1273969"/>
              <a:gd name="connsiteY3" fmla="*/ 167203 h 329128"/>
              <a:gd name="connsiteX4" fmla="*/ 1273969 w 1273969"/>
              <a:gd name="connsiteY4" fmla="*/ 329128 h 329128"/>
              <a:gd name="connsiteX5" fmla="*/ 1273969 w 1273969"/>
              <a:gd name="connsiteY5" fmla="*/ 329128 h 329128"/>
              <a:gd name="connsiteX6" fmla="*/ 1273969 w 1273969"/>
              <a:gd name="connsiteY6" fmla="*/ 329128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273969 w 1300163"/>
              <a:gd name="connsiteY5" fmla="*/ 329128 h 329128"/>
              <a:gd name="connsiteX6" fmla="*/ 1300163 w 1300163"/>
              <a:gd name="connsiteY6" fmla="*/ 221972 h 329128"/>
              <a:gd name="connsiteX0" fmla="*/ 0 w 1300163"/>
              <a:gd name="connsiteY0" fmla="*/ 176728 h 329128"/>
              <a:gd name="connsiteX1" fmla="*/ 564357 w 1300163"/>
              <a:gd name="connsiteY1" fmla="*/ 174346 h 329128"/>
              <a:gd name="connsiteX2" fmla="*/ 559594 w 1300163"/>
              <a:gd name="connsiteY2" fmla="*/ 21947 h 329128"/>
              <a:gd name="connsiteX3" fmla="*/ 990601 w 1300163"/>
              <a:gd name="connsiteY3" fmla="*/ 167203 h 329128"/>
              <a:gd name="connsiteX4" fmla="*/ 1273969 w 1300163"/>
              <a:gd name="connsiteY4" fmla="*/ 329128 h 329128"/>
              <a:gd name="connsiteX5" fmla="*/ 1300163 w 1300163"/>
              <a:gd name="connsiteY5" fmla="*/ 221972 h 329128"/>
              <a:gd name="connsiteX0" fmla="*/ 0 w 1300163"/>
              <a:gd name="connsiteY0" fmla="*/ 176728 h 221972"/>
              <a:gd name="connsiteX1" fmla="*/ 564357 w 1300163"/>
              <a:gd name="connsiteY1" fmla="*/ 174346 h 221972"/>
              <a:gd name="connsiteX2" fmla="*/ 559594 w 1300163"/>
              <a:gd name="connsiteY2" fmla="*/ 21947 h 221972"/>
              <a:gd name="connsiteX3" fmla="*/ 990601 w 1300163"/>
              <a:gd name="connsiteY3" fmla="*/ 167203 h 221972"/>
              <a:gd name="connsiteX4" fmla="*/ 1300163 w 1300163"/>
              <a:gd name="connsiteY4" fmla="*/ 221972 h 221972"/>
              <a:gd name="connsiteX0" fmla="*/ 0 w 1445419"/>
              <a:gd name="connsiteY0" fmla="*/ 176728 h 180266"/>
              <a:gd name="connsiteX1" fmla="*/ 564357 w 1445419"/>
              <a:gd name="connsiteY1" fmla="*/ 174346 h 180266"/>
              <a:gd name="connsiteX2" fmla="*/ 559594 w 1445419"/>
              <a:gd name="connsiteY2" fmla="*/ 21947 h 180266"/>
              <a:gd name="connsiteX3" fmla="*/ 990601 w 1445419"/>
              <a:gd name="connsiteY3" fmla="*/ 167203 h 180266"/>
              <a:gd name="connsiteX4" fmla="*/ 1445419 w 1445419"/>
              <a:gd name="connsiteY4" fmla="*/ 169585 h 180266"/>
              <a:gd name="connsiteX0" fmla="*/ 0 w 1445419"/>
              <a:gd name="connsiteY0" fmla="*/ 176728 h 182222"/>
              <a:gd name="connsiteX1" fmla="*/ 564357 w 1445419"/>
              <a:gd name="connsiteY1" fmla="*/ 174346 h 182222"/>
              <a:gd name="connsiteX2" fmla="*/ 559594 w 1445419"/>
              <a:gd name="connsiteY2" fmla="*/ 21947 h 182222"/>
              <a:gd name="connsiteX3" fmla="*/ 990601 w 1445419"/>
              <a:gd name="connsiteY3" fmla="*/ 167203 h 182222"/>
              <a:gd name="connsiteX4" fmla="*/ 1445419 w 1445419"/>
              <a:gd name="connsiteY4" fmla="*/ 169585 h 18222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90601 w 1445419"/>
              <a:gd name="connsiteY3" fmla="*/ 167203 h 179612"/>
              <a:gd name="connsiteX4" fmla="*/ 1445419 w 1445419"/>
              <a:gd name="connsiteY4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790575 w 1445419"/>
              <a:gd name="connsiteY3" fmla="*/ 12434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3456 w 1445419"/>
              <a:gd name="connsiteY3" fmla="*/ 29091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90601 w 1445419"/>
              <a:gd name="connsiteY4" fmla="*/ 167203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76728 h 179612"/>
              <a:gd name="connsiteX1" fmla="*/ 564357 w 1445419"/>
              <a:gd name="connsiteY1" fmla="*/ 174346 h 179612"/>
              <a:gd name="connsiteX2" fmla="*/ 559594 w 1445419"/>
              <a:gd name="connsiteY2" fmla="*/ 21947 h 179612"/>
              <a:gd name="connsiteX3" fmla="*/ 988218 w 1445419"/>
              <a:gd name="connsiteY3" fmla="*/ 17185 h 179612"/>
              <a:gd name="connsiteX4" fmla="*/ 983458 w 1445419"/>
              <a:gd name="connsiteY4" fmla="*/ 171966 h 179612"/>
              <a:gd name="connsiteX5" fmla="*/ 1445419 w 1445419"/>
              <a:gd name="connsiteY5" fmla="*/ 169585 h 179612"/>
              <a:gd name="connsiteX0" fmla="*/ 0 w 1445419"/>
              <a:gd name="connsiteY0" fmla="*/ 159603 h 162487"/>
              <a:gd name="connsiteX1" fmla="*/ 564357 w 1445419"/>
              <a:gd name="connsiteY1" fmla="*/ 157221 h 162487"/>
              <a:gd name="connsiteX2" fmla="*/ 559594 w 1445419"/>
              <a:gd name="connsiteY2" fmla="*/ 4822 h 162487"/>
              <a:gd name="connsiteX3" fmla="*/ 988218 w 1445419"/>
              <a:gd name="connsiteY3" fmla="*/ 60 h 162487"/>
              <a:gd name="connsiteX4" fmla="*/ 983458 w 1445419"/>
              <a:gd name="connsiteY4" fmla="*/ 154841 h 162487"/>
              <a:gd name="connsiteX5" fmla="*/ 1445419 w 1445419"/>
              <a:gd name="connsiteY5" fmla="*/ 152460 h 162487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5226 h 168110"/>
              <a:gd name="connsiteX1" fmla="*/ 564357 w 1445419"/>
              <a:gd name="connsiteY1" fmla="*/ 162844 h 168110"/>
              <a:gd name="connsiteX2" fmla="*/ 566738 w 1445419"/>
              <a:gd name="connsiteY2" fmla="*/ 920 h 168110"/>
              <a:gd name="connsiteX3" fmla="*/ 988218 w 1445419"/>
              <a:gd name="connsiteY3" fmla="*/ 5683 h 168110"/>
              <a:gd name="connsiteX4" fmla="*/ 983458 w 1445419"/>
              <a:gd name="connsiteY4" fmla="*/ 160464 h 168110"/>
              <a:gd name="connsiteX5" fmla="*/ 1445419 w 1445419"/>
              <a:gd name="connsiteY5" fmla="*/ 158083 h 168110"/>
              <a:gd name="connsiteX0" fmla="*/ 0 w 1445419"/>
              <a:gd name="connsiteY0" fmla="*/ 164306 h 167190"/>
              <a:gd name="connsiteX1" fmla="*/ 564357 w 1445419"/>
              <a:gd name="connsiteY1" fmla="*/ 161924 h 167190"/>
              <a:gd name="connsiteX2" fmla="*/ 566738 w 1445419"/>
              <a:gd name="connsiteY2" fmla="*/ 0 h 167190"/>
              <a:gd name="connsiteX3" fmla="*/ 988218 w 1445419"/>
              <a:gd name="connsiteY3" fmla="*/ 4763 h 167190"/>
              <a:gd name="connsiteX4" fmla="*/ 983458 w 1445419"/>
              <a:gd name="connsiteY4" fmla="*/ 159544 h 167190"/>
              <a:gd name="connsiteX5" fmla="*/ 1445419 w 1445419"/>
              <a:gd name="connsiteY5" fmla="*/ 157163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7190"/>
              <a:gd name="connsiteX1" fmla="*/ 564357 w 1481138"/>
              <a:gd name="connsiteY1" fmla="*/ 161924 h 167190"/>
              <a:gd name="connsiteX2" fmla="*/ 566738 w 1481138"/>
              <a:gd name="connsiteY2" fmla="*/ 0 h 167190"/>
              <a:gd name="connsiteX3" fmla="*/ 988218 w 1481138"/>
              <a:gd name="connsiteY3" fmla="*/ 4763 h 167190"/>
              <a:gd name="connsiteX4" fmla="*/ 983458 w 1481138"/>
              <a:gd name="connsiteY4" fmla="*/ 159544 h 167190"/>
              <a:gd name="connsiteX5" fmla="*/ 1481138 w 1481138"/>
              <a:gd name="connsiteY5" fmla="*/ 159544 h 167190"/>
              <a:gd name="connsiteX0" fmla="*/ 0 w 1481138"/>
              <a:gd name="connsiteY0" fmla="*/ 164306 h 165860"/>
              <a:gd name="connsiteX1" fmla="*/ 564357 w 1481138"/>
              <a:gd name="connsiteY1" fmla="*/ 161924 h 165860"/>
              <a:gd name="connsiteX2" fmla="*/ 566738 w 1481138"/>
              <a:gd name="connsiteY2" fmla="*/ 0 h 165860"/>
              <a:gd name="connsiteX3" fmla="*/ 988218 w 1481138"/>
              <a:gd name="connsiteY3" fmla="*/ 4763 h 165860"/>
              <a:gd name="connsiteX4" fmla="*/ 983458 w 1481138"/>
              <a:gd name="connsiteY4" fmla="*/ 159544 h 165860"/>
              <a:gd name="connsiteX5" fmla="*/ 1481138 w 1481138"/>
              <a:gd name="connsiteY5" fmla="*/ 159544 h 165860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983458 w 1481138"/>
              <a:gd name="connsiteY4" fmla="*/ 159544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9882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40618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8237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61925 h 164306"/>
              <a:gd name="connsiteX5" fmla="*/ 1481138 w 1481138"/>
              <a:gd name="connsiteY5" fmla="*/ 159544 h 164306"/>
              <a:gd name="connsiteX0" fmla="*/ 0 w 1481138"/>
              <a:gd name="connsiteY0" fmla="*/ 164306 h 164306"/>
              <a:gd name="connsiteX1" fmla="*/ 564357 w 1481138"/>
              <a:gd name="connsiteY1" fmla="*/ 161924 h 164306"/>
              <a:gd name="connsiteX2" fmla="*/ 566738 w 1481138"/>
              <a:gd name="connsiteY2" fmla="*/ 0 h 164306"/>
              <a:gd name="connsiteX3" fmla="*/ 1135856 w 1481138"/>
              <a:gd name="connsiteY3" fmla="*/ 4763 h 164306"/>
              <a:gd name="connsiteX4" fmla="*/ 1135858 w 1481138"/>
              <a:gd name="connsiteY4" fmla="*/ 157163 h 164306"/>
              <a:gd name="connsiteX5" fmla="*/ 1481138 w 1481138"/>
              <a:gd name="connsiteY5" fmla="*/ 159544 h 164306"/>
              <a:gd name="connsiteX0" fmla="*/ 0 w 1478757"/>
              <a:gd name="connsiteY0" fmla="*/ 164306 h 164306"/>
              <a:gd name="connsiteX1" fmla="*/ 564357 w 1478757"/>
              <a:gd name="connsiteY1" fmla="*/ 161924 h 164306"/>
              <a:gd name="connsiteX2" fmla="*/ 566738 w 1478757"/>
              <a:gd name="connsiteY2" fmla="*/ 0 h 164306"/>
              <a:gd name="connsiteX3" fmla="*/ 1135856 w 1478757"/>
              <a:gd name="connsiteY3" fmla="*/ 4763 h 164306"/>
              <a:gd name="connsiteX4" fmla="*/ 1135858 w 1478757"/>
              <a:gd name="connsiteY4" fmla="*/ 157163 h 164306"/>
              <a:gd name="connsiteX5" fmla="*/ 1478757 w 1478757"/>
              <a:gd name="connsiteY5" fmla="*/ 154781 h 164306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5858 w 1478757"/>
              <a:gd name="connsiteY4" fmla="*/ 159544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57162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4306 h 166687"/>
              <a:gd name="connsiteX5" fmla="*/ 1478757 w 1478757"/>
              <a:gd name="connsiteY5" fmla="*/ 161925 h 166687"/>
              <a:gd name="connsiteX0" fmla="*/ 0 w 1478757"/>
              <a:gd name="connsiteY0" fmla="*/ 166687 h 166687"/>
              <a:gd name="connsiteX1" fmla="*/ 564357 w 1478757"/>
              <a:gd name="connsiteY1" fmla="*/ 164305 h 166687"/>
              <a:gd name="connsiteX2" fmla="*/ 566738 w 1478757"/>
              <a:gd name="connsiteY2" fmla="*/ 2381 h 166687"/>
              <a:gd name="connsiteX3" fmla="*/ 1135856 w 1478757"/>
              <a:gd name="connsiteY3" fmla="*/ 0 h 166687"/>
              <a:gd name="connsiteX4" fmla="*/ 1133476 w 1478757"/>
              <a:gd name="connsiteY4" fmla="*/ 161924 h 166687"/>
              <a:gd name="connsiteX5" fmla="*/ 1478757 w 1478757"/>
              <a:gd name="connsiteY5" fmla="*/ 161925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757" h="166687">
                <a:moveTo>
                  <a:pt x="0" y="166687"/>
                </a:moveTo>
                <a:lnTo>
                  <a:pt x="564357" y="164305"/>
                </a:lnTo>
                <a:cubicBezTo>
                  <a:pt x="564754" y="93265"/>
                  <a:pt x="565945" y="74216"/>
                  <a:pt x="566738" y="2381"/>
                </a:cubicBezTo>
                <a:lnTo>
                  <a:pt x="1135856" y="0"/>
                </a:lnTo>
                <a:cubicBezTo>
                  <a:pt x="1133871" y="62309"/>
                  <a:pt x="1136254" y="99614"/>
                  <a:pt x="1133476" y="161924"/>
                </a:cubicBezTo>
                <a:lnTo>
                  <a:pt x="1478757" y="1619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CE7F1EF-358D-4B57-8F3D-178B6372D945}"/>
              </a:ext>
            </a:extLst>
          </p:cNvPr>
          <p:cNvSpPr/>
          <p:nvPr/>
        </p:nvSpPr>
        <p:spPr>
          <a:xfrm>
            <a:off x="3077405" y="6442048"/>
            <a:ext cx="831236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5E725B66-6626-4A3F-BADF-87954957E5BD}"/>
              </a:ext>
            </a:extLst>
          </p:cNvPr>
          <p:cNvSpPr/>
          <p:nvPr/>
        </p:nvSpPr>
        <p:spPr>
          <a:xfrm>
            <a:off x="1120197" y="6445407"/>
            <a:ext cx="1687354" cy="284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zögletes összekötő 45">
            <a:extLst>
              <a:ext uri="{FF2B5EF4-FFF2-40B4-BE49-F238E27FC236}">
                <a16:creationId xmlns:a16="http://schemas.microsoft.com/office/drawing/2014/main" id="{4A2DF6EA-9E51-4D2B-B45F-745163C8DCC1}"/>
              </a:ext>
            </a:extLst>
          </p:cNvPr>
          <p:cNvCxnSpPr/>
          <p:nvPr/>
        </p:nvCxnSpPr>
        <p:spPr>
          <a:xfrm>
            <a:off x="2807551" y="6384898"/>
            <a:ext cx="338556" cy="318333"/>
          </a:xfrm>
          <a:prstGeom prst="bentConnector3">
            <a:avLst>
              <a:gd name="adj1" fmla="val 48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Lekerekített téglalap 1">
            <a:extLst>
              <a:ext uri="{FF2B5EF4-FFF2-40B4-BE49-F238E27FC236}">
                <a16:creationId xmlns:a16="http://schemas.microsoft.com/office/drawing/2014/main" id="{217EEB92-1725-4F48-B95C-B3B52EA5F975}"/>
              </a:ext>
            </a:extLst>
          </p:cNvPr>
          <p:cNvSpPr/>
          <p:nvPr/>
        </p:nvSpPr>
        <p:spPr>
          <a:xfrm>
            <a:off x="776377" y="5367107"/>
            <a:ext cx="128533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Producer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Lekerekített téglalap 2">
            <a:extLst>
              <a:ext uri="{FF2B5EF4-FFF2-40B4-BE49-F238E27FC236}">
                <a16:creationId xmlns:a16="http://schemas.microsoft.com/office/drawing/2014/main" id="{72B6DB1C-CE5E-4B1E-85DB-39F96771A70F}"/>
              </a:ext>
            </a:extLst>
          </p:cNvPr>
          <p:cNvSpPr/>
          <p:nvPr/>
        </p:nvSpPr>
        <p:spPr>
          <a:xfrm>
            <a:off x="3249282" y="4858148"/>
            <a:ext cx="1551317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1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Lekerekített téglalap 3">
            <a:extLst>
              <a:ext uri="{FF2B5EF4-FFF2-40B4-BE49-F238E27FC236}">
                <a16:creationId xmlns:a16="http://schemas.microsoft.com/office/drawing/2014/main" id="{1A248BCF-6662-4751-A84E-D0A6AF69C28F}"/>
              </a:ext>
            </a:extLst>
          </p:cNvPr>
          <p:cNvSpPr/>
          <p:nvPr/>
        </p:nvSpPr>
        <p:spPr>
          <a:xfrm>
            <a:off x="3239219" y="5936449"/>
            <a:ext cx="1551316" cy="793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2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églalap 107">
            <a:extLst>
              <a:ext uri="{FF2B5EF4-FFF2-40B4-BE49-F238E27FC236}">
                <a16:creationId xmlns:a16="http://schemas.microsoft.com/office/drawing/2014/main" id="{E4D1416D-0EC6-4939-A695-017FC586EE00}"/>
              </a:ext>
            </a:extLst>
          </p:cNvPr>
          <p:cNvSpPr/>
          <p:nvPr/>
        </p:nvSpPr>
        <p:spPr>
          <a:xfrm>
            <a:off x="1953883" y="5487875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B06BA3C4-95CF-4C68-B5E6-3231FD43A809}"/>
              </a:ext>
            </a:extLst>
          </p:cNvPr>
          <p:cNvSpPr/>
          <p:nvPr/>
        </p:nvSpPr>
        <p:spPr>
          <a:xfrm>
            <a:off x="1953883" y="5824306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3E05A658-30B2-43C4-8857-00790FB20AC9}"/>
              </a:ext>
            </a:extLst>
          </p:cNvPr>
          <p:cNvSpPr/>
          <p:nvPr/>
        </p:nvSpPr>
        <p:spPr>
          <a:xfrm>
            <a:off x="3141453" y="5142819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4EBAE5E2-AFD7-48D2-8F6B-A87F48055ADA}"/>
              </a:ext>
            </a:extLst>
          </p:cNvPr>
          <p:cNvSpPr/>
          <p:nvPr/>
        </p:nvSpPr>
        <p:spPr>
          <a:xfrm>
            <a:off x="3131389" y="6221120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gyenes összekötő nyíllal 17">
            <a:extLst>
              <a:ext uri="{FF2B5EF4-FFF2-40B4-BE49-F238E27FC236}">
                <a16:creationId xmlns:a16="http://schemas.microsoft.com/office/drawing/2014/main" id="{F5977A69-C882-4E88-ABAB-BC6782E2BB55}"/>
              </a:ext>
            </a:extLst>
          </p:cNvPr>
          <p:cNvCxnSpPr>
            <a:stCxn id="108" idx="3"/>
          </p:cNvCxnSpPr>
          <p:nvPr/>
        </p:nvCxnSpPr>
        <p:spPr>
          <a:xfrm flipV="1">
            <a:off x="2169543" y="5250651"/>
            <a:ext cx="905185" cy="349368"/>
          </a:xfrm>
          <a:prstGeom prst="bentConnector3">
            <a:avLst>
              <a:gd name="adj1" fmla="val 5026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gyenes összekötő nyíllal 17">
            <a:extLst>
              <a:ext uri="{FF2B5EF4-FFF2-40B4-BE49-F238E27FC236}">
                <a16:creationId xmlns:a16="http://schemas.microsoft.com/office/drawing/2014/main" id="{C717CFCA-4D21-45A2-8825-EB52424BD843}"/>
              </a:ext>
            </a:extLst>
          </p:cNvPr>
          <p:cNvCxnSpPr>
            <a:stCxn id="109" idx="3"/>
            <a:endCxn id="118" idx="1"/>
          </p:cNvCxnSpPr>
          <p:nvPr/>
        </p:nvCxnSpPr>
        <p:spPr>
          <a:xfrm>
            <a:off x="2169543" y="5936450"/>
            <a:ext cx="904605" cy="395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églalap 113">
            <a:extLst>
              <a:ext uri="{FF2B5EF4-FFF2-40B4-BE49-F238E27FC236}">
                <a16:creationId xmlns:a16="http://schemas.microsoft.com/office/drawing/2014/main" id="{DC2787FE-DB87-471F-B423-75E43A84CD4C}"/>
              </a:ext>
            </a:extLst>
          </p:cNvPr>
          <p:cNvSpPr/>
          <p:nvPr/>
        </p:nvSpPr>
        <p:spPr>
          <a:xfrm>
            <a:off x="3074149" y="5142819"/>
            <a:ext cx="134607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33511B1D-8F06-4238-AE53-5F9D8C9478DB}"/>
              </a:ext>
            </a:extLst>
          </p:cNvPr>
          <p:cNvSpPr/>
          <p:nvPr/>
        </p:nvSpPr>
        <p:spPr>
          <a:xfrm>
            <a:off x="3074148" y="5250650"/>
            <a:ext cx="134607" cy="114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6" name="Egyenes összekötő 19">
            <a:extLst>
              <a:ext uri="{FF2B5EF4-FFF2-40B4-BE49-F238E27FC236}">
                <a16:creationId xmlns:a16="http://schemas.microsoft.com/office/drawing/2014/main" id="{59130E4D-5C50-4B6C-8403-7CA40FA35A07}"/>
              </a:ext>
            </a:extLst>
          </p:cNvPr>
          <p:cNvCxnSpPr/>
          <p:nvPr/>
        </p:nvCxnSpPr>
        <p:spPr>
          <a:xfrm flipV="1">
            <a:off x="3095577" y="515361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gyenes összekötő 19">
            <a:extLst>
              <a:ext uri="{FF2B5EF4-FFF2-40B4-BE49-F238E27FC236}">
                <a16:creationId xmlns:a16="http://schemas.microsoft.com/office/drawing/2014/main" id="{27514919-6D2E-4D7B-9084-7957C3AA54EC}"/>
              </a:ext>
            </a:extLst>
          </p:cNvPr>
          <p:cNvCxnSpPr/>
          <p:nvPr/>
        </p:nvCxnSpPr>
        <p:spPr>
          <a:xfrm flipV="1">
            <a:off x="3095577" y="5266762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4457D16-568C-4BE2-99A3-77F5E09AC1D3}"/>
              </a:ext>
            </a:extLst>
          </p:cNvPr>
          <p:cNvSpPr/>
          <p:nvPr/>
        </p:nvSpPr>
        <p:spPr>
          <a:xfrm>
            <a:off x="3074148" y="6274435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Egyenes összekötő 19">
            <a:extLst>
              <a:ext uri="{FF2B5EF4-FFF2-40B4-BE49-F238E27FC236}">
                <a16:creationId xmlns:a16="http://schemas.microsoft.com/office/drawing/2014/main" id="{86435117-908E-4992-A4EE-E26BFE0942B0}"/>
              </a:ext>
            </a:extLst>
          </p:cNvPr>
          <p:cNvCxnSpPr/>
          <p:nvPr/>
        </p:nvCxnSpPr>
        <p:spPr>
          <a:xfrm flipV="1">
            <a:off x="3095577" y="6290547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D76425CB-28E5-4C7C-B4D6-2F501ED6B8E8}"/>
              </a:ext>
            </a:extLst>
          </p:cNvPr>
          <p:cNvSpPr/>
          <p:nvPr/>
        </p:nvSpPr>
        <p:spPr>
          <a:xfrm>
            <a:off x="2136966" y="5900577"/>
            <a:ext cx="71743" cy="71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A633AF83-353A-4F7D-91A5-A5DA0A19DCF7}"/>
              </a:ext>
            </a:extLst>
          </p:cNvPr>
          <p:cNvSpPr/>
          <p:nvPr/>
        </p:nvSpPr>
        <p:spPr>
          <a:xfrm>
            <a:off x="3907047" y="4746004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3D97ABB8-5A01-4D21-8536-85E500F5C211}"/>
              </a:ext>
            </a:extLst>
          </p:cNvPr>
          <p:cNvSpPr/>
          <p:nvPr/>
        </p:nvSpPr>
        <p:spPr>
          <a:xfrm>
            <a:off x="1311215" y="5260472"/>
            <a:ext cx="215660" cy="2242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Egyenes összekötő nyíllal 17">
            <a:extLst>
              <a:ext uri="{FF2B5EF4-FFF2-40B4-BE49-F238E27FC236}">
                <a16:creationId xmlns:a16="http://schemas.microsoft.com/office/drawing/2014/main" id="{F1020EC7-BA45-4321-A64A-52A57990EFE0}"/>
              </a:ext>
            </a:extLst>
          </p:cNvPr>
          <p:cNvCxnSpPr>
            <a:stCxn id="121" idx="0"/>
            <a:endCxn id="124" idx="0"/>
          </p:cNvCxnSpPr>
          <p:nvPr/>
        </p:nvCxnSpPr>
        <p:spPr>
          <a:xfrm rot="16200000" flipH="1" flipV="1">
            <a:off x="2487075" y="3674920"/>
            <a:ext cx="456719" cy="2598885"/>
          </a:xfrm>
          <a:prstGeom prst="bentConnector3">
            <a:avLst>
              <a:gd name="adj1" fmla="val -50053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églalap 123">
            <a:extLst>
              <a:ext uri="{FF2B5EF4-FFF2-40B4-BE49-F238E27FC236}">
                <a16:creationId xmlns:a16="http://schemas.microsoft.com/office/drawing/2014/main" id="{16708436-18E0-443E-99EA-0349B225E3F1}"/>
              </a:ext>
            </a:extLst>
          </p:cNvPr>
          <p:cNvSpPr/>
          <p:nvPr/>
        </p:nvSpPr>
        <p:spPr>
          <a:xfrm>
            <a:off x="1348688" y="5202723"/>
            <a:ext cx="134607" cy="114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Egyenes összekötő 19">
            <a:extLst>
              <a:ext uri="{FF2B5EF4-FFF2-40B4-BE49-F238E27FC236}">
                <a16:creationId xmlns:a16="http://schemas.microsoft.com/office/drawing/2014/main" id="{FACDA66F-AB22-4582-9FFA-4CD058F5C2A6}"/>
              </a:ext>
            </a:extLst>
          </p:cNvPr>
          <p:cNvCxnSpPr/>
          <p:nvPr/>
        </p:nvCxnSpPr>
        <p:spPr>
          <a:xfrm flipV="1">
            <a:off x="1370117" y="5218835"/>
            <a:ext cx="87567" cy="82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1788 7.40741E-7 0.02656 0.00093 0.04826 0.00093 C 0.04826 0.03079 0.04826 0.02639 0.04896 0.05694 C 0.04896 0.05718 0.1066 0.05787 0.1066 0.05833 " pathEditMode="relative" rAng="0" ptsTypes="AAAA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10018 0.00069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472C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1" grpId="0" animBg="1"/>
      <p:bldP spid="120" grpId="0" animBg="1"/>
      <p:bldP spid="120" grpId="1" animBg="1"/>
      <p:bldP spid="120" grpId="2" animBg="1"/>
    </p:bldLst>
  </p:timing>
</p:sld>
</file>

<file path=ppt/theme/theme1.xml><?xml version="1.0" encoding="utf-8"?>
<a:theme xmlns:a="http://schemas.openxmlformats.org/drawingml/2006/main" name="Gamma angol normál">
  <a:themeElements>
    <a:clrScheme name="4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mma angol ábrához">
  <a:themeElements>
    <a:clrScheme name="Gam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E699"/>
      </a:accent1>
      <a:accent2>
        <a:srgbClr val="ED7D31"/>
      </a:accent2>
      <a:accent3>
        <a:srgbClr val="A5A5A5"/>
      </a:accent3>
      <a:accent4>
        <a:srgbClr val="D6EB7E"/>
      </a:accent4>
      <a:accent5>
        <a:srgbClr val="4472C4"/>
      </a:accent5>
      <a:accent6>
        <a:srgbClr val="0B910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7892</TotalTime>
  <Words>2329</Words>
  <Application>Microsoft Office PowerPoint</Application>
  <PresentationFormat>Diavetítés a képernyőre (4:3 oldalarány)</PresentationFormat>
  <Paragraphs>378</Paragraphs>
  <Slides>26</Slides>
  <Notes>26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26</vt:i4>
      </vt:variant>
    </vt:vector>
  </HeadingPairs>
  <TitlesOfParts>
    <vt:vector size="33" baseType="lpstr">
      <vt:lpstr>Arial</vt:lpstr>
      <vt:lpstr>Calibri</vt:lpstr>
      <vt:lpstr>Palatino Linotype</vt:lpstr>
      <vt:lpstr>Segoe UI</vt:lpstr>
      <vt:lpstr>Segoe UI Light</vt:lpstr>
      <vt:lpstr>Gamma angol normál</vt:lpstr>
      <vt:lpstr>Gamma angol ábrához</vt:lpstr>
      <vt:lpstr>Mix-and-Match Composition in the Gamma Framework</vt:lpstr>
      <vt:lpstr>Introduction</vt:lpstr>
      <vt:lpstr>Model-driven development</vt:lpstr>
      <vt:lpstr>Related tools</vt:lpstr>
      <vt:lpstr>Gamma framework</vt:lpstr>
      <vt:lpstr>Gamma framework</vt:lpstr>
      <vt:lpstr>Gamma framework – present</vt:lpstr>
      <vt:lpstr>Asynchronous semantics</vt:lpstr>
      <vt:lpstr>Synchronous semantics</vt:lpstr>
      <vt:lpstr>Cascade semantics</vt:lpstr>
      <vt:lpstr>Mixing of semantics</vt:lpstr>
      <vt:lpstr>Functionalities</vt:lpstr>
      <vt:lpstr>Functionalities</vt:lpstr>
      <vt:lpstr>Statechart language</vt:lpstr>
      <vt:lpstr>Functionalities</vt:lpstr>
      <vt:lpstr>PowerPoint-bemutató</vt:lpstr>
      <vt:lpstr>PowerPoint-bemutató</vt:lpstr>
      <vt:lpstr>PowerPoint-bemutató</vt:lpstr>
      <vt:lpstr>PowerPoint-bemutató</vt:lpstr>
      <vt:lpstr>Functionalities</vt:lpstr>
      <vt:lpstr>Functionalities</vt:lpstr>
      <vt:lpstr>Functionalities</vt:lpstr>
      <vt:lpstr>Technologies</vt:lpstr>
      <vt:lpstr>Summary</vt:lpstr>
      <vt:lpstr>Future work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Vince</dc:creator>
  <cp:lastModifiedBy>grbeni@gmail.com</cp:lastModifiedBy>
  <cp:revision>617</cp:revision>
  <dcterms:created xsi:type="dcterms:W3CDTF">2017-10-10T15:50:44Z</dcterms:created>
  <dcterms:modified xsi:type="dcterms:W3CDTF">2018-01-29T00:54:55Z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