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9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309" r:id="rId11"/>
    <p:sldId id="284" r:id="rId12"/>
    <p:sldId id="285" r:id="rId13"/>
    <p:sldId id="310" r:id="rId14"/>
    <p:sldId id="281" r:id="rId15"/>
    <p:sldId id="291" r:id="rId16"/>
    <p:sldId id="303" r:id="rId17"/>
    <p:sldId id="292" r:id="rId18"/>
    <p:sldId id="304" r:id="rId19"/>
    <p:sldId id="305" r:id="rId20"/>
    <p:sldId id="306" r:id="rId21"/>
    <p:sldId id="307" r:id="rId22"/>
    <p:sldId id="293" r:id="rId23"/>
    <p:sldId id="294" r:id="rId24"/>
    <p:sldId id="295" r:id="rId25"/>
    <p:sldId id="308" r:id="rId26"/>
    <p:sldId id="298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0976" autoAdjust="0"/>
  </p:normalViewPr>
  <p:slideViewPr>
    <p:cSldViewPr snapToGrid="0">
      <p:cViewPr varScale="1">
        <p:scale>
          <a:sx n="70" d="100"/>
          <a:sy n="70" d="100"/>
        </p:scale>
        <p:origin x="120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mixing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of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technique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receiving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sending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(„ANIMATION”)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NOT </a:t>
            </a:r>
            <a:r>
              <a:rPr lang="hu-HU" dirty="0" err="1"/>
              <a:t>delayed</a:t>
            </a:r>
            <a:r>
              <a:rPr lang="hu-HU" dirty="0"/>
              <a:t>  („ANIMATION”)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 („ANIMATION”)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a </a:t>
            </a:r>
            <a:r>
              <a:rPr lang="hu-HU" dirty="0" err="1"/>
              <a:t>data</a:t>
            </a:r>
            <a:r>
              <a:rPr lang="hu-HU" dirty="0"/>
              <a:t>-flow.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be mixed?</a:t>
            </a:r>
          </a:p>
          <a:p>
            <a:r>
              <a:rPr lang="hu-HU" dirty="0" err="1"/>
              <a:t>Statecharts</a:t>
            </a:r>
            <a:r>
              <a:rPr lang="hu-HU" dirty="0"/>
              <a:t>, („ANIMATION”) 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atomic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wrapped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(„ANIMATION”)  </a:t>
            </a:r>
            <a:r>
              <a:rPr lang="hu-HU" dirty="0" err="1"/>
              <a:t>consist</a:t>
            </a:r>
            <a:r>
              <a:rPr lang="hu-HU" dirty="0"/>
              <a:t> of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 („ANIMATION”) 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 </a:t>
            </a:r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(„ANIMATION”) 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assembled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And </a:t>
            </a:r>
            <a:r>
              <a:rPr lang="hu-HU" sz="1200" dirty="0" err="1"/>
              <a:t>now</a:t>
            </a:r>
            <a:r>
              <a:rPr lang="hu-HU" sz="1200" dirty="0"/>
              <a:t> I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introduce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workflow</a:t>
            </a:r>
            <a:r>
              <a:rPr lang="hu-HU" sz="1200" dirty="0"/>
              <a:t> </a:t>
            </a:r>
            <a:r>
              <a:rPr lang="hu-HU" sz="1200" dirty="0" err="1"/>
              <a:t>according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design </a:t>
            </a:r>
            <a:r>
              <a:rPr lang="hu-HU" sz="1200" dirty="0" err="1"/>
              <a:t>starts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definition</a:t>
            </a:r>
            <a:r>
              <a:rPr lang="hu-HU" sz="1200" dirty="0"/>
              <a:t> of </a:t>
            </a:r>
            <a:r>
              <a:rPr lang="hu-HU" sz="1200" dirty="0" err="1"/>
              <a:t>high-level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. </a:t>
            </a:r>
            <a:r>
              <a:rPr lang="hu-HU" sz="1200" dirty="0" err="1"/>
              <a:t>It</a:t>
            </a:r>
            <a:r>
              <a:rPr lang="hu-HU" sz="1200" dirty="0"/>
              <a:t> is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do</a:t>
            </a:r>
            <a:r>
              <a:rPr lang="hu-HU" sz="1200" dirty="0"/>
              <a:t> </a:t>
            </a:r>
            <a:r>
              <a:rPr lang="hu-HU" sz="1200" dirty="0" err="1"/>
              <a:t>it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an </a:t>
            </a:r>
            <a:r>
              <a:rPr lang="hu-HU" sz="1200" dirty="0" err="1"/>
              <a:t>other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Gamma,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 </a:t>
            </a:r>
            <a:r>
              <a:rPr lang="hu-HU" sz="1200" dirty="0" err="1"/>
              <a:t>Yakindu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</a:t>
            </a:r>
            <a:r>
              <a:rPr lang="hu-HU" sz="1200" dirty="0" err="1"/>
              <a:t>Yakindu</a:t>
            </a:r>
            <a:r>
              <a:rPr lang="hu-HU" sz="1200" dirty="0"/>
              <a:t>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depicted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figure</a:t>
            </a:r>
            <a:r>
              <a:rPr lang="hu-HU" sz="1200" dirty="0"/>
              <a:t>, </a:t>
            </a:r>
            <a:r>
              <a:rPr lang="hu-HU" sz="1200" dirty="0" err="1"/>
              <a:t>models</a:t>
            </a:r>
            <a:r>
              <a:rPr lang="hu-HU" sz="1200" dirty="0"/>
              <a:t> a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. </a:t>
            </a:r>
            <a:r>
              <a:rPr lang="hu-HU" sz="1200" dirty="0" err="1"/>
              <a:t>As</a:t>
            </a:r>
            <a:r>
              <a:rPr lang="hu-HU" sz="1200" dirty="0"/>
              <a:t> an </a:t>
            </a:r>
            <a:r>
              <a:rPr lang="hu-HU" sz="1200" dirty="0" err="1"/>
              <a:t>example</a:t>
            </a:r>
            <a:r>
              <a:rPr lang="hu-HU" sz="1200" dirty="0"/>
              <a:t>, 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are</a:t>
            </a:r>
            <a:r>
              <a:rPr lang="hu-HU" sz="1200" dirty="0"/>
              <a:t> </a:t>
            </a:r>
            <a:r>
              <a:rPr lang="hu-HU" sz="1200" dirty="0" err="1"/>
              <a:t>going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create</a:t>
            </a:r>
            <a:r>
              <a:rPr lang="hu-HU" sz="1200" dirty="0"/>
              <a:t> a </a:t>
            </a:r>
            <a:r>
              <a:rPr lang="hu-HU" sz="1200" dirty="0" err="1"/>
              <a:t>composite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from</a:t>
            </a:r>
            <a:r>
              <a:rPr lang="hu-HU" sz="1200" dirty="0"/>
              <a:t>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</a:t>
            </a:r>
            <a:r>
              <a:rPr lang="hu-HU" sz="1200" dirty="0" err="1"/>
              <a:t>models</a:t>
            </a:r>
            <a:r>
              <a:rPr lang="hu-HU" sz="1200" dirty="0"/>
              <a:t> </a:t>
            </a:r>
            <a:r>
              <a:rPr lang="hu-HU" sz="1200" dirty="0" err="1"/>
              <a:t>describing</a:t>
            </a:r>
            <a:r>
              <a:rPr lang="hu-HU" sz="1200" dirty="0"/>
              <a:t> a </a:t>
            </a:r>
            <a:r>
              <a:rPr lang="hu-HU" sz="1200" dirty="0" err="1"/>
              <a:t>crossroad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Compostion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define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 in an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,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transform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done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transformers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supports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extensibility</a:t>
            </a:r>
            <a:r>
              <a:rPr lang="hu-HU" sz="1200" dirty="0"/>
              <a:t> of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additional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tools</a:t>
            </a:r>
            <a:r>
              <a:rPr lang="hu-HU" sz="1200" dirty="0"/>
              <a:t>.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integrate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, </a:t>
            </a:r>
            <a:r>
              <a:rPr lang="hu-HU" sz="1200" dirty="0" err="1"/>
              <a:t>only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</a:t>
            </a:r>
            <a:r>
              <a:rPr lang="hu-HU" sz="1200" dirty="0"/>
              <a:t> has </a:t>
            </a:r>
            <a:r>
              <a:rPr lang="hu-HU" sz="1200" dirty="0" err="1"/>
              <a:t>to</a:t>
            </a:r>
            <a:r>
              <a:rPr lang="hu-HU" sz="1200" dirty="0"/>
              <a:t> be </a:t>
            </a:r>
            <a:r>
              <a:rPr lang="hu-HU" sz="1200" dirty="0" err="1"/>
              <a:t>implemented</a:t>
            </a:r>
            <a:r>
              <a:rPr lang="hu-HU" sz="1200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, 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validated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/>
              <a:t>using </a:t>
            </a:r>
            <a:r>
              <a:rPr lang="hu-HU" dirty="0"/>
              <a:t>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has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transitions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.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composition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regarded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port </a:t>
            </a:r>
            <a:r>
              <a:rPr lang="hu-HU" dirty="0" err="1"/>
              <a:t>realizes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connected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  <a:endParaRPr lang="hu-HU" sz="1200" dirty="0"/>
          </a:p>
          <a:p>
            <a:r>
              <a:rPr lang="hu-HU" dirty="0"/>
              <a:t>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hierarchically</a:t>
            </a:r>
            <a:r>
              <a:rPr lang="hu-HU" dirty="0"/>
              <a:t> </a:t>
            </a:r>
            <a:r>
              <a:rPr lang="hu-HU" dirty="0" err="1"/>
              <a:t>composed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Validation</a:t>
            </a:r>
            <a:r>
              <a:rPr lang="hu-HU" dirty="0"/>
              <a:t> is </a:t>
            </a:r>
            <a:r>
              <a:rPr lang="hu-HU" dirty="0" err="1"/>
              <a:t>carried</a:t>
            </a:r>
            <a:r>
              <a:rPr lang="hu-HU" dirty="0"/>
              <a:t> out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Let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done</a:t>
            </a:r>
            <a:r>
              <a:rPr lang="hu-HU" dirty="0"/>
              <a:t> in </a:t>
            </a:r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defining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mentioned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crossroad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  <a:p>
            <a:r>
              <a:rPr lang="hu-HU" dirty="0"/>
              <a:t>The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lower-left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 The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has </a:t>
            </a:r>
            <a:r>
              <a:rPr lang="hu-HU" dirty="0" err="1"/>
              <a:t>ports</a:t>
            </a:r>
            <a:r>
              <a:rPr lang="hu-HU" dirty="0"/>
              <a:t>.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excatly</a:t>
            </a:r>
            <a:r>
              <a:rPr lang="hu-HU" dirty="0"/>
              <a:t> like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is,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interface</a:t>
            </a:r>
            <a:r>
              <a:rPr lang="hu-HU" dirty="0"/>
              <a:t> in </a:t>
            </a:r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a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bound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Nowaydays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channels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automtically</a:t>
            </a:r>
            <a:r>
              <a:rPr lang="hu-HU" dirty="0"/>
              <a:t> </a:t>
            </a:r>
            <a:r>
              <a:rPr lang="hu-HU" dirty="0" err="1"/>
              <a:t>derived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 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. The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transformers</a:t>
            </a:r>
            <a:r>
              <a:rPr lang="hu-HU" dirty="0"/>
              <a:t>,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carried</a:t>
            </a:r>
            <a:r>
              <a:rPr lang="hu-HU" dirty="0"/>
              <a:t> out.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The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is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of a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 </a:t>
            </a:r>
          </a:p>
          <a:p>
            <a:r>
              <a:rPr lang="hu-HU" dirty="0"/>
              <a:t>(„ANIMATION”)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 back-</a:t>
            </a:r>
            <a:r>
              <a:rPr lang="hu-HU" dirty="0" err="1"/>
              <a:t>annotated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langauge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investigate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a </a:t>
            </a:r>
            <a:r>
              <a:rPr lang="hu-HU" dirty="0" err="1"/>
              <a:t>familiar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Moreover,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generates</a:t>
            </a:r>
            <a:r>
              <a:rPr lang="hu-HU" dirty="0"/>
              <a:t> test-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firing </a:t>
            </a:r>
            <a:r>
              <a:rPr lang="hu-HU" dirty="0" err="1"/>
              <a:t>sequences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conformancy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checked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indeed</a:t>
            </a:r>
            <a:r>
              <a:rPr lang="hu-HU" dirty="0"/>
              <a:t> </a:t>
            </a:r>
            <a:r>
              <a:rPr lang="hu-HU" dirty="0" err="1"/>
              <a:t>equivalent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conclusion</a:t>
            </a:r>
            <a:r>
              <a:rPr lang="hu-HU" dirty="0"/>
              <a:t>, Gamma is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design of </a:t>
            </a:r>
            <a:r>
              <a:rPr lang="hu-HU" dirty="0" err="1"/>
              <a:t>reactive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</a:t>
            </a:r>
            <a:r>
              <a:rPr lang="hu-HU" dirty="0" err="1"/>
              <a:t>statecharts</a:t>
            </a:r>
            <a:r>
              <a:rPr lang="hu-HU" dirty="0"/>
              <a:t>,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, </a:t>
            </a:r>
            <a:r>
              <a:rPr lang="hu-HU" dirty="0" err="1"/>
              <a:t>validation</a:t>
            </a:r>
            <a:r>
              <a:rPr lang="hu-HU" dirty="0"/>
              <a:t> and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.</a:t>
            </a:r>
          </a:p>
          <a:p>
            <a:r>
              <a:rPr lang="hu-HU" dirty="0"/>
              <a:t>The main </a:t>
            </a:r>
            <a:r>
              <a:rPr lang="hu-HU" dirty="0" err="1"/>
              <a:t>topic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: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</a:t>
            </a:r>
            <a:r>
              <a:rPr lang="hu-HU" dirty="0" err="1"/>
              <a:t>independent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sequential</a:t>
            </a:r>
            <a:r>
              <a:rPr lang="hu-HU" dirty="0"/>
              <a:t>,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behavior</a:t>
            </a:r>
            <a:r>
              <a:rPr lang="hu-HU" dirty="0"/>
              <a:t>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?</a:t>
            </a:r>
          </a:p>
          <a:p>
            <a:r>
              <a:rPr lang="hu-HU" dirty="0" err="1"/>
              <a:t>Currently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. Moreover,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. </a:t>
            </a:r>
          </a:p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C++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, and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integrate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and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Gamma.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working</a:t>
            </a:r>
            <a:r>
              <a:rPr lang="hu-HU" dirty="0"/>
              <a:t> version of Gamma and a </a:t>
            </a:r>
            <a:r>
              <a:rPr lang="hu-HU" dirty="0" err="1"/>
              <a:t>tutorial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link.</a:t>
            </a:r>
          </a:p>
          <a:p>
            <a:endParaRPr lang="hu-HU" dirty="0"/>
          </a:p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 and mixing of </a:t>
            </a:r>
            <a:r>
              <a:rPr lang="hu-HU" dirty="0" err="1"/>
              <a:t>semantics</a:t>
            </a:r>
            <a:r>
              <a:rPr lang="hu-HU" dirty="0"/>
              <a:t>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mixing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and mixing of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understandable</a:t>
            </a:r>
            <a:r>
              <a:rPr lang="hu-HU" sz="4000" dirty="0">
                <a:solidFill>
                  <a:srgbClr val="EA700D"/>
                </a:solidFill>
              </a:rPr>
              <a:t>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logical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structure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Gamma is </a:t>
            </a:r>
            <a:r>
              <a:rPr lang="hu-HU" sz="4000" dirty="0" err="1"/>
              <a:t>based</a:t>
            </a:r>
            <a:r>
              <a:rPr lang="hu-HU" sz="4000" dirty="0"/>
              <a:t> </a:t>
            </a:r>
            <a:r>
              <a:rPr lang="hu-HU" sz="4000" dirty="0" err="1"/>
              <a:t>on</a:t>
            </a:r>
            <a:r>
              <a:rPr lang="hu-HU" sz="4000" dirty="0"/>
              <a:t> a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language</a:t>
            </a:r>
            <a:r>
              <a:rPr lang="hu-HU" sz="4000" dirty="0"/>
              <a:t>, </a:t>
            </a:r>
            <a:r>
              <a:rPr lang="hu-HU" sz="4000" dirty="0" err="1"/>
              <a:t>called</a:t>
            </a:r>
            <a:r>
              <a:rPr lang="hu-HU" sz="4000" dirty="0"/>
              <a:t> Gamma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Language</a:t>
            </a:r>
            <a:r>
              <a:rPr lang="hu-HU" sz="4000" dirty="0"/>
              <a:t>, in </a:t>
            </a:r>
            <a:r>
              <a:rPr lang="hu-HU" sz="4000" dirty="0" err="1"/>
              <a:t>which</a:t>
            </a:r>
            <a:r>
              <a:rPr lang="hu-HU" sz="4000" dirty="0"/>
              <a:t> </a:t>
            </a:r>
            <a:r>
              <a:rPr lang="hu-HU" sz="4000" dirty="0" err="1"/>
              <a:t>single</a:t>
            </a:r>
            <a:r>
              <a:rPr lang="hu-HU" sz="4000" dirty="0"/>
              <a:t>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components</a:t>
            </a:r>
            <a:r>
              <a:rPr lang="hu-HU" sz="4000" dirty="0"/>
              <a:t> </a:t>
            </a:r>
            <a:r>
              <a:rPr lang="hu-HU" sz="4000" dirty="0" err="1"/>
              <a:t>can</a:t>
            </a:r>
            <a:r>
              <a:rPr lang="hu-HU" sz="4000" dirty="0"/>
              <a:t> be </a:t>
            </a:r>
            <a:r>
              <a:rPr lang="hu-HU" sz="4000" dirty="0" err="1"/>
              <a:t>defined</a:t>
            </a:r>
            <a:r>
              <a:rPr lang="hu-HU" sz="4000" dirty="0"/>
              <a:t>.</a:t>
            </a:r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Moreover, Gamma has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The design of </a:t>
            </a:r>
            <a:r>
              <a:rPr lang="hu-HU" sz="4000" dirty="0" err="1">
                <a:solidFill>
                  <a:srgbClr val="EA700D"/>
                </a:solidFill>
              </a:rPr>
              <a:t>both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components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composite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implementation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phases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by</a:t>
            </a:r>
            <a:r>
              <a:rPr lang="hu-HU" sz="4000" dirty="0">
                <a:solidFill>
                  <a:srgbClr val="EA700D"/>
                </a:solidFill>
              </a:rPr>
              <a:t> Gamma.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three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Mixing of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42ADBB-9841-41B8-986E-88B04409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0068"/>
            <a:ext cx="9144001" cy="3033240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2C8F082A-CAF0-4C86-BEF5-633036C0EE47}"/>
              </a:ext>
            </a:extLst>
          </p:cNvPr>
          <p:cNvSpPr/>
          <p:nvPr/>
        </p:nvSpPr>
        <p:spPr>
          <a:xfrm>
            <a:off x="5772150" y="4495800"/>
            <a:ext cx="1314450" cy="664029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8FD9C4-084D-484C-833D-2544D49AFF31}"/>
              </a:ext>
            </a:extLst>
          </p:cNvPr>
          <p:cNvSpPr/>
          <p:nvPr/>
        </p:nvSpPr>
        <p:spPr>
          <a:xfrm>
            <a:off x="7328807" y="4452257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CB3F0AE-B276-4781-ADCC-49D0C7EFDA17}"/>
              </a:ext>
            </a:extLst>
          </p:cNvPr>
          <p:cNvSpPr/>
          <p:nvPr/>
        </p:nvSpPr>
        <p:spPr>
          <a:xfrm>
            <a:off x="4226379" y="4437288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20043DD-A152-40D7-8DCD-D257415454E7}"/>
              </a:ext>
            </a:extLst>
          </p:cNvPr>
          <p:cNvSpPr/>
          <p:nvPr/>
        </p:nvSpPr>
        <p:spPr>
          <a:xfrm>
            <a:off x="2266950" y="4495798"/>
            <a:ext cx="1314450" cy="664029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8F92E8E3-FEA1-49A4-93BD-DC5EA018BA7B}"/>
              </a:ext>
            </a:extLst>
          </p:cNvPr>
          <p:cNvSpPr/>
          <p:nvPr/>
        </p:nvSpPr>
        <p:spPr>
          <a:xfrm>
            <a:off x="447676" y="4411434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7827</TotalTime>
  <Words>2358</Words>
  <Application>Microsoft Office PowerPoint</Application>
  <PresentationFormat>Diavetítés a képernyőre (4:3 oldalarány)</PresentationFormat>
  <Paragraphs>374</Paragraphs>
  <Slides>26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26</vt:i4>
      </vt:variant>
    </vt:vector>
  </HeadingPairs>
  <TitlesOfParts>
    <vt:vector size="33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Related tools</vt:lpstr>
      <vt:lpstr>Gamma framework</vt:lpstr>
      <vt:lpstr>Gamma framework</vt:lpstr>
      <vt:lpstr>Gamma framework – present</vt:lpstr>
      <vt:lpstr>Asynchronous semantics</vt:lpstr>
      <vt:lpstr>Asynchronous semantics</vt:lpstr>
      <vt:lpstr>Synchronous semantics</vt:lpstr>
      <vt:lpstr>Cascade semantics</vt:lpstr>
      <vt:lpstr>Mixing of semantics</vt:lpstr>
      <vt:lpstr>Functionalities</vt:lpstr>
      <vt:lpstr>Functionalities</vt:lpstr>
      <vt:lpstr>Statechart language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598</cp:revision>
  <dcterms:created xsi:type="dcterms:W3CDTF">2017-10-10T15:50:44Z</dcterms:created>
  <dcterms:modified xsi:type="dcterms:W3CDTF">2018-01-28T23:23:19Z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