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56" r:id="rId2"/>
  </p:sldMasterIdLst>
  <p:notesMasterIdLst>
    <p:notesMasterId r:id="rId28"/>
  </p:notesMasterIdLst>
  <p:sldIdLst>
    <p:sldId id="265" r:id="rId3"/>
    <p:sldId id="264" r:id="rId4"/>
    <p:sldId id="271" r:id="rId5"/>
    <p:sldId id="299" r:id="rId6"/>
    <p:sldId id="300" r:id="rId7"/>
    <p:sldId id="301" r:id="rId8"/>
    <p:sldId id="302" r:id="rId9"/>
    <p:sldId id="282" r:id="rId10"/>
    <p:sldId id="284" r:id="rId11"/>
    <p:sldId id="285" r:id="rId12"/>
    <p:sldId id="281" r:id="rId13"/>
    <p:sldId id="291" r:id="rId14"/>
    <p:sldId id="303" r:id="rId15"/>
    <p:sldId id="292" r:id="rId16"/>
    <p:sldId id="304" r:id="rId17"/>
    <p:sldId id="305" r:id="rId18"/>
    <p:sldId id="306" r:id="rId19"/>
    <p:sldId id="307" r:id="rId20"/>
    <p:sldId id="293" r:id="rId21"/>
    <p:sldId id="294" r:id="rId22"/>
    <p:sldId id="295" r:id="rId23"/>
    <p:sldId id="279" r:id="rId24"/>
    <p:sldId id="308" r:id="rId25"/>
    <p:sldId id="298" r:id="rId26"/>
    <p:sldId id="29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  <a:srgbClr val="097709"/>
    <a:srgbClr val="92D050"/>
    <a:srgbClr val="0B910B"/>
    <a:srgbClr val="043A04"/>
    <a:srgbClr val="022002"/>
    <a:srgbClr val="FFFFFF"/>
    <a:srgbClr val="D2660C"/>
    <a:srgbClr val="D6E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0601" autoAdjust="0"/>
  </p:normalViewPr>
  <p:slideViewPr>
    <p:cSldViewPr snapToGrid="0">
      <p:cViewPr varScale="1">
        <p:scale>
          <a:sx n="69" d="100"/>
          <a:sy n="69" d="100"/>
        </p:scale>
        <p:origin x="17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3C46-F233-4B17-B388-1A010B10AB11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ECD87-3D6E-4E2D-938C-1EC7D95C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Bence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 am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Gamma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Statechart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Framework. Gamma is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component-based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Gamma.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-like </a:t>
            </a:r>
            <a:r>
              <a:rPr lang="hu-HU" dirty="0" err="1"/>
              <a:t>components</a:t>
            </a:r>
            <a:r>
              <a:rPr lang="hu-HU" dirty="0"/>
              <a:t>. 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sequentially</a:t>
            </a:r>
            <a:r>
              <a:rPr lang="hu-HU" dirty="0"/>
              <a:t>.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dispatched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processed</a:t>
            </a:r>
            <a:r>
              <a:rPr lang="hu-HU" dirty="0"/>
              <a:t> </a:t>
            </a:r>
            <a:r>
              <a:rPr lang="hu-HU" dirty="0" err="1"/>
              <a:t>immediately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certain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,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delayed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ensure</a:t>
            </a:r>
            <a:r>
              <a:rPr lang="hu-HU" dirty="0"/>
              <a:t> </a:t>
            </a:r>
            <a:r>
              <a:rPr lang="hu-HU" dirty="0" err="1"/>
              <a:t>concurrent</a:t>
            </a:r>
            <a:r>
              <a:rPr lang="hu-HU" dirty="0"/>
              <a:t> </a:t>
            </a:r>
            <a:r>
              <a:rPr lang="hu-HU" dirty="0" err="1"/>
              <a:t>behavior</a:t>
            </a:r>
            <a:r>
              <a:rPr lang="hu-HU" dirty="0"/>
              <a:t> </a:t>
            </a:r>
            <a:r>
              <a:rPr lang="hu-HU" dirty="0" err="1"/>
              <a:t>unlike</a:t>
            </a:r>
            <a:r>
              <a:rPr lang="hu-HU" dirty="0"/>
              <a:t> in 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r>
              <a:rPr lang="hu-HU" dirty="0"/>
              <a:t> („ANIMATION”)X4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is </a:t>
            </a:r>
            <a:r>
              <a:rPr lang="hu-HU" dirty="0" err="1"/>
              <a:t>suitable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description</a:t>
            </a:r>
            <a:r>
              <a:rPr lang="hu-HU" dirty="0"/>
              <a:t> of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filters.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define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-flow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data-process</a:t>
            </a:r>
            <a:r>
              <a:rPr lang="hu-HU" dirty="0"/>
              <a:t>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dispatch</a:t>
            </a:r>
            <a:r>
              <a:rPr lang="hu-HU" dirty="0"/>
              <a:t> and </a:t>
            </a:r>
            <a:r>
              <a:rPr lang="hu-HU" dirty="0" err="1"/>
              <a:t>transformation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originating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sensors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travel</a:t>
            </a:r>
            <a:r>
              <a:rPr lang="hu-HU" dirty="0"/>
              <a:t> </a:t>
            </a:r>
            <a:r>
              <a:rPr lang="hu-HU" dirty="0" err="1"/>
              <a:t>thorugh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processing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and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targets</a:t>
            </a:r>
            <a:r>
              <a:rPr lang="hu-HU" dirty="0"/>
              <a:t>..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And </a:t>
            </a:r>
            <a:r>
              <a:rPr lang="hu-HU" sz="1200" dirty="0" err="1"/>
              <a:t>now</a:t>
            </a:r>
            <a:r>
              <a:rPr lang="hu-HU" sz="1200" dirty="0"/>
              <a:t> I </a:t>
            </a:r>
            <a:r>
              <a:rPr lang="hu-HU" sz="1200" dirty="0" err="1"/>
              <a:t>would</a:t>
            </a:r>
            <a:r>
              <a:rPr lang="hu-HU" sz="1200" dirty="0"/>
              <a:t> like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introduce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workflow</a:t>
            </a:r>
            <a:r>
              <a:rPr lang="hu-HU" sz="1200" dirty="0"/>
              <a:t> </a:t>
            </a:r>
            <a:r>
              <a:rPr lang="hu-HU" sz="1200" dirty="0" err="1"/>
              <a:t>according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which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used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design </a:t>
            </a:r>
            <a:r>
              <a:rPr lang="hu-HU" sz="1200" dirty="0" err="1"/>
              <a:t>starts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definition</a:t>
            </a:r>
            <a:r>
              <a:rPr lang="hu-HU" sz="1200" dirty="0"/>
              <a:t> of </a:t>
            </a:r>
            <a:r>
              <a:rPr lang="hu-HU" sz="1200" dirty="0" err="1"/>
              <a:t>high-level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. </a:t>
            </a:r>
            <a:r>
              <a:rPr lang="hu-HU" sz="1200" dirty="0" err="1"/>
              <a:t>It</a:t>
            </a:r>
            <a:r>
              <a:rPr lang="hu-HU" sz="1200" dirty="0"/>
              <a:t> is </a:t>
            </a:r>
            <a:r>
              <a:rPr lang="hu-HU" sz="1200" dirty="0" err="1"/>
              <a:t>possible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do</a:t>
            </a:r>
            <a:r>
              <a:rPr lang="hu-HU" sz="1200" dirty="0"/>
              <a:t> </a:t>
            </a:r>
            <a:r>
              <a:rPr lang="hu-HU" sz="1200" dirty="0" err="1"/>
              <a:t>it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or</a:t>
            </a:r>
            <a:r>
              <a:rPr lang="hu-HU" sz="1200" dirty="0"/>
              <a:t> a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Gamma,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example</a:t>
            </a:r>
            <a:r>
              <a:rPr lang="hu-HU" sz="1200" dirty="0"/>
              <a:t> </a:t>
            </a:r>
            <a:r>
              <a:rPr lang="hu-HU" sz="1200" dirty="0" err="1"/>
              <a:t>Yakindu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depicted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figure</a:t>
            </a:r>
            <a:r>
              <a:rPr lang="hu-HU" sz="1200" dirty="0"/>
              <a:t> </a:t>
            </a:r>
            <a:r>
              <a:rPr lang="hu-HU" sz="1200" dirty="0" err="1"/>
              <a:t>models</a:t>
            </a:r>
            <a:r>
              <a:rPr lang="hu-HU" sz="1200" dirty="0"/>
              <a:t> a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 in </a:t>
            </a:r>
            <a:r>
              <a:rPr lang="hu-HU" sz="1200" dirty="0" err="1"/>
              <a:t>Yakindu</a:t>
            </a:r>
            <a:r>
              <a:rPr lang="hu-HU" sz="1200" dirty="0"/>
              <a:t>.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would</a:t>
            </a:r>
            <a:r>
              <a:rPr lang="hu-HU" sz="1200" dirty="0"/>
              <a:t> like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run</a:t>
            </a:r>
            <a:r>
              <a:rPr lang="hu-HU" sz="1200" dirty="0"/>
              <a:t> </a:t>
            </a:r>
            <a:r>
              <a:rPr lang="hu-HU" sz="1200" dirty="0" err="1"/>
              <a:t>multiple</a:t>
            </a:r>
            <a:r>
              <a:rPr lang="hu-HU" sz="1200" dirty="0"/>
              <a:t>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 </a:t>
            </a:r>
            <a:r>
              <a:rPr lang="hu-HU" sz="1200" dirty="0" err="1"/>
              <a:t>instances</a:t>
            </a:r>
            <a:r>
              <a:rPr lang="hu-HU" sz="1200" dirty="0"/>
              <a:t> </a:t>
            </a:r>
            <a:r>
              <a:rPr lang="hu-HU" sz="1200" dirty="0" err="1"/>
              <a:t>synchronously</a:t>
            </a:r>
            <a:r>
              <a:rPr lang="hu-HU" sz="1200" dirty="0"/>
              <a:t> in a </a:t>
            </a:r>
            <a:r>
              <a:rPr lang="hu-HU" sz="1200" dirty="0" err="1"/>
              <a:t>composite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describing</a:t>
            </a:r>
            <a:r>
              <a:rPr lang="hu-HU" sz="1200" dirty="0"/>
              <a:t> a </a:t>
            </a:r>
            <a:r>
              <a:rPr lang="hu-HU" sz="1200" dirty="0" err="1"/>
              <a:t>crossroad</a:t>
            </a:r>
            <a:r>
              <a:rPr lang="hu-HU" sz="1200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Ha külső állapotgépeket definiáltunk, akkor ezeket le kell transzformálnunk a Gamma állapotgép nyelvére, hogy tovább dolgozhassunk velük.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Ez modell transzformációk segítségével történik.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 Gamma állapotgép nyelv biztosítja a keretrendszer kibővíthetőségét további mérnöki tervező eszközökkel. Integrálásukhoz csak ezt a modelltranszformációt kell megvalósítani.</a:t>
            </a:r>
            <a:endParaRPr lang="hu-HU" dirty="0"/>
          </a:p>
          <a:p>
            <a:endParaRPr lang="hu-HU" dirty="0"/>
          </a:p>
          <a:p>
            <a:r>
              <a:rPr lang="hu-HU" dirty="0"/>
              <a:t>Ezen a szinten a Gamma állapotgépeket </a:t>
            </a:r>
            <a:r>
              <a:rPr lang="hu-HU" dirty="0" err="1"/>
              <a:t>validálni</a:t>
            </a:r>
            <a:r>
              <a:rPr lang="hu-HU" dirty="0"/>
              <a:t> tudjuk.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Gamma állapotgépet szövegesen lehet definiálni.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r>
              <a:rPr lang="hu-HU" dirty="0"/>
              <a:t>A nyelv rendelkezik a hagyományos állapotgép elemekkel, például állapotokkal és állapotátmenetekkel.</a:t>
            </a:r>
          </a:p>
          <a:p>
            <a:endParaRPr lang="hu-HU" dirty="0"/>
          </a:p>
          <a:p>
            <a:r>
              <a:rPr lang="hu-HU" dirty="0"/>
              <a:t>Az állapotgépek portokon keresztül kommunikálnak, kompozíció szempontjából csak ezen attribútumaik vannak figyelembe véve.</a:t>
            </a:r>
          </a:p>
          <a:p>
            <a:r>
              <a:rPr lang="hu-HU" dirty="0"/>
              <a:t>Egy port egy adott interfészt valósít meg, vagy </a:t>
            </a:r>
            <a:r>
              <a:rPr lang="hu-HU" dirty="0" err="1"/>
              <a:t>provided</a:t>
            </a:r>
            <a:r>
              <a:rPr lang="hu-HU" dirty="0"/>
              <a:t> vagy </a:t>
            </a:r>
            <a:r>
              <a:rPr lang="hu-HU" dirty="0" err="1"/>
              <a:t>required</a:t>
            </a:r>
            <a:r>
              <a:rPr lang="hu-HU" dirty="0"/>
              <a:t> módban. Ha két különböző port megvalósítja ugyanazt az interfészt, az egyik </a:t>
            </a:r>
            <a:r>
              <a:rPr lang="hu-HU" dirty="0" err="1"/>
              <a:t>provided</a:t>
            </a:r>
            <a:r>
              <a:rPr lang="hu-HU" dirty="0"/>
              <a:t>, másik </a:t>
            </a:r>
            <a:r>
              <a:rPr lang="hu-HU" dirty="0" err="1"/>
              <a:t>required</a:t>
            </a:r>
            <a:r>
              <a:rPr lang="hu-HU" dirty="0"/>
              <a:t> módban, akkor ez a két port összekapcsolható.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6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  <a:endParaRPr lang="hu-HU" sz="1200" dirty="0"/>
          </a:p>
          <a:p>
            <a:endParaRPr lang="hu-HU" dirty="0"/>
          </a:p>
          <a:p>
            <a:r>
              <a:rPr lang="hu-HU" dirty="0"/>
              <a:t>Az elkészített Gamma állapotgépeket a kompozíciós nyelv segítségével hierarchikusan komponálhatjuk az előzőleg bemutatott aszinkron, szinkron és kaszkád szemantikák szerint.</a:t>
            </a:r>
          </a:p>
          <a:p>
            <a:br>
              <a:rPr lang="hu-HU" dirty="0"/>
            </a:br>
            <a:r>
              <a:rPr lang="hu-HU" dirty="0"/>
              <a:t>Ezen a szinten is validáció segíti a tervezést.</a:t>
            </a:r>
          </a:p>
          <a:p>
            <a:r>
              <a:rPr lang="hu-HU" dirty="0"/>
              <a:t>A következő fóliákon szeretném bemutatni, hogyan lehet definiálni egy útkereszteződést modellező szinkron komponenst az előzőleg bemutatott közlekedési lámpa modellt felhasználva.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kompozit rendszert szövegesen definiálhatjuk, ahogy azt a bal alsó ábra mutatja. A grafikus reprezentációja a rendszernek jobb felül látható.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r>
              <a:rPr lang="hu-HU" dirty="0"/>
              <a:t>Minden kompozit rendszernek vannak </a:t>
            </a:r>
            <a:r>
              <a:rPr lang="hu-HU" dirty="0" err="1"/>
              <a:t>portjai</a:t>
            </a:r>
            <a:r>
              <a:rPr lang="hu-HU" dirty="0"/>
              <a:t>, ezek pont úgy működnek mint egy állapotgép </a:t>
            </a:r>
            <a:r>
              <a:rPr lang="hu-HU" dirty="0" err="1"/>
              <a:t>portjai</a:t>
            </a:r>
            <a:r>
              <a:rPr lang="hu-HU" dirty="0"/>
              <a:t>, tehát egy interfészt valósítanak meg </a:t>
            </a:r>
            <a:r>
              <a:rPr lang="hu-HU" dirty="0" err="1"/>
              <a:t>provided</a:t>
            </a:r>
            <a:r>
              <a:rPr lang="hu-HU" dirty="0"/>
              <a:t> vagy </a:t>
            </a:r>
            <a:r>
              <a:rPr lang="hu-HU" dirty="0" err="1"/>
              <a:t>required</a:t>
            </a:r>
            <a:r>
              <a:rPr lang="hu-HU" dirty="0"/>
              <a:t> módban.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1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kompozit modell viselkedését a belső komponensek definiálják, ezesetben két közlekedési lámpa modell és egy vezérlő modell.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9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rendszer </a:t>
            </a:r>
            <a:r>
              <a:rPr lang="hu-HU" dirty="0" err="1"/>
              <a:t>portokat</a:t>
            </a:r>
            <a:r>
              <a:rPr lang="hu-HU" dirty="0"/>
              <a:t> a belső komponensek </a:t>
            </a:r>
            <a:r>
              <a:rPr lang="hu-HU" dirty="0" err="1"/>
              <a:t>portjaira</a:t>
            </a:r>
            <a:r>
              <a:rPr lang="hu-HU" dirty="0"/>
              <a:t> lehet rákötni.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Végül csatornákat lehet definiálni, amelyek a komponensek </a:t>
            </a:r>
            <a:r>
              <a:rPr lang="hu-HU" dirty="0" err="1"/>
              <a:t>portjait</a:t>
            </a:r>
            <a:r>
              <a:rPr lang="hu-HU" dirty="0"/>
              <a:t> kötik össze, lehetővé téve a belső kommunikációt.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5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  <a:endParaRPr lang="hu-HU" sz="1200" dirty="0"/>
          </a:p>
          <a:p>
            <a:endParaRPr lang="hu-HU" dirty="0"/>
          </a:p>
          <a:p>
            <a:r>
              <a:rPr lang="hu-HU" dirty="0"/>
              <a:t>Az elkészített kompozíciós modellből automatikusan forráskódot származtathatunk. Szinkron kompozit és kaszkád modellek esetén ez a funkció jelenleg is elérhető. Aszinkron esetben a kódgenerátor már meg van tervezve, az implementáció jelenleg is zajlik.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Nowaydays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automotive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railway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Továbbá a kompozit modellből formális modellek állíthatók elő (szintén modell transzformációk segítségével), amelyeken modellellenőrzés hajtható végre.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r>
              <a:rPr lang="hu-HU" dirty="0"/>
              <a:t>A modellellenőrzés a felhasználó elöl elrejtve egy grafikus felületen felhasználásával történik.</a:t>
            </a:r>
          </a:p>
          <a:p>
            <a:endParaRPr lang="hu-HU" dirty="0"/>
          </a:p>
          <a:p>
            <a:r>
              <a:rPr lang="hu-HU" dirty="0"/>
              <a:t>Ez a követelmények megfogalmazásában különböző </a:t>
            </a:r>
            <a:r>
              <a:rPr lang="hu-HU" dirty="0" err="1"/>
              <a:t>selectorokkal</a:t>
            </a:r>
            <a:r>
              <a:rPr lang="hu-HU" dirty="0"/>
              <a:t> segít. Ki lehet választani, hogy milyen típusú követelményt akarunk megfogalmazni, pl.: globális feltételt, elérhetőséget. Emellett a lehetséges állapotokat, változókat és operátorokat is felajánlja.</a:t>
            </a:r>
          </a:p>
          <a:p>
            <a:r>
              <a:rPr lang="hu-HU" dirty="0"/>
              <a:t>A példán azt fogalmazzuk meg, hogy lehetséges-e, hogy az útkereszteződés modellben két közlekedési lámpa egyszerre legyen a „zöld” állapotban, és a </a:t>
            </a:r>
            <a:r>
              <a:rPr lang="hu-HU" dirty="0" err="1"/>
              <a:t>modellenőrző</a:t>
            </a:r>
            <a:r>
              <a:rPr lang="hu-HU" dirty="0"/>
              <a:t> azt mondja, hogy igen, és egy tüzelési szekvenciát is mutat.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  <a:endParaRPr lang="hu-HU" sz="1200" dirty="0"/>
          </a:p>
          <a:p>
            <a:endParaRPr lang="hu-HU" dirty="0"/>
          </a:p>
          <a:p>
            <a:r>
              <a:rPr lang="hu-HU" dirty="0"/>
              <a:t>A kapott tüzelési szekvenciák automatikusan kerülnek visszavetítésre a Gamma nyelvre, így a felhasználók egyszerűen vizsgálhatják őket.</a:t>
            </a:r>
          </a:p>
          <a:p>
            <a:endParaRPr lang="hu-HU" dirty="0"/>
          </a:p>
          <a:p>
            <a:r>
              <a:rPr lang="hu-HU" dirty="0"/>
              <a:t>Emellett a keretrendszer a tüzelési szekvenciákhoz teszt eseteket is generál, amely segítségével a formális modellen kapott tüzelési szekvenciákat a generált forráskódon is végre lehet hajtani. Ez lehetőséget biztosít a </a:t>
            </a:r>
            <a:r>
              <a:rPr lang="hu-HU" dirty="0" err="1"/>
              <a:t>konformancia</a:t>
            </a:r>
            <a:r>
              <a:rPr lang="hu-HU" dirty="0"/>
              <a:t> ellenőrzésére, azaz, hogy a formális modell és a generált kód tényleg ekvivalens-e.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3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Ezen a fólián láthatók a felhasznált technológiák. A Gamma </a:t>
            </a:r>
            <a:r>
              <a:rPr lang="hu-HU" dirty="0" err="1"/>
              <a:t>eclipse</a:t>
            </a:r>
            <a:r>
              <a:rPr lang="hu-HU" dirty="0"/>
              <a:t>-es és java-s technológiákat használ, illetve modellellenőrzésre az UPPAAL-t.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Összefoglalva az eredményeimet. A TDK dolgozat keretein belül kiterjesztettem a Gamma keretrendszert, amely komponens alapú reaktív rendszerek fejlesztését támogatja.</a:t>
            </a:r>
          </a:p>
          <a:p>
            <a:r>
              <a:rPr lang="hu-HU" dirty="0"/>
              <a:t>Fő eredményem a kompozíciós nyelv kibővítése aszinkron, szinkron és kaszkád kompozíció szerint.</a:t>
            </a:r>
          </a:p>
          <a:p>
            <a:r>
              <a:rPr lang="hu-HU" dirty="0"/>
              <a:t>Továbbá megterveztem a kódgenerátort, amely az előbb említett kompozíciós modellekből képes, illetve lesz képes forráskódot generálni.</a:t>
            </a:r>
          </a:p>
          <a:p>
            <a:r>
              <a:rPr lang="hu-HU" dirty="0"/>
              <a:t>További eredményem, hogy a modellellenőrzést elrejtettem a felhasználó elöl egy grafikus felület létrehozásával, amely segít a követelmények formalizálásában, illetve a tüzelési </a:t>
            </a:r>
            <a:r>
              <a:rPr lang="hu-HU" dirty="0" err="1"/>
              <a:t>szekvenciék</a:t>
            </a:r>
            <a:r>
              <a:rPr lang="hu-HU" dirty="0"/>
              <a:t> visszavetítését is automatizáltam.</a:t>
            </a:r>
          </a:p>
          <a:p>
            <a:endParaRPr lang="hu-HU" dirty="0"/>
          </a:p>
          <a:p>
            <a:r>
              <a:rPr lang="hu-HU" dirty="0"/>
              <a:t>A Gamma </a:t>
            </a:r>
            <a:r>
              <a:rPr lang="hu-HU" dirty="0" err="1"/>
              <a:t>jelelenlegi</a:t>
            </a:r>
            <a:r>
              <a:rPr lang="hu-HU" dirty="0"/>
              <a:t> </a:t>
            </a:r>
            <a:r>
              <a:rPr lang="hu-HU" dirty="0" err="1"/>
              <a:t>veziója</a:t>
            </a:r>
            <a:r>
              <a:rPr lang="hu-HU" dirty="0"/>
              <a:t> és egy </a:t>
            </a:r>
            <a:r>
              <a:rPr lang="hu-HU" dirty="0" err="1"/>
              <a:t>tutorial</a:t>
            </a:r>
            <a:r>
              <a:rPr lang="hu-HU" dirty="0"/>
              <a:t>…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Milyen jövőbeli terveink vannak?</a:t>
            </a:r>
            <a:br>
              <a:rPr lang="hu-HU" dirty="0"/>
            </a:br>
            <a:r>
              <a:rPr lang="hu-HU" dirty="0"/>
              <a:t>A kódgenerátor implementálása aszinkron kompozícióra jelenleg is zajlik.</a:t>
            </a:r>
          </a:p>
          <a:p>
            <a:r>
              <a:rPr lang="hu-HU" dirty="0"/>
              <a:t>Továbbá, szeretnénk a modellellenőrzést lehetővé tenni az aszinkron kompozícióra is, ez a terület jelenleg is kutatás alatt áll.</a:t>
            </a:r>
          </a:p>
          <a:p>
            <a:r>
              <a:rPr lang="hu-HU" dirty="0"/>
              <a:t>Távolabbi terveink között szerepel további nyelvek, pl. C++ támogatása, illetve további mérnöki és analízis eszközök keretrendszerhez integrálása.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Gamma </a:t>
            </a:r>
            <a:r>
              <a:rPr lang="hu-HU" dirty="0" err="1"/>
              <a:t>jelelenlegi</a:t>
            </a:r>
            <a:r>
              <a:rPr lang="hu-HU" dirty="0"/>
              <a:t> </a:t>
            </a:r>
            <a:r>
              <a:rPr lang="hu-HU" dirty="0" err="1"/>
              <a:t>veziója</a:t>
            </a:r>
            <a:r>
              <a:rPr lang="hu-HU" dirty="0"/>
              <a:t> és egy </a:t>
            </a:r>
            <a:r>
              <a:rPr lang="hu-HU" dirty="0" err="1"/>
              <a:t>tutorial</a:t>
            </a:r>
            <a:r>
              <a:rPr lang="hu-HU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4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Gamma működő verziója és hozzá egy </a:t>
            </a:r>
            <a:r>
              <a:rPr lang="hu-HU" dirty="0" err="1"/>
              <a:t>tutorial</a:t>
            </a:r>
            <a:r>
              <a:rPr lang="hu-HU" dirty="0"/>
              <a:t> megtalálható a fenti linken!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definition</a:t>
            </a:r>
            <a:r>
              <a:rPr lang="hu-HU" dirty="0"/>
              <a:t>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aided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high-level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, </a:t>
            </a:r>
            <a:r>
              <a:rPr lang="hu-HU" dirty="0" err="1"/>
              <a:t>hierarchical</a:t>
            </a:r>
            <a:r>
              <a:rPr lang="hu-HU" dirty="0"/>
              <a:t> design.</a:t>
            </a:r>
          </a:p>
          <a:p>
            <a:r>
              <a:rPr lang="hu-HU" dirty="0"/>
              <a:t>The </a:t>
            </a:r>
            <a:r>
              <a:rPr lang="hu-HU" dirty="0" err="1"/>
              <a:t>language</a:t>
            </a:r>
            <a:r>
              <a:rPr lang="hu-HU" dirty="0"/>
              <a:t> must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enable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of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supporting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capable</a:t>
            </a:r>
            <a:r>
              <a:rPr lang="hu-HU" dirty="0"/>
              <a:t> of </a:t>
            </a:r>
            <a:r>
              <a:rPr lang="hu-HU" dirty="0" err="1"/>
              <a:t>validating</a:t>
            </a:r>
            <a:r>
              <a:rPr lang="hu-HU" dirty="0"/>
              <a:t> and </a:t>
            </a:r>
            <a:r>
              <a:rPr lang="hu-HU" dirty="0" err="1"/>
              <a:t>verifying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supported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several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 design. Here I am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talk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Ptolemy</a:t>
            </a:r>
            <a:r>
              <a:rPr lang="hu-HU" dirty="0"/>
              <a:t>, BIP, and </a:t>
            </a:r>
            <a:r>
              <a:rPr lang="hu-HU" dirty="0" err="1"/>
              <a:t>Stateflow</a:t>
            </a:r>
            <a:r>
              <a:rPr lang="hu-HU" dirty="0"/>
              <a:t>. </a:t>
            </a:r>
          </a:p>
          <a:p>
            <a:r>
              <a:rPr lang="hu-HU" dirty="0" err="1"/>
              <a:t>Ptolemy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</a:t>
            </a:r>
          </a:p>
          <a:p>
            <a:r>
              <a:rPr lang="hu-HU" dirty="0"/>
              <a:t>BIP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Petri-</a:t>
            </a:r>
            <a:r>
              <a:rPr lang="hu-HU" dirty="0" err="1"/>
              <a:t>Nets</a:t>
            </a:r>
            <a:r>
              <a:rPr lang="hu-HU" dirty="0"/>
              <a:t>. Moreover,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enables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import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Simulink</a:t>
            </a:r>
            <a:r>
              <a:rPr lang="hu-HU" dirty="0"/>
              <a:t> and AADL. Petri-</a:t>
            </a:r>
            <a:r>
              <a:rPr lang="hu-HU" dirty="0" err="1"/>
              <a:t>Nets</a:t>
            </a:r>
            <a:r>
              <a:rPr lang="hu-HU" dirty="0"/>
              <a:t> is a </a:t>
            </a:r>
            <a:r>
              <a:rPr lang="hu-HU" dirty="0" err="1"/>
              <a:t>low-level</a:t>
            </a:r>
            <a:r>
              <a:rPr lang="hu-HU" dirty="0"/>
              <a:t> </a:t>
            </a:r>
            <a:r>
              <a:rPr lang="hu-HU" dirty="0" err="1"/>
              <a:t>formalism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suitable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definition</a:t>
            </a:r>
            <a:r>
              <a:rPr lang="hu-HU" dirty="0"/>
              <a:t> of </a:t>
            </a:r>
            <a:r>
              <a:rPr lang="hu-HU" dirty="0" err="1"/>
              <a:t>complex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</a:p>
          <a:p>
            <a:r>
              <a:rPr lang="hu-HU" dirty="0" err="1"/>
              <a:t>Stateflow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of </a:t>
            </a:r>
            <a:r>
              <a:rPr lang="hu-HU" dirty="0" err="1"/>
              <a:t>statcharts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simulation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resulting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and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Stateflow</a:t>
            </a:r>
            <a:r>
              <a:rPr lang="hu-HU" dirty="0"/>
              <a:t> is a </a:t>
            </a:r>
            <a:r>
              <a:rPr lang="hu-HU" dirty="0" err="1"/>
              <a:t>commercial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, and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extensible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Gamma, </a:t>
            </a:r>
            <a:r>
              <a:rPr lang="hu-HU" dirty="0" err="1"/>
              <a:t>inspired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,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statecharts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make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</a:t>
            </a:r>
            <a:r>
              <a:rPr lang="hu-HU" sz="4000" dirty="0">
                <a:solidFill>
                  <a:srgbClr val="EA700D"/>
                </a:solidFill>
              </a:rPr>
              <a:t> explicit,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shortly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present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evolvement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framework</a:t>
            </a:r>
            <a:r>
              <a:rPr lang="hu-HU" sz="4000" dirty="0">
                <a:solidFill>
                  <a:srgbClr val="EA700D"/>
                </a:solidFill>
              </a:rPr>
              <a:t>. The story of Gamma </a:t>
            </a:r>
            <a:r>
              <a:rPr lang="hu-HU" sz="4000" dirty="0" err="1">
                <a:solidFill>
                  <a:srgbClr val="EA700D"/>
                </a:solidFill>
              </a:rPr>
              <a:t>started</a:t>
            </a:r>
            <a:r>
              <a:rPr lang="hu-HU" sz="4000" dirty="0">
                <a:solidFill>
                  <a:srgbClr val="EA700D"/>
                </a:solidFill>
              </a:rPr>
              <a:t> 3 </a:t>
            </a:r>
            <a:r>
              <a:rPr lang="hu-HU" sz="4000" dirty="0" err="1">
                <a:solidFill>
                  <a:srgbClr val="EA700D"/>
                </a:solidFill>
              </a:rPr>
              <a:t>years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ago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/>
              <a:t>(„ANIMATION”)</a:t>
            </a:r>
          </a:p>
          <a:p>
            <a:r>
              <a:rPr lang="hu-HU" sz="4000" dirty="0">
                <a:solidFill>
                  <a:srgbClr val="EA700D"/>
                </a:solidFill>
              </a:rPr>
              <a:t>Gamma </a:t>
            </a:r>
            <a:r>
              <a:rPr lang="hu-HU" sz="4000" dirty="0" err="1">
                <a:solidFill>
                  <a:srgbClr val="EA700D"/>
                </a:solidFill>
              </a:rPr>
              <a:t>started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definition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</a:t>
            </a:r>
            <a:r>
              <a:rPr lang="hu-HU" sz="4000" dirty="0">
                <a:solidFill>
                  <a:srgbClr val="EA700D"/>
                </a:solidFill>
              </a:rPr>
              <a:t> a </a:t>
            </a:r>
            <a:r>
              <a:rPr lang="hu-HU" sz="4000" dirty="0" err="1">
                <a:solidFill>
                  <a:srgbClr val="EA700D"/>
                </a:solidFill>
              </a:rPr>
              <a:t>statechart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langauge</a:t>
            </a:r>
            <a:r>
              <a:rPr lang="hu-HU" sz="4000" dirty="0">
                <a:solidFill>
                  <a:srgbClr val="EA700D"/>
                </a:solidFill>
              </a:rPr>
              <a:t>. (</a:t>
            </a:r>
            <a:r>
              <a:rPr lang="hu-HU" sz="4000" dirty="0" err="1">
                <a:solidFill>
                  <a:srgbClr val="EA700D"/>
                </a:solidFill>
              </a:rPr>
              <a:t>This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now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Statechart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).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is a </a:t>
            </a:r>
            <a:r>
              <a:rPr lang="hu-HU" sz="4000" dirty="0" err="1">
                <a:solidFill>
                  <a:srgbClr val="EA700D"/>
                </a:solidFill>
              </a:rPr>
              <a:t>static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analysis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technique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which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gives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feedback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quality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created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runtime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These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include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example</a:t>
            </a:r>
            <a:r>
              <a:rPr lang="hu-HU" sz="4000" dirty="0">
                <a:solidFill>
                  <a:srgbClr val="EA700D"/>
                </a:solidFill>
              </a:rPr>
              <a:t> non-</a:t>
            </a:r>
            <a:r>
              <a:rPr lang="hu-HU" sz="4000" dirty="0" err="1">
                <a:solidFill>
                  <a:srgbClr val="EA700D"/>
                </a:solidFill>
              </a:rPr>
              <a:t>determinism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race-conditions</a:t>
            </a:r>
            <a:r>
              <a:rPr lang="hu-HU" sz="4000" dirty="0">
                <a:solidFill>
                  <a:srgbClr val="EA700D"/>
                </a:solidFill>
              </a:rPr>
              <a:t> in </a:t>
            </a:r>
            <a:r>
              <a:rPr lang="hu-HU" sz="4000" dirty="0" err="1">
                <a:solidFill>
                  <a:srgbClr val="EA700D"/>
                </a:solidFill>
              </a:rPr>
              <a:t>terms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transitions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/>
              <a:t>(„ANIMATION”)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Next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implemented</a:t>
            </a:r>
            <a:r>
              <a:rPr lang="hu-HU" sz="4000" dirty="0">
                <a:solidFill>
                  <a:srgbClr val="EA700D"/>
                </a:solidFill>
              </a:rPr>
              <a:t> a </a:t>
            </a:r>
            <a:r>
              <a:rPr lang="hu-HU" sz="4000" dirty="0" err="1">
                <a:solidFill>
                  <a:srgbClr val="EA700D"/>
                </a:solidFill>
              </a:rPr>
              <a:t>model-transformation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maps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analysis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models</a:t>
            </a:r>
            <a:r>
              <a:rPr lang="hu-HU" sz="4000" dirty="0">
                <a:solidFill>
                  <a:srgbClr val="EA700D"/>
                </a:solidFill>
              </a:rPr>
              <a:t>, more </a:t>
            </a:r>
            <a:r>
              <a:rPr lang="hu-HU" sz="4000" dirty="0" err="1">
                <a:solidFill>
                  <a:srgbClr val="EA700D"/>
                </a:solidFill>
              </a:rPr>
              <a:t>specifically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timed</a:t>
            </a:r>
            <a:r>
              <a:rPr lang="hu-HU" sz="4000" dirty="0">
                <a:solidFill>
                  <a:srgbClr val="EA700D"/>
                </a:solidFill>
              </a:rPr>
              <a:t> automata, </a:t>
            </a:r>
            <a:r>
              <a:rPr lang="hu-HU" sz="4000" dirty="0" err="1">
                <a:solidFill>
                  <a:srgbClr val="EA700D"/>
                </a:solidFill>
              </a:rPr>
              <a:t>making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feasible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</a:p>
          <a:p>
            <a:r>
              <a:rPr lang="hu-HU" sz="4000" dirty="0"/>
              <a:t>(„ANIMATION”)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is a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analyis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technique</a:t>
            </a:r>
            <a:r>
              <a:rPr lang="hu-HU" sz="4000" dirty="0">
                <a:solidFill>
                  <a:srgbClr val="EA700D"/>
                </a:solidFill>
              </a:rPr>
              <a:t>. A </a:t>
            </a:r>
            <a:r>
              <a:rPr lang="hu-HU" sz="4000" dirty="0" err="1">
                <a:solidFill>
                  <a:srgbClr val="EA700D"/>
                </a:solidFill>
              </a:rPr>
              <a:t>model-checker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capable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exploring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entire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state-space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input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investigating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whether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certain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erroneous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reachable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If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so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model-checker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returns</a:t>
            </a:r>
            <a:r>
              <a:rPr lang="hu-HU" sz="4000" dirty="0">
                <a:solidFill>
                  <a:srgbClr val="EA700D"/>
                </a:solidFill>
              </a:rPr>
              <a:t> a firing </a:t>
            </a:r>
            <a:r>
              <a:rPr lang="hu-HU" sz="4000" dirty="0" err="1">
                <a:solidFill>
                  <a:srgbClr val="EA700D"/>
                </a:solidFill>
              </a:rPr>
              <a:t>sequence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specifies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transitions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have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be </a:t>
            </a:r>
            <a:r>
              <a:rPr lang="hu-HU" sz="4000" dirty="0" err="1">
                <a:solidFill>
                  <a:srgbClr val="EA700D"/>
                </a:solidFill>
              </a:rPr>
              <a:t>fired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certain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erroneous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Its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advantage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against</a:t>
            </a:r>
            <a:r>
              <a:rPr lang="hu-HU" sz="4000" dirty="0">
                <a:solidFill>
                  <a:srgbClr val="EA700D"/>
                </a:solidFill>
              </a:rPr>
              <a:t> testing is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can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prove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absence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faults</a:t>
            </a:r>
            <a:r>
              <a:rPr lang="hu-HU" sz="4000" dirty="0">
                <a:solidFill>
                  <a:srgbClr val="EA700D"/>
                </a:solidFill>
              </a:rPr>
              <a:t> in </a:t>
            </a:r>
            <a:r>
              <a:rPr lang="hu-HU" sz="4000" dirty="0" err="1">
                <a:solidFill>
                  <a:srgbClr val="EA700D"/>
                </a:solidFill>
              </a:rPr>
              <a:t>addition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their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presence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endParaRPr lang="hu-HU" sz="4000" dirty="0">
              <a:solidFill>
                <a:srgbClr val="EA700D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>
                <a:solidFill>
                  <a:srgbClr val="EA700D"/>
                </a:solidFill>
              </a:rPr>
              <a:t>The </a:t>
            </a:r>
            <a:r>
              <a:rPr lang="hu-HU" sz="4000" dirty="0" err="1">
                <a:solidFill>
                  <a:srgbClr val="EA700D"/>
                </a:solidFill>
              </a:rPr>
              <a:t>next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step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regarding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evolvement</a:t>
            </a:r>
            <a:r>
              <a:rPr lang="hu-HU" sz="4000" dirty="0">
                <a:solidFill>
                  <a:srgbClr val="EA700D"/>
                </a:solidFill>
              </a:rPr>
              <a:t> of Gamma </a:t>
            </a:r>
            <a:r>
              <a:rPr lang="hu-HU" sz="4000" dirty="0" err="1">
                <a:solidFill>
                  <a:srgbClr val="EA700D"/>
                </a:solidFill>
              </a:rPr>
              <a:t>was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creation</a:t>
            </a:r>
            <a:r>
              <a:rPr lang="hu-HU" sz="4000" dirty="0">
                <a:solidFill>
                  <a:srgbClr val="EA700D"/>
                </a:solidFill>
              </a:rPr>
              <a:t> of 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which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supported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 in </a:t>
            </a:r>
            <a:r>
              <a:rPr lang="hu-HU" sz="4000" dirty="0" err="1">
                <a:solidFill>
                  <a:srgbClr val="EA700D"/>
                </a:solidFill>
              </a:rPr>
              <a:t>accordance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a </a:t>
            </a:r>
            <a:r>
              <a:rPr lang="hu-HU" sz="4000" dirty="0" err="1">
                <a:solidFill>
                  <a:srgbClr val="EA700D"/>
                </a:solidFill>
              </a:rPr>
              <a:t>synchronous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enable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statechart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 had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be </a:t>
            </a:r>
            <a:r>
              <a:rPr lang="hu-HU" sz="4000" dirty="0" err="1">
                <a:solidFill>
                  <a:srgbClr val="EA700D"/>
                </a:solidFill>
              </a:rPr>
              <a:t>extended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interfaces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ports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System-</a:t>
            </a:r>
            <a:r>
              <a:rPr lang="hu-HU" sz="4000" dirty="0" err="1">
                <a:solidFill>
                  <a:srgbClr val="EA700D"/>
                </a:solidFill>
              </a:rPr>
              <a:t>level</a:t>
            </a:r>
            <a:r>
              <a:rPr lang="hu-HU" sz="4000" dirty="0">
                <a:solidFill>
                  <a:srgbClr val="EA700D"/>
                </a:solidFill>
              </a:rPr>
              <a:t> design </a:t>
            </a:r>
            <a:r>
              <a:rPr lang="hu-HU" sz="4000" dirty="0" err="1">
                <a:solidFill>
                  <a:srgbClr val="EA700D"/>
                </a:solidFill>
              </a:rPr>
              <a:t>was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also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aided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Source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could</a:t>
            </a:r>
            <a:r>
              <a:rPr lang="hu-HU" sz="4000" dirty="0">
                <a:solidFill>
                  <a:srgbClr val="EA700D"/>
                </a:solidFill>
              </a:rPr>
              <a:t> be </a:t>
            </a:r>
            <a:r>
              <a:rPr lang="hu-HU" sz="4000" dirty="0" err="1">
                <a:solidFill>
                  <a:srgbClr val="EA700D"/>
                </a:solidFill>
              </a:rPr>
              <a:t>generated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from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but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process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was</a:t>
            </a:r>
            <a:r>
              <a:rPr lang="hu-HU" sz="4000" dirty="0">
                <a:solidFill>
                  <a:srgbClr val="EA700D"/>
                </a:solidFill>
              </a:rPr>
              <a:t> NOT </a:t>
            </a:r>
            <a:r>
              <a:rPr lang="hu-HU" sz="4000" dirty="0" err="1">
                <a:solidFill>
                  <a:srgbClr val="EA700D"/>
                </a:solidFill>
              </a:rPr>
              <a:t>yet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automatized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The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research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redesign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definition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>
                <a:solidFill>
                  <a:srgbClr val="EA700D"/>
                </a:solidFill>
              </a:rPr>
              <a:t>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These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asynchronous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synchronous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cascade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We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extending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generation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 </a:t>
            </a:r>
            <a:r>
              <a:rPr lang="hu-HU" sz="4000" dirty="0">
                <a:solidFill>
                  <a:srgbClr val="EA700D"/>
                </a:solidFill>
              </a:rPr>
              <a:t>and </a:t>
            </a:r>
            <a:r>
              <a:rPr lang="hu-HU" sz="4000" dirty="0" err="1">
                <a:solidFill>
                  <a:srgbClr val="EA700D"/>
                </a:solidFill>
              </a:rPr>
              <a:t>automatic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 err="1"/>
              <a:t>functionalities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new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In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following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slides</a:t>
            </a:r>
            <a:r>
              <a:rPr lang="hu-HU" sz="4000" dirty="0">
                <a:solidFill>
                  <a:srgbClr val="EA700D"/>
                </a:solidFill>
              </a:rPr>
              <a:t>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introduce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queues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animation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</a:t>
            </a:r>
            <a:r>
              <a:rPr lang="hu-HU" sz="1200" dirty="0" err="1"/>
              <a:t>isolated</a:t>
            </a:r>
            <a:r>
              <a:rPr lang="hu-HU" sz="1200" dirty="0"/>
              <a:t> </a:t>
            </a:r>
            <a:r>
              <a:rPr lang="hu-HU" sz="1200" dirty="0" err="1"/>
              <a:t>processes</a:t>
            </a:r>
            <a:r>
              <a:rPr lang="hu-HU" sz="1200" dirty="0"/>
              <a:t>, </a:t>
            </a:r>
            <a:r>
              <a:rPr lang="hu-HU" sz="1200" dirty="0" err="1"/>
              <a:t>where</a:t>
            </a:r>
            <a:r>
              <a:rPr lang="hu-HU" sz="1200" dirty="0"/>
              <a:t>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process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an </a:t>
            </a:r>
            <a:r>
              <a:rPr lang="hu-HU" sz="1200" dirty="0" err="1"/>
              <a:t>asynchronous</a:t>
            </a:r>
            <a:r>
              <a:rPr lang="hu-HU" sz="1200" dirty="0"/>
              <a:t> </a:t>
            </a:r>
            <a:r>
              <a:rPr lang="hu-HU" sz="1200" dirty="0" err="1"/>
              <a:t>component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In a modern </a:t>
            </a:r>
            <a:r>
              <a:rPr lang="hu-HU" dirty="0" err="1"/>
              <a:t>car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electronic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is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clpud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and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asynchronously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 The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in a </a:t>
            </a:r>
            <a:r>
              <a:rPr lang="hu-HU" dirty="0" err="1"/>
              <a:t>concurrent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NOT paralel </a:t>
            </a:r>
            <a:r>
              <a:rPr lang="hu-HU" dirty="0" err="1"/>
              <a:t>manner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 </a:t>
            </a:r>
            <a:r>
              <a:rPr lang="hu-HU" dirty="0" err="1"/>
              <a:t>messages</a:t>
            </a:r>
            <a:r>
              <a:rPr lang="hu-HU" dirty="0"/>
              <a:t> here,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similarly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networks</a:t>
            </a:r>
            <a:r>
              <a:rPr lang="hu-HU" dirty="0"/>
              <a:t> </a:t>
            </a:r>
            <a:r>
              <a:rPr lang="hu-HU" dirty="0" err="1"/>
              <a:t>learned</a:t>
            </a:r>
            <a:r>
              <a:rPr lang="hu-HU" dirty="0"/>
              <a:t> in </a:t>
            </a:r>
            <a:r>
              <a:rPr lang="hu-HU" dirty="0" err="1"/>
              <a:t>digital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 </a:t>
            </a:r>
            <a:r>
              <a:rPr lang="hu-HU" dirty="0" err="1"/>
              <a:t>courses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animation</a:t>
            </a:r>
            <a:r>
              <a:rPr lang="hu-HU" dirty="0"/>
              <a:t>. </a:t>
            </a:r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HW-</a:t>
            </a:r>
            <a:r>
              <a:rPr lang="hu-HU" sz="1200" dirty="0" err="1"/>
              <a:t>related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/>
              <a:t>A </a:t>
            </a:r>
            <a:r>
              <a:rPr lang="hu-HU" sz="1200" dirty="0" err="1"/>
              <a:t>controller</a:t>
            </a:r>
            <a:r>
              <a:rPr lang="hu-HU" sz="1200" dirty="0"/>
              <a:t> unit of a modern </a:t>
            </a:r>
            <a:r>
              <a:rPr lang="hu-HU" sz="1200" dirty="0" err="1"/>
              <a:t>car</a:t>
            </a:r>
            <a:r>
              <a:rPr lang="hu-HU" sz="1200" dirty="0"/>
              <a:t> </a:t>
            </a:r>
            <a:r>
              <a:rPr lang="hu-HU" sz="1200" dirty="0" err="1"/>
              <a:t>could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.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controller</a:t>
            </a:r>
            <a:r>
              <a:rPr lang="hu-HU" sz="1200" dirty="0"/>
              <a:t> unit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composed</a:t>
            </a:r>
            <a:r>
              <a:rPr lang="hu-HU" sz="1200" dirty="0"/>
              <a:t> of </a:t>
            </a:r>
            <a:r>
              <a:rPr lang="hu-HU" sz="1200" dirty="0" err="1"/>
              <a:t>multiple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, </a:t>
            </a:r>
            <a:r>
              <a:rPr lang="hu-HU" sz="1200" dirty="0" err="1"/>
              <a:t>such</a:t>
            </a:r>
            <a:r>
              <a:rPr lang="hu-HU" sz="1200" dirty="0"/>
              <a:t> </a:t>
            </a:r>
            <a:r>
              <a:rPr lang="hu-HU" sz="1200" dirty="0" err="1"/>
              <a:t>as</a:t>
            </a:r>
            <a:r>
              <a:rPr lang="hu-HU" sz="1200" dirty="0"/>
              <a:t> </a:t>
            </a:r>
            <a:r>
              <a:rPr lang="hu-HU" sz="1200" dirty="0" err="1"/>
              <a:t>sensors</a:t>
            </a:r>
            <a:r>
              <a:rPr lang="hu-HU" sz="1200" dirty="0"/>
              <a:t> and </a:t>
            </a:r>
            <a:r>
              <a:rPr lang="hu-HU" sz="1200" dirty="0" err="1"/>
              <a:t>acuators</a:t>
            </a:r>
            <a:r>
              <a:rPr lang="hu-HU" sz="1200" dirty="0"/>
              <a:t> and </a:t>
            </a:r>
            <a:r>
              <a:rPr lang="hu-HU" sz="1200" dirty="0" err="1"/>
              <a:t>these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communicate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each</a:t>
            </a:r>
            <a:r>
              <a:rPr lang="hu-HU" sz="1200" dirty="0"/>
              <a:t> </a:t>
            </a:r>
            <a:r>
              <a:rPr lang="hu-HU" sz="1200" dirty="0" err="1"/>
              <a:t>other</a:t>
            </a:r>
            <a:r>
              <a:rPr lang="hu-HU" sz="1200" dirty="0"/>
              <a:t> in a </a:t>
            </a:r>
            <a:r>
              <a:rPr lang="hu-HU" sz="1200" dirty="0" err="1"/>
              <a:t>synchcronous</a:t>
            </a:r>
            <a:r>
              <a:rPr lang="hu-HU" sz="1200" dirty="0"/>
              <a:t> </a:t>
            </a:r>
            <a:r>
              <a:rPr lang="hu-HU" sz="1200" dirty="0" err="1"/>
              <a:t>manner</a:t>
            </a:r>
            <a:r>
              <a:rPr lang="hu-HU" sz="1200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gamma.inf.mit.bme.hu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gamma.inf.mit.bme.hu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i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8" y="4132093"/>
            <a:ext cx="1904762" cy="1904762"/>
          </a:xfrm>
          <a:prstGeom prst="rect">
            <a:avLst/>
          </a:prstGeom>
        </p:spPr>
      </p:pic>
      <p:sp>
        <p:nvSpPr>
          <p:cNvPr id="14" name="Téglalap 13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15" name="Téglalap 14">
            <a:hlinkClick r:id="rId4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16" name="Téglalap 15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0" name="Tartalom helye 2"/>
          <p:cNvSpPr>
            <a:spLocks noGrp="1"/>
          </p:cNvSpPr>
          <p:nvPr>
            <p:ph sz="half" idx="13"/>
          </p:nvPr>
        </p:nvSpPr>
        <p:spPr>
          <a:xfrm>
            <a:off x="6286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11" name="Tartalom helye 3"/>
          <p:cNvSpPr>
            <a:spLocks noGrp="1"/>
          </p:cNvSpPr>
          <p:nvPr>
            <p:ph sz="half" idx="2"/>
          </p:nvPr>
        </p:nvSpPr>
        <p:spPr>
          <a:xfrm>
            <a:off x="46291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Kép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0" name="Szöveg helye 17"/>
          <p:cNvSpPr>
            <a:spLocks noGrp="1"/>
          </p:cNvSpPr>
          <p:nvPr>
            <p:ph type="body" sz="quarter" idx="13" hasCustomPrompt="1"/>
          </p:nvPr>
        </p:nvSpPr>
        <p:spPr>
          <a:xfrm>
            <a:off x="881165" y="5029200"/>
            <a:ext cx="7386536" cy="99106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Affiliations</a:t>
            </a:r>
            <a:endParaRPr lang="hu-HU" sz="2800" i="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ím 1"/>
          <p:cNvSpPr>
            <a:spLocks noGrp="1"/>
          </p:cNvSpPr>
          <p:nvPr>
            <p:ph type="ctrTitle" hasCustomPrompt="1"/>
          </p:nvPr>
        </p:nvSpPr>
        <p:spPr>
          <a:xfrm>
            <a:off x="114300" y="2814638"/>
            <a:ext cx="8915400" cy="1619249"/>
          </a:xfrm>
        </p:spPr>
        <p:txBody>
          <a:bodyPr lIns="216000" rIns="216000" anchor="ctr">
            <a:normAutofit/>
          </a:bodyPr>
          <a:lstStyle>
            <a:lvl1pPr algn="ctr">
              <a:defRPr sz="4400"/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kétsoros</a:t>
            </a:r>
            <a:endParaRPr lang="en-US" dirty="0"/>
          </a:p>
        </p:txBody>
      </p:sp>
      <p:sp>
        <p:nvSpPr>
          <p:cNvPr id="22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81165" y="4567237"/>
            <a:ext cx="7386535" cy="4619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EA700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Authors</a:t>
            </a:r>
            <a:r>
              <a:rPr lang="hu-HU" dirty="0"/>
              <a:t> (and </a:t>
            </a:r>
            <a:r>
              <a:rPr lang="hu-HU" dirty="0" err="1"/>
              <a:t>Presenter</a:t>
            </a:r>
            <a:r>
              <a:rPr lang="hu-HU" dirty="0"/>
              <a:t> in </a:t>
            </a:r>
            <a:r>
              <a:rPr lang="hu-HU" dirty="0" err="1"/>
              <a:t>bold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26" name="Téglalap 25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8" name="Téglalap 27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Kép 2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36245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1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Kép 2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8" name="Téglalap 27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9" name="Téglalap 28">
            <a:hlinkClick r:id="rId3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30" name="Téglalap 29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  <p:sp>
        <p:nvSpPr>
          <p:cNvPr id="14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-1" y="4100179"/>
            <a:ext cx="9144001" cy="588768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b="0" kern="1200" baseline="0" dirty="0">
                <a:solidFill>
                  <a:srgbClr val="EA700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hu-HU" dirty="0"/>
              <a:t>Link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en-US" dirty="0"/>
          </a:p>
        </p:txBody>
      </p:sp>
      <p:pic>
        <p:nvPicPr>
          <p:cNvPr id="33" name="Kép 3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17" y="4565377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338138" y="52137"/>
            <a:ext cx="6857999" cy="6753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702" r:id="rId4"/>
    <p:sldLayoutId id="2147483704" r:id="rId5"/>
    <p:sldLayoutId id="2147483699" r:id="rId6"/>
    <p:sldLayoutId id="214748370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hu-HU" sz="4000" b="0" kern="1200" smtClean="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25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4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04457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319213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>
          <a:xfrm>
            <a:off x="2615014" y="0"/>
            <a:ext cx="6528988" cy="6858000"/>
            <a:chOff x="4078707" y="857252"/>
            <a:chExt cx="5065294" cy="5143499"/>
          </a:xfrm>
        </p:grpSpPr>
        <p:pic>
          <p:nvPicPr>
            <p:cNvPr id="8" name="Kép 7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039604" y="896355"/>
              <a:ext cx="5143499" cy="5065294"/>
            </a:xfrm>
            <a:prstGeom prst="rect">
              <a:avLst/>
            </a:prstGeom>
          </p:spPr>
        </p:pic>
        <p:sp>
          <p:nvSpPr>
            <p:cNvPr id="9" name="Téglalap 8"/>
            <p:cNvSpPr/>
            <p:nvPr userDrawn="1"/>
          </p:nvSpPr>
          <p:spPr>
            <a:xfrm>
              <a:off x="5186362" y="1414462"/>
              <a:ext cx="3957638" cy="4466741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>
                    <a:alpha val="0"/>
                  </a:srgbClr>
                </a:gs>
                <a:gs pos="86000">
                  <a:schemeClr val="bg1">
                    <a:alpha val="48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509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006050" y="6356353"/>
            <a:ext cx="150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1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>
          <a:xfrm>
            <a:off x="881165" y="5473092"/>
            <a:ext cx="7386536" cy="785673"/>
          </a:xfrm>
        </p:spPr>
        <p:txBody>
          <a:bodyPr>
            <a:normAutofit/>
          </a:bodyPr>
          <a:lstStyle/>
          <a:p>
            <a:r>
              <a:rPr lang="en-US" dirty="0"/>
              <a:t>Budapest University of Technology and Economics</a:t>
            </a:r>
            <a:r>
              <a:rPr lang="hu-HU" dirty="0"/>
              <a:t>,</a:t>
            </a:r>
          </a:p>
          <a:p>
            <a:r>
              <a:rPr lang="hu-HU" dirty="0"/>
              <a:t>Fault </a:t>
            </a:r>
            <a:r>
              <a:rPr lang="hu-HU" dirty="0" err="1"/>
              <a:t>Tolerant</a:t>
            </a:r>
            <a:r>
              <a:rPr lang="hu-HU" dirty="0"/>
              <a:t> Systems Research Group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ctrTitle"/>
          </p:nvPr>
        </p:nvSpPr>
        <p:spPr>
          <a:xfrm>
            <a:off x="114300" y="2648228"/>
            <a:ext cx="8915400" cy="1619249"/>
          </a:xfrm>
        </p:spPr>
        <p:txBody>
          <a:bodyPr>
            <a:noAutofit/>
          </a:bodyPr>
          <a:lstStyle/>
          <a:p>
            <a:r>
              <a:rPr lang="en-US" sz="4000" dirty="0"/>
              <a:t>Mix-and-Match Composition in the</a:t>
            </a:r>
            <a:r>
              <a:rPr lang="hu-HU" sz="4000" dirty="0"/>
              <a:t> </a:t>
            </a:r>
            <a:r>
              <a:rPr lang="en-US" sz="4000" dirty="0"/>
              <a:t>Gamma Framework</a:t>
            </a:r>
            <a:endParaRPr lang="en-US" sz="3800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881165" y="4474782"/>
            <a:ext cx="7386535" cy="654778"/>
          </a:xfrm>
        </p:spPr>
        <p:txBody>
          <a:bodyPr>
            <a:normAutofit/>
          </a:bodyPr>
          <a:lstStyle/>
          <a:p>
            <a:r>
              <a:rPr lang="hu-HU" b="1" dirty="0"/>
              <a:t>Bence </a:t>
            </a:r>
            <a:r>
              <a:rPr lang="hu-HU" b="1" dirty="0" err="1"/>
              <a:t>Graics</a:t>
            </a:r>
            <a:r>
              <a:rPr lang="hu-HU" b="1" dirty="0"/>
              <a:t>, </a:t>
            </a:r>
            <a:r>
              <a:rPr lang="hu-HU" dirty="0"/>
              <a:t>Vince Molnár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Special</a:t>
            </a:r>
            <a:r>
              <a:rPr lang="hu-HU" sz="2800" dirty="0"/>
              <a:t> </a:t>
            </a:r>
            <a:r>
              <a:rPr lang="hu-HU" sz="2800" dirty="0" err="1"/>
              <a:t>synchronous</a:t>
            </a:r>
            <a:r>
              <a:rPr lang="hu-HU" sz="2800" dirty="0"/>
              <a:t> </a:t>
            </a:r>
            <a:r>
              <a:rPr lang="hu-HU" sz="2800" dirty="0" err="1"/>
              <a:t>systems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Sequential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 err="1"/>
              <a:t>execution</a:t>
            </a:r>
            <a:r>
              <a:rPr lang="hu-HU" sz="2800" dirty="0"/>
              <a:t> of </a:t>
            </a:r>
            <a:r>
              <a:rPr lang="hu-HU" sz="2800" dirty="0" err="1"/>
              <a:t>components</a:t>
            </a:r>
            <a:endParaRPr lang="hu-HU" sz="2800" dirty="0"/>
          </a:p>
          <a:p>
            <a:pPr lvl="1"/>
            <a:r>
              <a:rPr lang="hu-HU" sz="2400" dirty="0" err="1"/>
              <a:t>Sequential</a:t>
            </a:r>
            <a:r>
              <a:rPr lang="hu-HU" sz="2400" dirty="0"/>
              <a:t> </a:t>
            </a:r>
            <a:r>
              <a:rPr lang="hu-HU" sz="2400" dirty="0" err="1"/>
              <a:t>processing</a:t>
            </a:r>
            <a:r>
              <a:rPr lang="hu-HU" sz="2400" dirty="0"/>
              <a:t> of </a:t>
            </a:r>
            <a:r>
              <a:rPr lang="hu-HU" sz="2400" dirty="0" err="1"/>
              <a:t>dispatched</a:t>
            </a:r>
            <a:r>
              <a:rPr lang="hu-HU" sz="2400" dirty="0"/>
              <a:t> </a:t>
            </a:r>
            <a:r>
              <a:rPr lang="hu-HU" sz="2400" dirty="0" err="1"/>
              <a:t>signals</a:t>
            </a:r>
            <a:r>
              <a:rPr lang="hu-HU" sz="2400" dirty="0"/>
              <a:t> (</a:t>
            </a:r>
            <a:r>
              <a:rPr lang="hu-HU" sz="2400" dirty="0" err="1"/>
              <a:t>data</a:t>
            </a:r>
            <a:r>
              <a:rPr lang="hu-HU" sz="2400" dirty="0"/>
              <a:t>)</a:t>
            </a:r>
          </a:p>
          <a:p>
            <a:pPr>
              <a:spcBef>
                <a:spcPts val="600"/>
              </a:spcBef>
            </a:pPr>
            <a:r>
              <a:rPr lang="hu-HU" dirty="0" err="1"/>
              <a:t>Application</a:t>
            </a:r>
            <a:endParaRPr lang="hu-HU" dirty="0"/>
          </a:p>
          <a:p>
            <a:pPr lvl="1">
              <a:spcBef>
                <a:spcPts val="0"/>
              </a:spcBef>
            </a:pPr>
            <a:r>
              <a:rPr lang="hu-HU" sz="2400" dirty="0" err="1"/>
              <a:t>Pipeline</a:t>
            </a:r>
            <a:r>
              <a:rPr lang="hu-HU" sz="2400" dirty="0"/>
              <a:t>-like </a:t>
            </a:r>
            <a:r>
              <a:rPr lang="hu-HU" sz="2400" dirty="0" err="1"/>
              <a:t>systems</a:t>
            </a:r>
            <a:r>
              <a:rPr lang="hu-HU" sz="2400" dirty="0"/>
              <a:t>: </a:t>
            </a:r>
            <a:r>
              <a:rPr lang="hu-HU" sz="2400" dirty="0" err="1"/>
              <a:t>components</a:t>
            </a:r>
            <a:r>
              <a:rPr lang="hu-HU" sz="2400" dirty="0"/>
              <a:t> </a:t>
            </a:r>
            <a:r>
              <a:rPr lang="hu-HU" sz="2400" dirty="0" err="1"/>
              <a:t>as</a:t>
            </a:r>
            <a:r>
              <a:rPr lang="hu-HU" sz="2400" dirty="0"/>
              <a:t> </a:t>
            </a:r>
            <a:r>
              <a:rPr lang="hu-HU" sz="2400" dirty="0" err="1"/>
              <a:t>filters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50C6B3-1FD8-49AA-A2E5-22A2BCA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10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05F216-077F-4A72-8EAA-2DCF3BBF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7" name="Rounded Rectangular Callout 2">
            <a:extLst>
              <a:ext uri="{FF2B5EF4-FFF2-40B4-BE49-F238E27FC236}">
                <a16:creationId xmlns:a16="http://schemas.microsoft.com/office/drawing/2014/main" id="{BDE88668-2BFE-4F95-9BAF-144E3BAAEA4A}"/>
              </a:ext>
            </a:extLst>
          </p:cNvPr>
          <p:cNvSpPr/>
          <p:nvPr/>
        </p:nvSpPr>
        <p:spPr>
          <a:xfrm>
            <a:off x="7668151" y="5402062"/>
            <a:ext cx="1351001" cy="437928"/>
          </a:xfrm>
          <a:prstGeom prst="wedgeRoundRectCallout">
            <a:avLst>
              <a:gd name="adj1" fmla="val -28352"/>
              <a:gd name="adj2" fmla="val -1580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51BECE6B-340F-4EE4-91A1-B48DD1015772}"/>
              </a:ext>
            </a:extLst>
          </p:cNvPr>
          <p:cNvSpPr/>
          <p:nvPr/>
        </p:nvSpPr>
        <p:spPr>
          <a:xfrm>
            <a:off x="8084383" y="4250947"/>
            <a:ext cx="934769" cy="437928"/>
          </a:xfrm>
          <a:prstGeom prst="wedgeRoundRectCallout">
            <a:avLst>
              <a:gd name="adj1" fmla="val -51783"/>
              <a:gd name="adj2" fmla="val 9148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ular Callout 2">
            <a:extLst>
              <a:ext uri="{FF2B5EF4-FFF2-40B4-BE49-F238E27FC236}">
                <a16:creationId xmlns:a16="http://schemas.microsoft.com/office/drawing/2014/main" id="{217D3C8D-BA28-47BF-8A20-CDF82703366A}"/>
              </a:ext>
            </a:extLst>
          </p:cNvPr>
          <p:cNvSpPr/>
          <p:nvPr/>
        </p:nvSpPr>
        <p:spPr>
          <a:xfrm>
            <a:off x="6781594" y="5894706"/>
            <a:ext cx="907308" cy="365125"/>
          </a:xfrm>
          <a:prstGeom prst="wedgeRoundRectCallout">
            <a:avLst>
              <a:gd name="adj1" fmla="val -37555"/>
              <a:gd name="adj2" fmla="val -12446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">
            <a:extLst>
              <a:ext uri="{FF2B5EF4-FFF2-40B4-BE49-F238E27FC236}">
                <a16:creationId xmlns:a16="http://schemas.microsoft.com/office/drawing/2014/main" id="{5EC3E273-1C10-4303-A661-5423DB10F81A}"/>
              </a:ext>
            </a:extLst>
          </p:cNvPr>
          <p:cNvSpPr/>
          <p:nvPr/>
        </p:nvSpPr>
        <p:spPr>
          <a:xfrm>
            <a:off x="593427" y="4312893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ekerekített téglalap 2">
            <a:extLst>
              <a:ext uri="{FF2B5EF4-FFF2-40B4-BE49-F238E27FC236}">
                <a16:creationId xmlns:a16="http://schemas.microsoft.com/office/drawing/2014/main" id="{56178A6E-C5A9-40F1-B633-00455412FCD7}"/>
              </a:ext>
            </a:extLst>
          </p:cNvPr>
          <p:cNvSpPr/>
          <p:nvPr/>
        </p:nvSpPr>
        <p:spPr>
          <a:xfrm>
            <a:off x="436337" y="5936449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&amp;</a:t>
            </a:r>
            <a:b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Lekerekített téglalap 3">
            <a:extLst>
              <a:ext uri="{FF2B5EF4-FFF2-40B4-BE49-F238E27FC236}">
                <a16:creationId xmlns:a16="http://schemas.microsoft.com/office/drawing/2014/main" id="{5F7D8868-94FA-400C-82E3-6AB30236CB9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B3AE5A0-8F89-491C-BBCE-955F26A05F33}"/>
              </a:ext>
            </a:extLst>
          </p:cNvPr>
          <p:cNvSpPr/>
          <p:nvPr/>
        </p:nvSpPr>
        <p:spPr>
          <a:xfrm>
            <a:off x="1129461" y="502432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A7E5E0EC-4DEA-45AB-932E-E1DF31496658}"/>
              </a:ext>
            </a:extLst>
          </p:cNvPr>
          <p:cNvSpPr/>
          <p:nvPr/>
        </p:nvSpPr>
        <p:spPr>
          <a:xfrm>
            <a:off x="1854529" y="621944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3A02A0C0-7C30-4F7C-A62A-F846A67F6498}"/>
              </a:ext>
            </a:extLst>
          </p:cNvPr>
          <p:cNvSpPr/>
          <p:nvPr/>
        </p:nvSpPr>
        <p:spPr>
          <a:xfrm>
            <a:off x="1127928" y="5771411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A54C99C0-C967-4070-AD12-23C042B44AB6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Egyenes összekötő nyíllal 17">
            <a:extLst>
              <a:ext uri="{FF2B5EF4-FFF2-40B4-BE49-F238E27FC236}">
                <a16:creationId xmlns:a16="http://schemas.microsoft.com/office/drawing/2014/main" id="{479CF1C3-F2CE-4717-91F9-30DC82C06B9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5400000">
            <a:off x="1002960" y="5481683"/>
            <a:ext cx="467404" cy="125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17">
            <a:extLst>
              <a:ext uri="{FF2B5EF4-FFF2-40B4-BE49-F238E27FC236}">
                <a16:creationId xmlns:a16="http://schemas.microsoft.com/office/drawing/2014/main" id="{14AC1C9B-1EC3-402D-ADED-1122BCB6E860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2070189" y="6331584"/>
            <a:ext cx="1003959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églalap 40">
            <a:extLst>
              <a:ext uri="{FF2B5EF4-FFF2-40B4-BE49-F238E27FC236}">
                <a16:creationId xmlns:a16="http://schemas.microsoft.com/office/drawing/2014/main" id="{A8CA5222-1E9B-4E5F-ABB6-D3AC94331292}"/>
              </a:ext>
            </a:extLst>
          </p:cNvPr>
          <p:cNvSpPr/>
          <p:nvPr/>
        </p:nvSpPr>
        <p:spPr>
          <a:xfrm>
            <a:off x="1168728" y="5716014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Egyenes összekötő 19">
            <a:extLst>
              <a:ext uri="{FF2B5EF4-FFF2-40B4-BE49-F238E27FC236}">
                <a16:creationId xmlns:a16="http://schemas.microsoft.com/office/drawing/2014/main" id="{0FD2BF56-15BE-4D57-BFFD-23F2EC98B0DB}"/>
              </a:ext>
            </a:extLst>
          </p:cNvPr>
          <p:cNvCxnSpPr/>
          <p:nvPr/>
        </p:nvCxnSpPr>
        <p:spPr>
          <a:xfrm flipV="1">
            <a:off x="1190156" y="572681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églalap 44">
            <a:extLst>
              <a:ext uri="{FF2B5EF4-FFF2-40B4-BE49-F238E27FC236}">
                <a16:creationId xmlns:a16="http://schemas.microsoft.com/office/drawing/2014/main" id="{87DFF490-82D3-4484-8D8D-FE0917C1A2B2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Egyenes összekötő 19">
            <a:extLst>
              <a:ext uri="{FF2B5EF4-FFF2-40B4-BE49-F238E27FC236}">
                <a16:creationId xmlns:a16="http://schemas.microsoft.com/office/drawing/2014/main" id="{588BB44F-6F0E-4B24-832A-6A14CA50E19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D16B9A66-840C-4159-8EA2-44D8679B8EBF}"/>
              </a:ext>
            </a:extLst>
          </p:cNvPr>
          <p:cNvSpPr/>
          <p:nvPr/>
        </p:nvSpPr>
        <p:spPr>
          <a:xfrm>
            <a:off x="5884350" y="4506312"/>
            <a:ext cx="907308" cy="365125"/>
          </a:xfrm>
          <a:prstGeom prst="wedgeRoundRectCallout">
            <a:avLst>
              <a:gd name="adj1" fmla="val 16523"/>
              <a:gd name="adj2" fmla="val 1290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eszédbuborék: ellipszis 54">
            <a:extLst>
              <a:ext uri="{FF2B5EF4-FFF2-40B4-BE49-F238E27FC236}">
                <a16:creationId xmlns:a16="http://schemas.microsoft.com/office/drawing/2014/main" id="{71E5374A-9671-47A6-B407-8324E8453F1B}"/>
              </a:ext>
            </a:extLst>
          </p:cNvPr>
          <p:cNvSpPr/>
          <p:nvPr/>
        </p:nvSpPr>
        <p:spPr>
          <a:xfrm>
            <a:off x="104667" y="3874965"/>
            <a:ext cx="506371" cy="437928"/>
          </a:xfrm>
          <a:prstGeom prst="wedgeEllipseCallout">
            <a:avLst>
              <a:gd name="adj1" fmla="val 51565"/>
              <a:gd name="adj2" fmla="val 5400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eszédbuborék: ellipszis 55">
            <a:extLst>
              <a:ext uri="{FF2B5EF4-FFF2-40B4-BE49-F238E27FC236}">
                <a16:creationId xmlns:a16="http://schemas.microsoft.com/office/drawing/2014/main" id="{DA97DCFD-21C0-4911-87A0-11F650CC1015}"/>
              </a:ext>
            </a:extLst>
          </p:cNvPr>
          <p:cNvSpPr/>
          <p:nvPr/>
        </p:nvSpPr>
        <p:spPr>
          <a:xfrm>
            <a:off x="117461" y="5453395"/>
            <a:ext cx="506371" cy="437928"/>
          </a:xfrm>
          <a:prstGeom prst="wedgeEllipseCallout">
            <a:avLst>
              <a:gd name="adj1" fmla="val 40329"/>
              <a:gd name="adj2" fmla="val 600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eszédbuborék: ellipszis 56">
            <a:extLst>
              <a:ext uri="{FF2B5EF4-FFF2-40B4-BE49-F238E27FC236}">
                <a16:creationId xmlns:a16="http://schemas.microsoft.com/office/drawing/2014/main" id="{A59AC1E1-88FA-4F50-93A8-3A95B0A1917A}"/>
              </a:ext>
            </a:extLst>
          </p:cNvPr>
          <p:cNvSpPr/>
          <p:nvPr/>
        </p:nvSpPr>
        <p:spPr>
          <a:xfrm>
            <a:off x="4598402" y="5418358"/>
            <a:ext cx="506371" cy="437928"/>
          </a:xfrm>
          <a:prstGeom prst="wedgeEllipseCallout">
            <a:avLst>
              <a:gd name="adj1" fmla="val -31502"/>
              <a:gd name="adj2" fmla="val 674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ounded Rectangular Callout 2">
            <a:extLst>
              <a:ext uri="{FF2B5EF4-FFF2-40B4-BE49-F238E27FC236}">
                <a16:creationId xmlns:a16="http://schemas.microsoft.com/office/drawing/2014/main" id="{6CC732FA-6DE4-4C4D-89BB-A7D3D5EAD3AC}"/>
              </a:ext>
            </a:extLst>
          </p:cNvPr>
          <p:cNvSpPr/>
          <p:nvPr/>
        </p:nvSpPr>
        <p:spPr>
          <a:xfrm>
            <a:off x="1666244" y="5169621"/>
            <a:ext cx="2098197" cy="657409"/>
          </a:xfrm>
          <a:prstGeom prst="wedgeRoundRectCallout">
            <a:avLst>
              <a:gd name="adj1" fmla="val -65632"/>
              <a:gd name="adj2" fmla="val 4089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Egyenes összekötő nyíllal 17">
            <a:extLst>
              <a:ext uri="{FF2B5EF4-FFF2-40B4-BE49-F238E27FC236}">
                <a16:creationId xmlns:a16="http://schemas.microsoft.com/office/drawing/2014/main" id="{C4CDB6F2-DD4B-44BE-B9E7-803201CA7DCC}"/>
              </a:ext>
            </a:extLst>
          </p:cNvPr>
          <p:cNvCxnSpPr>
            <a:cxnSpLocks/>
            <a:stCxn id="61" idx="3"/>
            <a:endCxn id="42" idx="0"/>
          </p:cNvCxnSpPr>
          <p:nvPr/>
        </p:nvCxnSpPr>
        <p:spPr>
          <a:xfrm>
            <a:off x="1998360" y="4721721"/>
            <a:ext cx="1993955" cy="1029134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églalap 60">
            <a:extLst>
              <a:ext uri="{FF2B5EF4-FFF2-40B4-BE49-F238E27FC236}">
                <a16:creationId xmlns:a16="http://schemas.microsoft.com/office/drawing/2014/main" id="{4E20809F-A1AF-4B9C-8D85-A50DA5E512B6}"/>
              </a:ext>
            </a:extLst>
          </p:cNvPr>
          <p:cNvSpPr/>
          <p:nvPr/>
        </p:nvSpPr>
        <p:spPr>
          <a:xfrm>
            <a:off x="1782700" y="460957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A66D2807-2639-44BC-94EB-7AD46B9A9364}"/>
              </a:ext>
            </a:extLst>
          </p:cNvPr>
          <p:cNvSpPr/>
          <p:nvPr/>
        </p:nvSpPr>
        <p:spPr>
          <a:xfrm>
            <a:off x="3883524" y="580888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3A1936B3-CF9C-49D9-8A37-F589ACA6AA6E}"/>
              </a:ext>
            </a:extLst>
          </p:cNvPr>
          <p:cNvSpPr/>
          <p:nvPr/>
        </p:nvSpPr>
        <p:spPr>
          <a:xfrm>
            <a:off x="3925011" y="5750855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Egyenes összekötő 19">
            <a:extLst>
              <a:ext uri="{FF2B5EF4-FFF2-40B4-BE49-F238E27FC236}">
                <a16:creationId xmlns:a16="http://schemas.microsoft.com/office/drawing/2014/main" id="{D059997B-771E-439D-8314-A43348163A38}"/>
              </a:ext>
            </a:extLst>
          </p:cNvPr>
          <p:cNvCxnSpPr/>
          <p:nvPr/>
        </p:nvCxnSpPr>
        <p:spPr>
          <a:xfrm flipV="1">
            <a:off x="3946440" y="5763411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ular Callout 2">
            <a:extLst>
              <a:ext uri="{FF2B5EF4-FFF2-40B4-BE49-F238E27FC236}">
                <a16:creationId xmlns:a16="http://schemas.microsoft.com/office/drawing/2014/main" id="{CE1461B5-8B7D-427A-B7DA-D65D1C97AA2C}"/>
              </a:ext>
            </a:extLst>
          </p:cNvPr>
          <p:cNvSpPr/>
          <p:nvPr/>
        </p:nvSpPr>
        <p:spPr>
          <a:xfrm>
            <a:off x="1666244" y="5165336"/>
            <a:ext cx="2098197" cy="657409"/>
          </a:xfrm>
          <a:prstGeom prst="wedgeRoundRectCallout">
            <a:avLst>
              <a:gd name="adj1" fmla="val 19713"/>
              <a:gd name="adj2" fmla="val 10928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ular Callout 2">
            <a:extLst>
              <a:ext uri="{FF2B5EF4-FFF2-40B4-BE49-F238E27FC236}">
                <a16:creationId xmlns:a16="http://schemas.microsoft.com/office/drawing/2014/main" id="{3FB5A2A2-2A68-460B-8A84-C85B183EC94B}"/>
              </a:ext>
            </a:extLst>
          </p:cNvPr>
          <p:cNvSpPr/>
          <p:nvPr/>
        </p:nvSpPr>
        <p:spPr>
          <a:xfrm>
            <a:off x="1660464" y="5169194"/>
            <a:ext cx="2098197" cy="657409"/>
          </a:xfrm>
          <a:prstGeom prst="wedgeRoundRectCallout">
            <a:avLst>
              <a:gd name="adj1" fmla="val 57119"/>
              <a:gd name="adj2" fmla="val 374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1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8C162DC0-4D38-4374-9BF8-98FE9D6B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2" y="2765502"/>
            <a:ext cx="8635896" cy="3558574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71E776-43B9-45BB-9A3A-ADEB10F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5" name="Beszédbuborék: lekerekített sarkú téglalap 5">
            <a:extLst>
              <a:ext uri="{FF2B5EF4-FFF2-40B4-BE49-F238E27FC236}">
                <a16:creationId xmlns:a16="http://schemas.microsoft.com/office/drawing/2014/main" id="{1CAB1EE6-03FF-427B-8F37-EB95DAE30D05}"/>
              </a:ext>
            </a:extLst>
          </p:cNvPr>
          <p:cNvSpPr/>
          <p:nvPr/>
        </p:nvSpPr>
        <p:spPr>
          <a:xfrm rot="5400000">
            <a:off x="7871092" y="2762532"/>
            <a:ext cx="1245452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E846F1E-F97B-42B3-9BD6-A80F3FD71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12</a:t>
            </a:fld>
            <a:endParaRPr lang="en-US"/>
          </a:p>
        </p:txBody>
      </p:sp>
      <p:sp>
        <p:nvSpPr>
          <p:cNvPr id="16" name="Rounded Rectangular Callout 2">
            <a:extLst>
              <a:ext uri="{FF2B5EF4-FFF2-40B4-BE49-F238E27FC236}">
                <a16:creationId xmlns:a16="http://schemas.microsoft.com/office/drawing/2014/main" id="{2E2F9866-FF5B-4CA0-8405-6A7296963D9F}"/>
              </a:ext>
            </a:extLst>
          </p:cNvPr>
          <p:cNvSpPr/>
          <p:nvPr/>
        </p:nvSpPr>
        <p:spPr>
          <a:xfrm>
            <a:off x="892098" y="2636881"/>
            <a:ext cx="1809245" cy="743652"/>
          </a:xfrm>
          <a:prstGeom prst="wedgeRoundRectCallout">
            <a:avLst>
              <a:gd name="adj1" fmla="val 81609"/>
              <a:gd name="adj2" fmla="val -15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Supporting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i="1" dirty="0" err="1">
                <a:latin typeface="Segoe UI" panose="020B0502040204020203" pitchFamily="34" charset="0"/>
                <a:cs typeface="Segoe UI" panose="020B0502040204020203" pitchFamily="34" charset="0"/>
              </a:rPr>
              <a:t>extensibility</a:t>
            </a:r>
            <a:endParaRPr lang="en-GB" i="1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3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13</a:t>
            </a:fld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8339A6B-BCB6-4C7B-B487-54C09D55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62" y="1078975"/>
            <a:ext cx="6792477" cy="5767874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8FD8EEB-8F04-4F5D-8F26-280C248B954C}"/>
              </a:ext>
            </a:extLst>
          </p:cNvPr>
          <p:cNvSpPr/>
          <p:nvPr/>
        </p:nvSpPr>
        <p:spPr>
          <a:xfrm>
            <a:off x="1895707" y="1683834"/>
            <a:ext cx="4047893" cy="50180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C6C8471-03D7-4872-8F31-48C0C81175EE}"/>
              </a:ext>
            </a:extLst>
          </p:cNvPr>
          <p:cNvSpPr/>
          <p:nvPr/>
        </p:nvSpPr>
        <p:spPr>
          <a:xfrm>
            <a:off x="1895707" y="3461107"/>
            <a:ext cx="4125952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4347347-7645-49F3-AD7E-E9FD8DA6A7F2}"/>
              </a:ext>
            </a:extLst>
          </p:cNvPr>
          <p:cNvSpPr/>
          <p:nvPr/>
        </p:nvSpPr>
        <p:spPr>
          <a:xfrm>
            <a:off x="2895600" y="4617117"/>
            <a:ext cx="951571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E2361A5C-C606-43E2-8151-6445DFF1D4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14</a:t>
            </a:fld>
            <a:endParaRPr lang="en-US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982A1F32-845A-438F-9043-A711B7B8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284" y="2374108"/>
            <a:ext cx="1466692" cy="12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pic>
        <p:nvPicPr>
          <p:cNvPr id="3" name="Kép 2" descr="A képen képernyőkép látható&#10;&#10;A leírás nagyon megbízható">
            <a:extLst>
              <a:ext uri="{FF2B5EF4-FFF2-40B4-BE49-F238E27FC236}">
                <a16:creationId xmlns:a16="http://schemas.microsoft.com/office/drawing/2014/main" id="{107218EF-74B0-485B-BA6A-ACA1AFBD7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15</a:t>
            </a:fld>
            <a:endParaRPr lang="en-US"/>
          </a:p>
        </p:txBody>
      </p:sp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D9DB7EAB-2249-445C-AD09-E3446C70D511}"/>
              </a:ext>
            </a:extLst>
          </p:cNvPr>
          <p:cNvCxnSpPr>
            <a:cxnSpLocks/>
          </p:cNvCxnSpPr>
          <p:nvPr/>
        </p:nvCxnSpPr>
        <p:spPr>
          <a:xfrm flipV="1">
            <a:off x="2797773" y="1092640"/>
            <a:ext cx="1372783" cy="32674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B7B8E417-9AD1-4165-91B6-100E9AF2D4FA}"/>
              </a:ext>
            </a:extLst>
          </p:cNvPr>
          <p:cNvCxnSpPr>
            <a:cxnSpLocks/>
          </p:cNvCxnSpPr>
          <p:nvPr/>
        </p:nvCxnSpPr>
        <p:spPr>
          <a:xfrm flipV="1">
            <a:off x="3153439" y="1903859"/>
            <a:ext cx="1017117" cy="256485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74C2B5E4-FCC4-4C46-ACF6-7F0EE5F88D02}"/>
              </a:ext>
            </a:extLst>
          </p:cNvPr>
          <p:cNvCxnSpPr>
            <a:cxnSpLocks/>
          </p:cNvCxnSpPr>
          <p:nvPr/>
        </p:nvCxnSpPr>
        <p:spPr>
          <a:xfrm flipV="1">
            <a:off x="3503206" y="1903859"/>
            <a:ext cx="5506979" cy="272490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CC6C097B-574B-45F1-B396-9758904FA473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058911BF-2F0D-40AA-BA88-A0C463BB88E1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8" name="Szöveg helye 2">
                <a:extLst>
                  <a:ext uri="{FF2B5EF4-FFF2-40B4-BE49-F238E27FC236}">
                    <a16:creationId xmlns:a16="http://schemas.microsoft.com/office/drawing/2014/main" id="{15C0B36A-8F9E-43C5-979F-1008432AA9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2716B600-CD00-4389-95F9-462B6CF614E6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28DBE816-C160-4BAF-9E21-A85DC1BBC77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41FF2EE6-70CC-440A-9754-08F483DD3AF9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210D3CC6-FD3B-43B2-AD9F-FDBD8478C34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3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Kép 23" descr="A képen képernyőkép látható&#10;&#10;A leírás nagyon megbízható">
            <a:extLst>
              <a:ext uri="{FF2B5EF4-FFF2-40B4-BE49-F238E27FC236}">
                <a16:creationId xmlns:a16="http://schemas.microsoft.com/office/drawing/2014/main" id="{53A3B5DB-4D6D-4315-8D5E-092F59DCB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16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DFC03BF9-CAEA-4F2F-A826-4DBF9E64647C}"/>
              </a:ext>
            </a:extLst>
          </p:cNvPr>
          <p:cNvCxnSpPr>
            <a:cxnSpLocks/>
          </p:cNvCxnSpPr>
          <p:nvPr/>
        </p:nvCxnSpPr>
        <p:spPr>
          <a:xfrm flipV="1">
            <a:off x="2464420" y="1242000"/>
            <a:ext cx="3010829" cy="376489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4E71D5C-9BE8-43F5-BE24-D56D713EA94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2129883" cy="207412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497A457E-4948-41C1-9C90-AA06AC37F22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3914078" cy="2207944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2947170-B039-4486-A3D0-137AAD65CE51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4F28D656-9DBB-4DA3-A132-7440D4A8EEB0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DA367801-8377-44E5-BE5E-0A27DBDEF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C6CCF011-FD6D-452A-8EF1-0EC09F95102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AF1C0392-717D-4039-A64E-C933396EBF9F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2833EE28-CFA2-4C4B-A8E1-9AE5F682BDAD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ABDAD9-27F4-42D8-9336-41253BD2B247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C70CA7D5-9A40-4BA4-B695-D5440106DD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17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2787805" y="1003509"/>
            <a:ext cx="2074127" cy="450198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3824868" y="1817649"/>
            <a:ext cx="1137425" cy="383926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4059044" y="1817649"/>
            <a:ext cx="4248615" cy="403684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F3BF891-AD88-410B-974F-099284B53034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D56BF3CD-B4B4-47D6-AA7E-0D2D37C6A51A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6" name="Szöveg helye 2">
                <a:extLst>
                  <a:ext uri="{FF2B5EF4-FFF2-40B4-BE49-F238E27FC236}">
                    <a16:creationId xmlns:a16="http://schemas.microsoft.com/office/drawing/2014/main" id="{85070F87-A17D-444C-9505-C3568747F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18977E1B-DB2D-4260-93EA-F8EBEC35B6B1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03E08041-C15C-49E2-9E2A-94FB3D8F4662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0BCCE893-8D47-4AC2-8EF8-4383647503BE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7ECEC97F-05DB-4C93-9229-DF863BF2BBC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42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0CAF6A74-30CC-49F2-8F89-B8A056918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18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4460488" y="1862254"/>
            <a:ext cx="1103971" cy="4125951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4934144" y="1862254"/>
            <a:ext cx="1199027" cy="453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5073805" y="1828801"/>
            <a:ext cx="1692000" cy="471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BE0F6597-F589-416B-8DF4-01ACC8E083C6}"/>
              </a:ext>
            </a:extLst>
          </p:cNvPr>
          <p:cNvCxnSpPr>
            <a:cxnSpLocks/>
          </p:cNvCxnSpPr>
          <p:nvPr/>
        </p:nvCxnSpPr>
        <p:spPr>
          <a:xfrm flipV="1">
            <a:off x="4612888" y="1862254"/>
            <a:ext cx="2668858" cy="427835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BA7EEEC-A12C-4023-8404-5353100F8026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77D0081-826F-4A8B-9C5E-B6CA4FED51DD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424F1FBE-1E09-4C96-B032-337A6FA40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52CA089C-F00B-4E69-8820-A08D5A8908B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églalap 26">
                <a:extLst>
                  <a:ext uri="{FF2B5EF4-FFF2-40B4-BE49-F238E27FC236}">
                    <a16:creationId xmlns:a16="http://schemas.microsoft.com/office/drawing/2014/main" id="{3DA79FF4-CDEB-49F4-8D3C-078C2CB881F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E7114379-6CFA-4413-B73A-42D12192A742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FFAFBEA4-48FE-47C9-A049-9617E67EE100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63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BDDDC9-F50D-4021-9BBF-1BBA51C9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>
                <a:solidFill>
                  <a:srgbClr val="EA700D"/>
                </a:solidFill>
              </a:rPr>
              <a:t>Distributed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>
                <a:solidFill>
                  <a:srgbClr val="EA700D"/>
                </a:solidFill>
              </a:rPr>
              <a:t>embedded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/>
              <a:t>systems</a:t>
            </a:r>
            <a:endParaRPr lang="hu-HU" sz="2600" dirty="0"/>
          </a:p>
          <a:p>
            <a:pPr lvl="1"/>
            <a:r>
              <a:rPr lang="hu-HU" sz="2200" dirty="0" err="1"/>
              <a:t>Critical</a:t>
            </a:r>
            <a:r>
              <a:rPr lang="hu-HU" sz="2200" dirty="0"/>
              <a:t> </a:t>
            </a:r>
            <a:r>
              <a:rPr lang="hu-HU" sz="2200" dirty="0" err="1"/>
              <a:t>domains</a:t>
            </a:r>
            <a:r>
              <a:rPr lang="hu-HU" sz="2200" dirty="0"/>
              <a:t>: </a:t>
            </a:r>
            <a:r>
              <a:rPr lang="hu-HU" sz="2200" dirty="0" err="1"/>
              <a:t>automotive</a:t>
            </a:r>
            <a:r>
              <a:rPr lang="hu-HU" sz="2200" dirty="0"/>
              <a:t>, </a:t>
            </a:r>
            <a:r>
              <a:rPr lang="hu-HU" sz="2200" dirty="0" err="1"/>
              <a:t>railways</a:t>
            </a:r>
            <a:endParaRPr lang="hu-HU" sz="2200" dirty="0"/>
          </a:p>
          <a:p>
            <a:r>
              <a:rPr lang="hu-HU" sz="2600" dirty="0" err="1"/>
              <a:t>Multiple</a:t>
            </a:r>
            <a:r>
              <a:rPr lang="hu-HU" sz="2600" dirty="0"/>
              <a:t> </a:t>
            </a:r>
            <a:r>
              <a:rPr lang="hu-HU" sz="2600" dirty="0" err="1"/>
              <a:t>components</a:t>
            </a:r>
            <a:r>
              <a:rPr lang="hu-HU" sz="2600" dirty="0"/>
              <a:t> in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system</a:t>
            </a:r>
            <a:endParaRPr lang="hu-HU" sz="2600" dirty="0"/>
          </a:p>
          <a:p>
            <a:pPr lvl="1"/>
            <a:r>
              <a:rPr lang="hu-HU" sz="2200" dirty="0" err="1"/>
              <a:t>Communicating</a:t>
            </a:r>
            <a:r>
              <a:rPr lang="hu-HU" sz="2200" dirty="0"/>
              <a:t> </a:t>
            </a:r>
            <a:r>
              <a:rPr lang="hu-HU" sz="2200" dirty="0" err="1"/>
              <a:t>with</a:t>
            </a:r>
            <a:r>
              <a:rPr lang="hu-HU" sz="2200" dirty="0"/>
              <a:t> </a:t>
            </a:r>
            <a:r>
              <a:rPr lang="hu-HU" sz="2200" dirty="0" err="1"/>
              <a:t>each</a:t>
            </a:r>
            <a:r>
              <a:rPr lang="hu-HU" sz="2200" dirty="0"/>
              <a:t> </a:t>
            </a:r>
            <a:r>
              <a:rPr lang="hu-HU" sz="2200" dirty="0" err="1"/>
              <a:t>other</a:t>
            </a:r>
            <a:endParaRPr lang="hu-HU" sz="2200" dirty="0"/>
          </a:p>
          <a:p>
            <a:pPr lvl="1"/>
            <a:r>
              <a:rPr lang="hu-HU" sz="2200" dirty="0" err="1"/>
              <a:t>Adhering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different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r>
              <a:rPr lang="hu-HU" sz="2600" dirty="0" err="1"/>
              <a:t>Problem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Heterogeneous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 err="1">
                <a:solidFill>
                  <a:srgbClr val="EA700D"/>
                </a:solidFill>
              </a:rPr>
              <a:t>systems</a:t>
            </a:r>
            <a:r>
              <a:rPr lang="hu-HU" sz="2200" dirty="0"/>
              <a:t>, </a:t>
            </a:r>
            <a:r>
              <a:rPr lang="hu-HU" sz="2200" dirty="0" err="1"/>
              <a:t>complexity</a:t>
            </a:r>
            <a:endParaRPr lang="hu-HU" sz="2200" dirty="0"/>
          </a:p>
          <a:p>
            <a:pPr>
              <a:lnSpc>
                <a:spcPct val="110000"/>
              </a:lnSpc>
            </a:pPr>
            <a:r>
              <a:rPr lang="hu-HU" sz="2600" dirty="0" err="1"/>
              <a:t>Correct</a:t>
            </a:r>
            <a:r>
              <a:rPr lang="hu-HU" sz="2600" dirty="0"/>
              <a:t> </a:t>
            </a:r>
            <a:r>
              <a:rPr lang="hu-HU" sz="2600" dirty="0" err="1"/>
              <a:t>behavior</a:t>
            </a:r>
            <a:r>
              <a:rPr lang="hu-HU" sz="2600" dirty="0"/>
              <a:t> is </a:t>
            </a:r>
            <a:r>
              <a:rPr lang="hu-HU" sz="2600" dirty="0" err="1"/>
              <a:t>important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Modeling</a:t>
            </a:r>
            <a:r>
              <a:rPr lang="hu-HU" sz="2200" dirty="0">
                <a:solidFill>
                  <a:srgbClr val="EA700D"/>
                </a:solidFill>
              </a:rPr>
              <a:t> and V&amp;V </a:t>
            </a:r>
            <a:r>
              <a:rPr lang="hu-HU" sz="2200" dirty="0" err="1">
                <a:solidFill>
                  <a:srgbClr val="EA700D"/>
                </a:solidFill>
              </a:rPr>
              <a:t>techniques</a:t>
            </a:r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AD90AF-7760-4902-BAD2-B368386CC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09" y="4429957"/>
            <a:ext cx="3689337" cy="2334823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B54082-3075-40DC-882A-1C27C08C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8A501F-5079-4BBE-A641-A8643720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20</a:t>
            </a:fld>
            <a:endParaRPr lang="en-US"/>
          </a:p>
        </p:txBody>
      </p:sp>
      <p:pic>
        <p:nvPicPr>
          <p:cNvPr id="8" name="Kép 7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52CCFA2F-AEC6-4261-AB3A-18499DE5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007"/>
            <a:ext cx="9150382" cy="29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Test </a:t>
            </a:r>
            <a:r>
              <a:rPr lang="hu-HU" sz="2000" dirty="0" err="1">
                <a:solidFill>
                  <a:schemeClr val="tx1"/>
                </a:solidFill>
              </a:rPr>
              <a:t>cases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D0ADEDC-8E73-46A1-A086-4780B9EE019C}"/>
              </a:ext>
            </a:extLst>
          </p:cNvPr>
          <p:cNvSpPr txBox="1"/>
          <p:nvPr/>
        </p:nvSpPr>
        <p:spPr>
          <a:xfrm rot="16200000">
            <a:off x="135501" y="4156694"/>
            <a:ext cx="19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Firing </a:t>
            </a:r>
            <a:r>
              <a:rPr lang="hu-HU" dirty="0" err="1"/>
              <a:t>sequence</a:t>
            </a:r>
            <a:endParaRPr lang="hu-HU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1958816" y="4562527"/>
            <a:ext cx="17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Back-</a:t>
            </a:r>
            <a:r>
              <a:rPr lang="hu-HU" dirty="0" err="1"/>
              <a:t>annotation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Dia számának helye 34">
            <a:extLst>
              <a:ext uri="{FF2B5EF4-FFF2-40B4-BE49-F238E27FC236}">
                <a16:creationId xmlns:a16="http://schemas.microsoft.com/office/drawing/2014/main" id="{FD90E0C6-92B7-488B-95DF-BEA8B41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878400"/>
          </a:xfrm>
        </p:spPr>
        <p:txBody>
          <a:bodyPr/>
          <a:lstStyle/>
          <a:p>
            <a:r>
              <a:rPr lang="hu-HU" dirty="0"/>
              <a:t>Technologies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JUnit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Java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UPPAAL</a:t>
            </a:r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2059730" y="4444306"/>
            <a:ext cx="141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Xtend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>
                <a:latin typeface="Segoe UI" panose="020B0502040204020203" pitchFamily="34" charset="0"/>
                <a:cs typeface="Segoe UI" panose="020B0502040204020203" pitchFamily="34" charset="0"/>
              </a:rPr>
              <a:t>VIATRA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Dia számának helye 30">
            <a:extLst>
              <a:ext uri="{FF2B5EF4-FFF2-40B4-BE49-F238E27FC236}">
                <a16:creationId xmlns:a16="http://schemas.microsoft.com/office/drawing/2014/main" id="{2E9C6FE8-763F-4BEC-872E-F0A1966E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9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Summary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49" y="1455938"/>
            <a:ext cx="8013545" cy="4732140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Framework</a:t>
            </a:r>
          </a:p>
          <a:p>
            <a:pPr lvl="1"/>
            <a:r>
              <a:rPr lang="hu-HU" dirty="0"/>
              <a:t>Design </a:t>
            </a:r>
            <a:r>
              <a:rPr lang="hu-HU" dirty="0" err="1"/>
              <a:t>support</a:t>
            </a:r>
            <a:endParaRPr lang="hu-HU" dirty="0"/>
          </a:p>
          <a:p>
            <a:pPr lvl="1"/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hu-HU" dirty="0"/>
          </a:p>
          <a:p>
            <a:pPr lvl="1"/>
            <a:r>
              <a:rPr lang="hu-HU" dirty="0"/>
              <a:t>V&amp;V (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)</a:t>
            </a:r>
          </a:p>
          <a:p>
            <a:r>
              <a:rPr lang="hu-HU" dirty="0" err="1"/>
              <a:t>Extension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compsosititon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 lvl="1"/>
            <a:r>
              <a:rPr lang="hu-HU" sz="2400" dirty="0" err="1"/>
              <a:t>Asynchronous</a:t>
            </a:r>
            <a:endParaRPr lang="hu-HU" sz="2400" dirty="0"/>
          </a:p>
          <a:p>
            <a:pPr lvl="1"/>
            <a:r>
              <a:rPr lang="hu-HU" sz="2400" dirty="0" err="1"/>
              <a:t>Synchronous</a:t>
            </a:r>
            <a:endParaRPr lang="hu-HU" sz="2400" dirty="0"/>
          </a:p>
          <a:p>
            <a:pPr lvl="1"/>
            <a:r>
              <a:rPr lang="hu-HU" sz="2400" dirty="0" err="1"/>
              <a:t>Cascade</a:t>
            </a:r>
            <a:endParaRPr lang="hu-HU" sz="2400" dirty="0"/>
          </a:p>
          <a:p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1242BF0-91F6-4FCB-B17E-595A183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883078"/>
          </a:xfrm>
        </p:spPr>
        <p:txBody>
          <a:bodyPr>
            <a:normAutofit/>
          </a:bodyPr>
          <a:lstStyle/>
          <a:p>
            <a:r>
              <a:rPr lang="hu-HU" sz="2800" dirty="0" err="1"/>
              <a:t>Implementation</a:t>
            </a:r>
            <a:r>
              <a:rPr lang="hu-HU" sz="2800" dirty="0"/>
              <a:t> of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code</a:t>
            </a:r>
            <a:r>
              <a:rPr lang="hu-HU" sz="2800" dirty="0"/>
              <a:t> </a:t>
            </a:r>
            <a:r>
              <a:rPr lang="hu-HU" sz="2800" dirty="0" err="1"/>
              <a:t>generator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model-checking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programming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/>
              <a:t>C++</a:t>
            </a:r>
          </a:p>
          <a:p>
            <a:r>
              <a:rPr lang="hu-HU" sz="2800" dirty="0" err="1"/>
              <a:t>Integration</a:t>
            </a:r>
            <a:r>
              <a:rPr lang="hu-HU" sz="2800" dirty="0"/>
              <a:t> of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modeling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 err="1"/>
              <a:t>Engineering</a:t>
            </a:r>
            <a:r>
              <a:rPr lang="hu-HU" sz="2400" dirty="0"/>
              <a:t>: </a:t>
            </a:r>
            <a:r>
              <a:rPr lang="hu-HU" sz="2400" dirty="0" err="1"/>
              <a:t>Stateflow</a:t>
            </a:r>
            <a:endParaRPr lang="hu-HU" sz="2400" dirty="0"/>
          </a:p>
          <a:p>
            <a:pPr lvl="1"/>
            <a:r>
              <a:rPr lang="hu-HU" sz="2400" dirty="0" err="1"/>
              <a:t>Analysis</a:t>
            </a:r>
            <a:r>
              <a:rPr lang="hu-HU" sz="2400" dirty="0"/>
              <a:t>: Spin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08E864-8E3D-4DEA-9B02-4187E18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goo.gl/ae7V63</a:t>
            </a:r>
          </a:p>
        </p:txBody>
      </p:sp>
    </p:spTree>
    <p:extLst>
      <p:ext uri="{BB962C8B-B14F-4D97-AF65-F5344CB8AC3E}">
        <p14:creationId xmlns:p14="http://schemas.microsoft.com/office/powerpoint/2010/main" val="4895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Model-driven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High-level</a:t>
            </a:r>
            <a:r>
              <a:rPr lang="hu-HU" sz="2600" dirty="0"/>
              <a:t> </a:t>
            </a: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language</a:t>
            </a:r>
            <a:endParaRPr lang="hu-HU" sz="2600" dirty="0"/>
          </a:p>
          <a:p>
            <a:pPr lvl="1"/>
            <a:r>
              <a:rPr lang="hu-HU" sz="2200" dirty="0" err="1"/>
              <a:t>Supporting</a:t>
            </a:r>
            <a:r>
              <a:rPr lang="hu-HU" sz="2200" dirty="0"/>
              <a:t> </a:t>
            </a:r>
            <a:r>
              <a:rPr lang="hu-HU" sz="2200" dirty="0" err="1">
                <a:solidFill>
                  <a:srgbClr val="EA700D"/>
                </a:solidFill>
              </a:rPr>
              <a:t>component-based</a:t>
            </a:r>
            <a:r>
              <a:rPr lang="hu-HU" sz="2200" dirty="0">
                <a:solidFill>
                  <a:srgbClr val="EA700D"/>
                </a:solidFill>
              </a:rPr>
              <a:t>,</a:t>
            </a:r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hierarchical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/>
              <a:t>design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pPr>
              <a:spcBef>
                <a:spcPts val="4200"/>
              </a:spcBef>
            </a:pP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tool</a:t>
            </a:r>
            <a:endParaRPr lang="hu-HU" sz="2600" dirty="0"/>
          </a:p>
          <a:p>
            <a:pPr lvl="1"/>
            <a:r>
              <a:rPr lang="hu-HU" sz="2200" dirty="0" err="1"/>
              <a:t>Validation</a:t>
            </a:r>
            <a:r>
              <a:rPr lang="hu-HU" sz="2200" dirty="0"/>
              <a:t> </a:t>
            </a:r>
            <a:r>
              <a:rPr lang="hu-HU" sz="2200" dirty="0" err="1"/>
              <a:t>during</a:t>
            </a:r>
            <a:r>
              <a:rPr lang="hu-HU" sz="2200" dirty="0"/>
              <a:t> design</a:t>
            </a:r>
          </a:p>
          <a:p>
            <a:pPr lvl="1"/>
            <a:r>
              <a:rPr lang="hu-HU" sz="2200" dirty="0"/>
              <a:t>(</a:t>
            </a:r>
            <a:r>
              <a:rPr lang="hu-HU" sz="2200" dirty="0" err="1"/>
              <a:t>Formal</a:t>
            </a:r>
            <a:r>
              <a:rPr lang="hu-HU" sz="2200" dirty="0"/>
              <a:t>) </a:t>
            </a:r>
            <a:r>
              <a:rPr lang="hu-HU" sz="2200" dirty="0" err="1"/>
              <a:t>verification</a:t>
            </a:r>
            <a:r>
              <a:rPr lang="hu-HU" sz="2200" dirty="0"/>
              <a:t> of </a:t>
            </a:r>
            <a:r>
              <a:rPr lang="hu-HU" sz="2200" dirty="0" err="1"/>
              <a:t>models</a:t>
            </a:r>
            <a:endParaRPr lang="hu-HU" sz="2200" dirty="0"/>
          </a:p>
          <a:p>
            <a:pPr lvl="1"/>
            <a:r>
              <a:rPr lang="hu-HU" sz="2200" dirty="0" err="1"/>
              <a:t>Automatic</a:t>
            </a:r>
            <a:r>
              <a:rPr lang="hu-HU" sz="2200" dirty="0"/>
              <a:t> </a:t>
            </a:r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F7FED7-C650-4212-A4E9-6B5B38DD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3</a:t>
            </a:fld>
            <a:endParaRPr lang="en-US"/>
          </a:p>
        </p:txBody>
      </p: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A7341C59-0C8D-4C1C-BDF9-2079F06EF373}"/>
              </a:ext>
            </a:extLst>
          </p:cNvPr>
          <p:cNvGrpSpPr>
            <a:grpSpLocks noChangeAspect="1"/>
          </p:cNvGrpSpPr>
          <p:nvPr/>
        </p:nvGrpSpPr>
        <p:grpSpPr>
          <a:xfrm>
            <a:off x="4817327" y="1939652"/>
            <a:ext cx="3936375" cy="2195722"/>
            <a:chOff x="4839648" y="1770795"/>
            <a:chExt cx="4069064" cy="2269736"/>
          </a:xfrm>
        </p:grpSpPr>
        <p:sp>
          <p:nvSpPr>
            <p:cNvPr id="88" name="Lekerekített téglalap 35">
              <a:extLst>
                <a:ext uri="{FF2B5EF4-FFF2-40B4-BE49-F238E27FC236}">
                  <a16:creationId xmlns:a16="http://schemas.microsoft.com/office/drawing/2014/main" id="{24470316-E283-42E0-86FF-D5013EA3CBC5}"/>
                </a:ext>
              </a:extLst>
            </p:cNvPr>
            <p:cNvSpPr/>
            <p:nvPr/>
          </p:nvSpPr>
          <p:spPr>
            <a:xfrm>
              <a:off x="4839648" y="2471074"/>
              <a:ext cx="4069064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ekerekített téglalap 119">
              <a:extLst>
                <a:ext uri="{FF2B5EF4-FFF2-40B4-BE49-F238E27FC236}">
                  <a16:creationId xmlns:a16="http://schemas.microsoft.com/office/drawing/2014/main" id="{5EB33479-D269-44FD-A4D3-EB9498991C0F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7E6377D6-55A2-4777-8636-0DF48796530C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Lekerekített téglalap 119">
              <a:extLst>
                <a:ext uri="{FF2B5EF4-FFF2-40B4-BE49-F238E27FC236}">
                  <a16:creationId xmlns:a16="http://schemas.microsoft.com/office/drawing/2014/main" id="{2AA44E1C-636C-47DC-ABC0-A4DDFDCC2416}"/>
                </a:ext>
              </a:extLst>
            </p:cNvPr>
            <p:cNvSpPr/>
            <p:nvPr/>
          </p:nvSpPr>
          <p:spPr>
            <a:xfrm>
              <a:off x="7289880" y="3339872"/>
              <a:ext cx="1372438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B5831DDD-C6D1-4446-8E84-975E3392A237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D87F698C-A906-4C94-9EBF-E862E563F9E8}"/>
                </a:ext>
              </a:extLst>
            </p:cNvPr>
            <p:cNvSpPr/>
            <p:nvPr/>
          </p:nvSpPr>
          <p:spPr>
            <a:xfrm>
              <a:off x="7896589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B0CD6549-5546-4822-B814-DBC362950C44}"/>
                </a:ext>
              </a:extLst>
            </p:cNvPr>
            <p:cNvSpPr/>
            <p:nvPr/>
          </p:nvSpPr>
          <p:spPr>
            <a:xfrm>
              <a:off x="7896588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5" name="Egyenes összekötő 94">
              <a:extLst>
                <a:ext uri="{FF2B5EF4-FFF2-40B4-BE49-F238E27FC236}">
                  <a16:creationId xmlns:a16="http://schemas.microsoft.com/office/drawing/2014/main" id="{CA7DCF2F-4965-49FB-B3D3-6144F44D41A5}"/>
                </a:ext>
              </a:extLst>
            </p:cNvPr>
            <p:cNvCxnSpPr>
              <a:cxnSpLocks/>
              <a:stCxn id="90" idx="3"/>
              <a:endCxn id="99" idx="2"/>
            </p:cNvCxnSpPr>
            <p:nvPr/>
          </p:nvCxnSpPr>
          <p:spPr>
            <a:xfrm>
              <a:off x="6217206" y="3587152"/>
              <a:ext cx="296172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Egyenes összekötő 95">
              <a:extLst>
                <a:ext uri="{FF2B5EF4-FFF2-40B4-BE49-F238E27FC236}">
                  <a16:creationId xmlns:a16="http://schemas.microsoft.com/office/drawing/2014/main" id="{9FE742E6-1EDA-4553-B926-A0F845184B30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7995590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Ív 96">
              <a:extLst>
                <a:ext uri="{FF2B5EF4-FFF2-40B4-BE49-F238E27FC236}">
                  <a16:creationId xmlns:a16="http://schemas.microsoft.com/office/drawing/2014/main" id="{48F3C83E-FDB6-4686-9217-CA906E7D92A7}"/>
                </a:ext>
              </a:extLst>
            </p:cNvPr>
            <p:cNvSpPr/>
            <p:nvPr/>
          </p:nvSpPr>
          <p:spPr>
            <a:xfrm>
              <a:off x="6448844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Egyenes összekötő 97">
              <a:extLst>
                <a:ext uri="{FF2B5EF4-FFF2-40B4-BE49-F238E27FC236}">
                  <a16:creationId xmlns:a16="http://schemas.microsoft.com/office/drawing/2014/main" id="{50321061-0FFE-4010-A8A8-D8F6CC2C7604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6844757" y="3589361"/>
              <a:ext cx="33933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9" name="Ellipszis 98">
              <a:extLst>
                <a:ext uri="{FF2B5EF4-FFF2-40B4-BE49-F238E27FC236}">
                  <a16:creationId xmlns:a16="http://schemas.microsoft.com/office/drawing/2014/main" id="{AA091A78-B70C-4DF2-89F7-124BBF319CF8}"/>
                </a:ext>
              </a:extLst>
            </p:cNvPr>
            <p:cNvSpPr/>
            <p:nvPr/>
          </p:nvSpPr>
          <p:spPr>
            <a:xfrm>
              <a:off x="6513378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Ív 99">
              <a:extLst>
                <a:ext uri="{FF2B5EF4-FFF2-40B4-BE49-F238E27FC236}">
                  <a16:creationId xmlns:a16="http://schemas.microsoft.com/office/drawing/2014/main" id="{C4A9EB6A-692D-43E2-B05E-C58B031DF9D7}"/>
                </a:ext>
              </a:extLst>
            </p:cNvPr>
            <p:cNvSpPr/>
            <p:nvPr/>
          </p:nvSpPr>
          <p:spPr>
            <a:xfrm rot="5340000">
              <a:off x="7809771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zis 100">
              <a:extLst>
                <a:ext uri="{FF2B5EF4-FFF2-40B4-BE49-F238E27FC236}">
                  <a16:creationId xmlns:a16="http://schemas.microsoft.com/office/drawing/2014/main" id="{7EBA4D98-E43E-4020-8123-88D4BA02692E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lipszis 101">
              <a:extLst>
                <a:ext uri="{FF2B5EF4-FFF2-40B4-BE49-F238E27FC236}">
                  <a16:creationId xmlns:a16="http://schemas.microsoft.com/office/drawing/2014/main" id="{D1BBC939-335A-4935-94FD-D875FF74E4A6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Ív 102">
              <a:extLst>
                <a:ext uri="{FF2B5EF4-FFF2-40B4-BE49-F238E27FC236}">
                  <a16:creationId xmlns:a16="http://schemas.microsoft.com/office/drawing/2014/main" id="{84C63F7B-D6BC-4C31-92C9-CE982F335D19}"/>
                </a:ext>
              </a:extLst>
            </p:cNvPr>
            <p:cNvSpPr/>
            <p:nvPr/>
          </p:nvSpPr>
          <p:spPr>
            <a:xfrm rot="5340000">
              <a:off x="7803127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Egyenes összekötő 103">
              <a:extLst>
                <a:ext uri="{FF2B5EF4-FFF2-40B4-BE49-F238E27FC236}">
                  <a16:creationId xmlns:a16="http://schemas.microsoft.com/office/drawing/2014/main" id="{C833FD9C-740F-4C0A-8E16-F14988CA0690}"/>
                </a:ext>
              </a:extLst>
            </p:cNvPr>
            <p:cNvCxnSpPr>
              <a:cxnSpLocks/>
              <a:stCxn id="92" idx="0"/>
              <a:endCxn id="101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Egyenes összekötő 104">
              <a:extLst>
                <a:ext uri="{FF2B5EF4-FFF2-40B4-BE49-F238E27FC236}">
                  <a16:creationId xmlns:a16="http://schemas.microsoft.com/office/drawing/2014/main" id="{CF21E301-EA2E-4A49-92AE-3ACC5AB093A8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7995589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Egyenes összekötő 105">
              <a:extLst>
                <a:ext uri="{FF2B5EF4-FFF2-40B4-BE49-F238E27FC236}">
                  <a16:creationId xmlns:a16="http://schemas.microsoft.com/office/drawing/2014/main" id="{AB5B9EBB-342C-4A47-9235-90181DC23CCF}"/>
                </a:ext>
              </a:extLst>
            </p:cNvPr>
            <p:cNvCxnSpPr>
              <a:cxnSpLocks/>
              <a:stCxn id="101" idx="0"/>
              <a:endCxn id="109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Egyenes összekötő 106">
              <a:extLst>
                <a:ext uri="{FF2B5EF4-FFF2-40B4-BE49-F238E27FC236}">
                  <a16:creationId xmlns:a16="http://schemas.microsoft.com/office/drawing/2014/main" id="{29C705BA-3354-417B-868D-F43E1C4F244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7995589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Egyenes összekötő 107">
              <a:extLst>
                <a:ext uri="{FF2B5EF4-FFF2-40B4-BE49-F238E27FC236}">
                  <a16:creationId xmlns:a16="http://schemas.microsoft.com/office/drawing/2014/main" id="{D9BC0F47-9D23-43C6-B77B-F74A26D8CA42}"/>
                </a:ext>
              </a:extLst>
            </p:cNvPr>
            <p:cNvCxnSpPr>
              <a:cxnSpLocks/>
              <a:stCxn id="109" idx="0"/>
              <a:endCxn id="102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AD5E7FB2-E6C9-4FD9-9424-E6C8CEEED243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13E3766D-970A-435E-9EDC-83EDE36EC809}"/>
                </a:ext>
              </a:extLst>
            </p:cNvPr>
            <p:cNvSpPr/>
            <p:nvPr/>
          </p:nvSpPr>
          <p:spPr>
            <a:xfrm>
              <a:off x="7184095" y="349036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9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Ptolemy</a:t>
            </a:r>
            <a:r>
              <a:rPr lang="hu-HU" sz="2600" dirty="0"/>
              <a:t> II</a:t>
            </a:r>
          </a:p>
          <a:p>
            <a:pPr lvl="1"/>
            <a:r>
              <a:rPr lang="hu-HU" sz="2200" dirty="0" err="1"/>
              <a:t>Hierarchical</a:t>
            </a:r>
            <a:r>
              <a:rPr lang="hu-HU" sz="2200" dirty="0"/>
              <a:t> </a:t>
            </a:r>
            <a:r>
              <a:rPr lang="hu-HU" sz="2200" dirty="0" err="1"/>
              <a:t>composition</a:t>
            </a:r>
            <a:r>
              <a:rPr lang="hu-HU" sz="2200" dirty="0"/>
              <a:t> </a:t>
            </a:r>
            <a:r>
              <a:rPr lang="hu-HU" sz="2200" dirty="0" err="1"/>
              <a:t>using</a:t>
            </a:r>
            <a:r>
              <a:rPr lang="hu-HU" sz="2200" dirty="0"/>
              <a:t> </a:t>
            </a:r>
            <a:r>
              <a:rPr lang="hu-HU" sz="2200" dirty="0" err="1"/>
              <a:t>multiple</a:t>
            </a:r>
            <a:r>
              <a:rPr lang="hu-HU" sz="2200" dirty="0"/>
              <a:t> </a:t>
            </a:r>
            <a:r>
              <a:rPr lang="hu-HU" sz="2200" dirty="0" err="1"/>
              <a:t>semantincs</a:t>
            </a:r>
            <a:endParaRPr lang="hu-HU" sz="2200" dirty="0"/>
          </a:p>
          <a:p>
            <a:r>
              <a:rPr lang="hu-HU" sz="2600" dirty="0"/>
              <a:t>BIP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endParaRPr lang="hu-HU" sz="2200" dirty="0"/>
          </a:p>
          <a:p>
            <a:pPr lvl="1"/>
            <a:r>
              <a:rPr lang="hu-HU" sz="2200" dirty="0" err="1"/>
              <a:t>Supports</a:t>
            </a:r>
            <a:r>
              <a:rPr lang="hu-HU" sz="2200" dirty="0"/>
              <a:t>  </a:t>
            </a:r>
            <a:r>
              <a:rPr lang="hu-HU" sz="2200" dirty="0" err="1"/>
              <a:t>engineering</a:t>
            </a:r>
            <a:r>
              <a:rPr lang="hu-HU" sz="2200" dirty="0"/>
              <a:t> </a:t>
            </a:r>
            <a:r>
              <a:rPr lang="hu-HU" sz="2200" dirty="0" err="1"/>
              <a:t>languages</a:t>
            </a:r>
            <a:r>
              <a:rPr lang="hu-HU" sz="2200" dirty="0"/>
              <a:t> (</a:t>
            </a:r>
            <a:r>
              <a:rPr lang="hu-HU" sz="2200" dirty="0" err="1"/>
              <a:t>transformation</a:t>
            </a:r>
            <a:r>
              <a:rPr lang="hu-HU" sz="2200" dirty="0"/>
              <a:t> </a:t>
            </a:r>
            <a:r>
              <a:rPr lang="hu-HU" sz="2200" dirty="0" err="1"/>
              <a:t>toolset</a:t>
            </a:r>
            <a:r>
              <a:rPr lang="hu-HU" sz="2200" dirty="0"/>
              <a:t>)</a:t>
            </a:r>
          </a:p>
          <a:p>
            <a:r>
              <a:rPr lang="hu-HU" sz="2600" dirty="0" err="1"/>
              <a:t>Matlab</a:t>
            </a:r>
            <a:r>
              <a:rPr lang="hu-HU" sz="2600" dirty="0"/>
              <a:t> </a:t>
            </a:r>
            <a:r>
              <a:rPr lang="hu-HU" sz="2600" dirty="0" err="1"/>
              <a:t>Stateflow</a:t>
            </a:r>
            <a:endParaRPr lang="hu-HU" sz="2600" dirty="0"/>
          </a:p>
          <a:p>
            <a:pPr lvl="1"/>
            <a:r>
              <a:rPr lang="hu-HU" sz="2200" dirty="0" err="1"/>
              <a:t>Statechart</a:t>
            </a:r>
            <a:r>
              <a:rPr lang="hu-HU" sz="2200" dirty="0"/>
              <a:t> </a:t>
            </a:r>
            <a:r>
              <a:rPr lang="hu-HU" sz="2200" dirty="0" err="1"/>
              <a:t>formalism</a:t>
            </a:r>
            <a:endParaRPr lang="hu-HU" sz="2200" dirty="0"/>
          </a:p>
          <a:p>
            <a:pPr lvl="1"/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  <a:p>
            <a:r>
              <a:rPr lang="hu-HU" sz="2600" dirty="0">
                <a:solidFill>
                  <a:schemeClr val="accent2"/>
                </a:solidFill>
              </a:rPr>
              <a:t>Gamma </a:t>
            </a:r>
            <a:r>
              <a:rPr lang="hu-HU" sz="2600" dirty="0" err="1">
                <a:solidFill>
                  <a:schemeClr val="accent2"/>
                </a:solidFill>
              </a:rPr>
              <a:t>Statechart</a:t>
            </a:r>
            <a:r>
              <a:rPr lang="hu-HU" sz="2600" dirty="0">
                <a:solidFill>
                  <a:schemeClr val="accent2"/>
                </a:solidFill>
              </a:rPr>
              <a:t> </a:t>
            </a:r>
            <a:r>
              <a:rPr lang="hu-HU" sz="2600" dirty="0" err="1">
                <a:solidFill>
                  <a:schemeClr val="accent2"/>
                </a:solidFill>
              </a:rPr>
              <a:t>Composition</a:t>
            </a:r>
            <a:r>
              <a:rPr lang="hu-HU" sz="2600" dirty="0">
                <a:solidFill>
                  <a:schemeClr val="accent2"/>
                </a:solidFill>
              </a:rPr>
              <a:t> Framework</a:t>
            </a:r>
          </a:p>
          <a:p>
            <a:pPr lvl="1"/>
            <a:r>
              <a:rPr lang="hu-HU" sz="2200" dirty="0" err="1"/>
              <a:t>Merging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strengths</a:t>
            </a:r>
            <a:r>
              <a:rPr lang="hu-HU" sz="2200" dirty="0"/>
              <a:t> of </a:t>
            </a:r>
            <a:r>
              <a:rPr lang="hu-HU" sz="2200" dirty="0" err="1"/>
              <a:t>these</a:t>
            </a:r>
            <a:r>
              <a:rPr lang="hu-HU" sz="2200" dirty="0"/>
              <a:t> </a:t>
            </a:r>
            <a:r>
              <a:rPr lang="hu-HU" sz="2200" dirty="0" err="1"/>
              <a:t>tools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9DEB0C-6EDA-4B97-AA74-0C1CA88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beginning</a:t>
            </a:r>
            <a:endParaRPr lang="en-US" dirty="0"/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2">
            <a:extLst>
              <a:ext uri="{FF2B5EF4-FFF2-40B4-BE49-F238E27FC236}">
                <a16:creationId xmlns:a16="http://schemas.microsoft.com/office/drawing/2014/main" id="{2065217D-6162-4908-861C-3D4EFBA45678}"/>
              </a:ext>
            </a:extLst>
          </p:cNvPr>
          <p:cNvSpPr/>
          <p:nvPr/>
        </p:nvSpPr>
        <p:spPr>
          <a:xfrm>
            <a:off x="5817647" y="3813717"/>
            <a:ext cx="3292899" cy="1553050"/>
          </a:xfrm>
          <a:prstGeom prst="wedgeRoundRectCallout">
            <a:avLst>
              <a:gd name="adj1" fmla="val -34964"/>
              <a:gd name="adj2" fmla="val 6601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Model-checking</a:t>
            </a:r>
            <a:r>
              <a:rPr lang="hu-HU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hu-H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Explores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entire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state-space</a:t>
            </a:r>
            <a:endParaRPr lang="hu-H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Firing </a:t>
            </a:r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sequence</a:t>
            </a:r>
            <a:r>
              <a:rPr lang="hu-HU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reach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erroneous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endParaRPr lang="en-GB" sz="1700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eszédbuborék: ellipszis 9">
            <a:extLst>
              <a:ext uri="{FF2B5EF4-FFF2-40B4-BE49-F238E27FC236}">
                <a16:creationId xmlns:a16="http://schemas.microsoft.com/office/drawing/2014/main" id="{33DC6529-20CA-46CA-88EB-52DFF28694A5}"/>
              </a:ext>
            </a:extLst>
          </p:cNvPr>
          <p:cNvSpPr/>
          <p:nvPr/>
        </p:nvSpPr>
        <p:spPr>
          <a:xfrm>
            <a:off x="135005" y="5809862"/>
            <a:ext cx="2374021" cy="824700"/>
          </a:xfrm>
          <a:prstGeom prst="wedgeEllipseCallout">
            <a:avLst>
              <a:gd name="adj1" fmla="val 61498"/>
              <a:gd name="adj2" fmla="val -2268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Model-transformation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eszédbuborék: lekerekített sarkú téglalap 5">
            <a:extLst>
              <a:ext uri="{FF2B5EF4-FFF2-40B4-BE49-F238E27FC236}">
                <a16:creationId xmlns:a16="http://schemas.microsoft.com/office/drawing/2014/main" id="{4F25E605-917A-4987-9E6A-0FC0B9DD0CC4}"/>
              </a:ext>
            </a:extLst>
          </p:cNvPr>
          <p:cNvSpPr/>
          <p:nvPr/>
        </p:nvSpPr>
        <p:spPr>
          <a:xfrm rot="16200000">
            <a:off x="330839" y="4613993"/>
            <a:ext cx="1385166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822EE3-0DDC-4ADC-AB58-B8B1AE51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8225417" cy="877748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composition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4">
            <a:extLst>
              <a:ext uri="{FF2B5EF4-FFF2-40B4-BE49-F238E27FC236}">
                <a16:creationId xmlns:a16="http://schemas.microsoft.com/office/drawing/2014/main" id="{EA48F9D1-6E9D-4109-9E6E-4EC225DA1E88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1AFFA9-28B5-4735-85AF-81F60550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present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">
            <a:extLst>
              <a:ext uri="{FF2B5EF4-FFF2-40B4-BE49-F238E27FC236}">
                <a16:creationId xmlns:a16="http://schemas.microsoft.com/office/drawing/2014/main" id="{980C259F-3460-4EE6-9591-D63ABFA086DE}"/>
              </a:ext>
            </a:extLst>
          </p:cNvPr>
          <p:cNvSpPr/>
          <p:nvPr/>
        </p:nvSpPr>
        <p:spPr>
          <a:xfrm>
            <a:off x="6438732" y="4703657"/>
            <a:ext cx="1706560" cy="597506"/>
          </a:xfrm>
          <a:prstGeom prst="wedgeRoundRectCallout">
            <a:avLst>
              <a:gd name="adj1" fmla="val -35920"/>
              <a:gd name="adj2" fmla="val 1149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59">
            <a:extLst>
              <a:ext uri="{FF2B5EF4-FFF2-40B4-BE49-F238E27FC236}">
                <a16:creationId xmlns:a16="http://schemas.microsoft.com/office/drawing/2014/main" id="{6E152C20-A0F1-42DE-B55B-B6AB5FE080D7}"/>
              </a:ext>
            </a:extLst>
          </p:cNvPr>
          <p:cNvSpPr/>
          <p:nvPr/>
        </p:nvSpPr>
        <p:spPr>
          <a:xfrm>
            <a:off x="4038072" y="3120978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Cascade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Lekerekített téglalap 159">
            <a:extLst>
              <a:ext uri="{FF2B5EF4-FFF2-40B4-BE49-F238E27FC236}">
                <a16:creationId xmlns:a16="http://schemas.microsoft.com/office/drawing/2014/main" id="{1E5805CB-7CF3-4692-98F1-302DF11A3D8F}"/>
              </a:ext>
            </a:extLst>
          </p:cNvPr>
          <p:cNvSpPr/>
          <p:nvPr/>
        </p:nvSpPr>
        <p:spPr>
          <a:xfrm>
            <a:off x="4038072" y="2053745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4">
            <a:extLst>
              <a:ext uri="{FF2B5EF4-FFF2-40B4-BE49-F238E27FC236}">
                <a16:creationId xmlns:a16="http://schemas.microsoft.com/office/drawing/2014/main" id="{CF6692F4-FC78-4F13-8A43-BC6DCF7A9E4A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ellipszis 33">
            <a:extLst>
              <a:ext uri="{FF2B5EF4-FFF2-40B4-BE49-F238E27FC236}">
                <a16:creationId xmlns:a16="http://schemas.microsoft.com/office/drawing/2014/main" id="{08166A62-C701-4D6F-B419-845BF682EC4C}"/>
              </a:ext>
            </a:extLst>
          </p:cNvPr>
          <p:cNvSpPr/>
          <p:nvPr/>
        </p:nvSpPr>
        <p:spPr>
          <a:xfrm>
            <a:off x="5845176" y="1274464"/>
            <a:ext cx="2095655" cy="824700"/>
          </a:xfrm>
          <a:prstGeom prst="wedgeEllipseCallout">
            <a:avLst>
              <a:gd name="adj1" fmla="val -66072"/>
              <a:gd name="adj2" fmla="val 4492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ular Callout 2">
            <a:extLst>
              <a:ext uri="{FF2B5EF4-FFF2-40B4-BE49-F238E27FC236}">
                <a16:creationId xmlns:a16="http://schemas.microsoft.com/office/drawing/2014/main" id="{C7FA83EC-E2A8-4A60-AC88-FF00D63E3608}"/>
              </a:ext>
            </a:extLst>
          </p:cNvPr>
          <p:cNvSpPr/>
          <p:nvPr/>
        </p:nvSpPr>
        <p:spPr>
          <a:xfrm>
            <a:off x="6433607" y="3120978"/>
            <a:ext cx="1689384" cy="857405"/>
          </a:xfrm>
          <a:prstGeom prst="wedgeRoundRectCallout">
            <a:avLst>
              <a:gd name="adj1" fmla="val 54306"/>
              <a:gd name="adj2" fmla="val 817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B3EEEE-7636-4F87-8882-E9C30D5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hu-HU" dirty="0"/>
          </a:p>
          <a:p>
            <a:r>
              <a:rPr lang="hu-HU" dirty="0" err="1"/>
              <a:t>Communication</a:t>
            </a:r>
            <a:endParaRPr lang="hu-HU" dirty="0"/>
          </a:p>
          <a:p>
            <a:pPr lvl="1"/>
            <a:r>
              <a:rPr lang="hu-HU" dirty="0" err="1">
                <a:solidFill>
                  <a:srgbClr val="EA700D"/>
                </a:solidFill>
              </a:rPr>
              <a:t>Messages</a:t>
            </a:r>
            <a:r>
              <a:rPr lang="hu-HU" dirty="0"/>
              <a:t> and </a:t>
            </a:r>
            <a:r>
              <a:rPr lang="hu-HU" dirty="0" err="1">
                <a:solidFill>
                  <a:srgbClr val="EA700D"/>
                </a:solidFill>
              </a:rPr>
              <a:t>queues</a:t>
            </a:r>
            <a:endParaRPr lang="hu-HU" dirty="0">
              <a:solidFill>
                <a:srgbClr val="EA700D"/>
              </a:solidFill>
            </a:endParaRPr>
          </a:p>
          <a:p>
            <a:pPr>
              <a:spcBef>
                <a:spcPts val="4200"/>
              </a:spcBef>
            </a:pPr>
            <a:r>
              <a:rPr lang="hu-HU" sz="2800" dirty="0" err="1"/>
              <a:t>Application</a:t>
            </a:r>
            <a:endParaRPr lang="hu-HU" sz="2800" dirty="0"/>
          </a:p>
          <a:p>
            <a:pPr lvl="1"/>
            <a:r>
              <a:rPr lang="hu-HU" sz="2400" dirty="0" err="1"/>
              <a:t>Communication</a:t>
            </a:r>
            <a:r>
              <a:rPr lang="hu-HU" sz="2400" dirty="0"/>
              <a:t> of </a:t>
            </a:r>
            <a:r>
              <a:rPr lang="hu-HU" sz="2400" dirty="0" err="1"/>
              <a:t>isolated</a:t>
            </a:r>
            <a:r>
              <a:rPr lang="hu-HU" sz="2400" dirty="0"/>
              <a:t> </a:t>
            </a:r>
            <a:r>
              <a:rPr lang="hu-HU" sz="2400" dirty="0" err="1"/>
              <a:t>processes</a:t>
            </a:r>
            <a:br>
              <a:rPr lang="hu-HU" sz="2400" dirty="0"/>
            </a:br>
            <a:r>
              <a:rPr lang="hu-HU" sz="2400" dirty="0"/>
              <a:t>(</a:t>
            </a:r>
            <a:r>
              <a:rPr lang="hu-HU" sz="2400" dirty="0" err="1"/>
              <a:t>communication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)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8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381208-05BC-4405-B3AF-60B988CF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04933F3F-7908-499A-A1A7-7DC1A342E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7" y="5062744"/>
            <a:ext cx="2340864" cy="1664208"/>
          </a:xfrm>
          <a:prstGeom prst="rect">
            <a:avLst/>
          </a:prstGeom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38287897-B0FF-440D-A8CC-2D3C237C6244}"/>
              </a:ext>
            </a:extLst>
          </p:cNvPr>
          <p:cNvSpPr/>
          <p:nvPr/>
        </p:nvSpPr>
        <p:spPr>
          <a:xfrm>
            <a:off x="3802121" y="540801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5C1F1BED-3FC2-42D6-8A61-6184040F5537}"/>
              </a:ext>
            </a:extLst>
          </p:cNvPr>
          <p:cNvSpPr/>
          <p:nvPr/>
        </p:nvSpPr>
        <p:spPr>
          <a:xfrm rot="10800000">
            <a:off x="3802121" y="589484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ekerekített téglalap 1">
            <a:extLst>
              <a:ext uri="{FF2B5EF4-FFF2-40B4-BE49-F238E27FC236}">
                <a16:creationId xmlns:a16="http://schemas.microsoft.com/office/drawing/2014/main" id="{726E5585-451F-47C0-86FE-C168FB63E866}"/>
              </a:ext>
            </a:extLst>
          </p:cNvPr>
          <p:cNvSpPr/>
          <p:nvPr/>
        </p:nvSpPr>
        <p:spPr>
          <a:xfrm>
            <a:off x="4902325" y="2924985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ekerekített téglalap 2">
            <a:extLst>
              <a:ext uri="{FF2B5EF4-FFF2-40B4-BE49-F238E27FC236}">
                <a16:creationId xmlns:a16="http://schemas.microsoft.com/office/drawing/2014/main" id="{79639286-7387-4C1E-8D35-FDFFF0F5098A}"/>
              </a:ext>
            </a:extLst>
          </p:cNvPr>
          <p:cNvSpPr/>
          <p:nvPr/>
        </p:nvSpPr>
        <p:spPr>
          <a:xfrm>
            <a:off x="7375230" y="2416026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ekerekített téglalap 3">
            <a:extLst>
              <a:ext uri="{FF2B5EF4-FFF2-40B4-BE49-F238E27FC236}">
                <a16:creationId xmlns:a16="http://schemas.microsoft.com/office/drawing/2014/main" id="{D5DF7392-C1B9-4ED8-A87D-9CBB0737ECFE}"/>
              </a:ext>
            </a:extLst>
          </p:cNvPr>
          <p:cNvSpPr/>
          <p:nvPr/>
        </p:nvSpPr>
        <p:spPr>
          <a:xfrm>
            <a:off x="7365167" y="3494327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7389717A-40BD-4AE2-8BAD-68C434AD59D3}"/>
              </a:ext>
            </a:extLst>
          </p:cNvPr>
          <p:cNvSpPr/>
          <p:nvPr/>
        </p:nvSpPr>
        <p:spPr>
          <a:xfrm>
            <a:off x="6079831" y="304575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0619EC6C-3CE5-4222-A5E4-4B640FBBBF63}"/>
              </a:ext>
            </a:extLst>
          </p:cNvPr>
          <p:cNvSpPr/>
          <p:nvPr/>
        </p:nvSpPr>
        <p:spPr>
          <a:xfrm>
            <a:off x="6079831" y="338218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0ADC9AB4-6845-4E71-8585-D49D74A7C31E}"/>
              </a:ext>
            </a:extLst>
          </p:cNvPr>
          <p:cNvSpPr/>
          <p:nvPr/>
        </p:nvSpPr>
        <p:spPr>
          <a:xfrm>
            <a:off x="7267401" y="270069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1694F13-1387-418E-A923-3B23711BB2F2}"/>
              </a:ext>
            </a:extLst>
          </p:cNvPr>
          <p:cNvSpPr/>
          <p:nvPr/>
        </p:nvSpPr>
        <p:spPr>
          <a:xfrm>
            <a:off x="7257337" y="3778998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8333D565-2A44-4A78-9901-938A0E69584C}"/>
              </a:ext>
            </a:extLst>
          </p:cNvPr>
          <p:cNvSpPr/>
          <p:nvPr/>
        </p:nvSpPr>
        <p:spPr>
          <a:xfrm>
            <a:off x="6884483" y="3832313"/>
            <a:ext cx="48068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AC71EE70-DD2D-4748-B9E0-96B5FB59AE7A}"/>
              </a:ext>
            </a:extLst>
          </p:cNvPr>
          <p:cNvSpPr/>
          <p:nvPr/>
        </p:nvSpPr>
        <p:spPr>
          <a:xfrm>
            <a:off x="6992433" y="3832313"/>
            <a:ext cx="3727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09CFE3C6-C629-4E6D-B4B5-0C7CAE119B1E}"/>
              </a:ext>
            </a:extLst>
          </p:cNvPr>
          <p:cNvSpPr/>
          <p:nvPr/>
        </p:nvSpPr>
        <p:spPr>
          <a:xfrm>
            <a:off x="7106733" y="3832313"/>
            <a:ext cx="2584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207CF2BA-456D-4E3B-8E8D-A2B271B9642C}"/>
              </a:ext>
            </a:extLst>
          </p:cNvPr>
          <p:cNvSpPr/>
          <p:nvPr/>
        </p:nvSpPr>
        <p:spPr>
          <a:xfrm>
            <a:off x="7230559" y="3832076"/>
            <a:ext cx="1346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Egyenes összekötő nyíllal 17">
            <a:extLst>
              <a:ext uri="{FF2B5EF4-FFF2-40B4-BE49-F238E27FC236}">
                <a16:creationId xmlns:a16="http://schemas.microsoft.com/office/drawing/2014/main" id="{755C3E45-2878-4D22-A801-829A4284B075}"/>
              </a:ext>
            </a:extLst>
          </p:cNvPr>
          <p:cNvCxnSpPr>
            <a:stCxn id="68" idx="3"/>
            <a:endCxn id="79" idx="1"/>
          </p:cNvCxnSpPr>
          <p:nvPr/>
        </p:nvCxnSpPr>
        <p:spPr>
          <a:xfrm flipV="1">
            <a:off x="6295491" y="2810922"/>
            <a:ext cx="599056" cy="34697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gyenes összekötő nyíllal 17">
            <a:extLst>
              <a:ext uri="{FF2B5EF4-FFF2-40B4-BE49-F238E27FC236}">
                <a16:creationId xmlns:a16="http://schemas.microsoft.com/office/drawing/2014/main" id="{A6D8277B-A14D-47FD-9982-FAC6335B5580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6295491" y="3494328"/>
            <a:ext cx="588992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701300DA-AF54-4B7C-9BC5-4F6661900DFA}"/>
              </a:ext>
            </a:extLst>
          </p:cNvPr>
          <p:cNvGrpSpPr/>
          <p:nvPr/>
        </p:nvGrpSpPr>
        <p:grpSpPr>
          <a:xfrm>
            <a:off x="6894547" y="2753535"/>
            <a:ext cx="480683" cy="114537"/>
            <a:chOff x="2768599" y="3779448"/>
            <a:chExt cx="480683" cy="114537"/>
          </a:xfrm>
        </p:grpSpPr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2C207ED6-226F-431B-9878-5808C9011F02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5C45F73-0132-42F6-9887-9724A79054C6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B1E06E13-E06D-4D94-B728-ACF9410E2FC5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F98F76F0-1662-4E16-A35E-D4830A62033F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Ellipszis 82">
              <a:extLst>
                <a:ext uri="{FF2B5EF4-FFF2-40B4-BE49-F238E27FC236}">
                  <a16:creationId xmlns:a16="http://schemas.microsoft.com/office/drawing/2014/main" id="{D4705C6E-9F70-4036-85A7-36E3C3A36767}"/>
                </a:ext>
              </a:extLst>
            </p:cNvPr>
            <p:cNvSpPr/>
            <p:nvPr/>
          </p:nvSpPr>
          <p:spPr>
            <a:xfrm>
              <a:off x="3141668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5553F083-4D4D-4231-A28F-452E02A7962D}"/>
                </a:ext>
              </a:extLst>
            </p:cNvPr>
            <p:cNvSpPr/>
            <p:nvPr/>
          </p:nvSpPr>
          <p:spPr>
            <a:xfrm>
              <a:off x="3017705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58DFE02A-7EBD-4291-B35A-88D78FBD7CE6}"/>
                </a:ext>
              </a:extLst>
            </p:cNvPr>
            <p:cNvSpPr/>
            <p:nvPr/>
          </p:nvSpPr>
          <p:spPr>
            <a:xfrm>
              <a:off x="2898581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Ellipszis 85">
            <a:extLst>
              <a:ext uri="{FF2B5EF4-FFF2-40B4-BE49-F238E27FC236}">
                <a16:creationId xmlns:a16="http://schemas.microsoft.com/office/drawing/2014/main" id="{5A7C120A-987B-40F6-A96E-A6659CE352D9}"/>
              </a:ext>
            </a:extLst>
          </p:cNvPr>
          <p:cNvSpPr/>
          <p:nvPr/>
        </p:nvSpPr>
        <p:spPr>
          <a:xfrm>
            <a:off x="7262089" y="385143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30A225C-91A4-426D-A4A6-A2BC2155BEBF}"/>
              </a:ext>
            </a:extLst>
          </p:cNvPr>
          <p:cNvSpPr/>
          <p:nvPr/>
        </p:nvSpPr>
        <p:spPr>
          <a:xfrm>
            <a:off x="6262914" y="345845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7082E9C3-5C6C-4C9B-939B-3C2BEA3944F0}"/>
              </a:ext>
            </a:extLst>
          </p:cNvPr>
          <p:cNvSpPr/>
          <p:nvPr/>
        </p:nvSpPr>
        <p:spPr>
          <a:xfrm>
            <a:off x="8032995" y="230388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CAD6D647-2A06-4C85-8FE6-DC7697D7ADE4}"/>
              </a:ext>
            </a:extLst>
          </p:cNvPr>
          <p:cNvSpPr/>
          <p:nvPr/>
        </p:nvSpPr>
        <p:spPr>
          <a:xfrm>
            <a:off x="5437163" y="281835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ECC311DE-CF7F-492F-A412-C7EA0BF04AEF}"/>
              </a:ext>
            </a:extLst>
          </p:cNvPr>
          <p:cNvGrpSpPr/>
          <p:nvPr/>
        </p:nvGrpSpPr>
        <p:grpSpPr>
          <a:xfrm rot="5400000">
            <a:off x="5304651" y="2643428"/>
            <a:ext cx="480683" cy="114537"/>
            <a:chOff x="2768599" y="3779448"/>
            <a:chExt cx="480683" cy="114537"/>
          </a:xfrm>
        </p:grpSpPr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9913DE53-B1DB-455B-837E-2E3849BA5F66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17C69D61-624F-45B8-8E01-6D6281A45377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27407B1-50A5-4ADA-9ABA-9F8113723FDC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4496DFE5-1E10-4908-A1B2-18EAE93F1A34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5" name="Egyenes összekötő nyíllal 17">
            <a:extLst>
              <a:ext uri="{FF2B5EF4-FFF2-40B4-BE49-F238E27FC236}">
                <a16:creationId xmlns:a16="http://schemas.microsoft.com/office/drawing/2014/main" id="{0FB92725-3FD9-4416-AD58-2EDF5244576C}"/>
              </a:ext>
            </a:extLst>
          </p:cNvPr>
          <p:cNvCxnSpPr>
            <a:stCxn id="88" idx="0"/>
            <a:endCxn id="91" idx="1"/>
          </p:cNvCxnSpPr>
          <p:nvPr/>
        </p:nvCxnSpPr>
        <p:spPr>
          <a:xfrm rot="16200000" flipH="1" flipV="1">
            <a:off x="6764613" y="1084144"/>
            <a:ext cx="156474" cy="2595950"/>
          </a:xfrm>
          <a:prstGeom prst="bentConnector3">
            <a:avLst>
              <a:gd name="adj1" fmla="val -14609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1788 -7.40741E-7 0.00902 0.00023 0.0309 0.00023 C 0.03385 0.02986 0.0309 0.02662 0.03142 0.05695 C 0.03142 0.05718 0.09513 0.05787 0.09513 0.0583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885B9E0-8242-491B-B4AF-27390EC1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42C71B15-1A56-4BB8-9D88-86A4FE5F5977}"/>
              </a:ext>
            </a:extLst>
          </p:cNvPr>
          <p:cNvSpPr/>
          <p:nvPr/>
        </p:nvSpPr>
        <p:spPr>
          <a:xfrm>
            <a:off x="5182850" y="2291693"/>
            <a:ext cx="3894241" cy="2334823"/>
          </a:xfrm>
          <a:prstGeom prst="wedgeRoundRectCallout">
            <a:avLst>
              <a:gd name="adj1" fmla="val -6875"/>
              <a:gd name="adj2" fmla="val 84414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Coherent</a:t>
            </a:r>
            <a:r>
              <a:rPr lang="hu-HU" sz="2800" dirty="0"/>
              <a:t> unit </a:t>
            </a:r>
            <a:r>
              <a:rPr lang="hu-HU" sz="2800" dirty="0" err="1"/>
              <a:t>with</a:t>
            </a:r>
            <a:r>
              <a:rPr lang="hu-HU" sz="2800" dirty="0"/>
              <a:t> a </a:t>
            </a:r>
            <a:r>
              <a:rPr lang="hu-HU" sz="2800" dirty="0" err="1"/>
              <a:t>well-defined</a:t>
            </a:r>
            <a:r>
              <a:rPr lang="hu-HU" sz="2800" dirty="0"/>
              <a:t> </a:t>
            </a:r>
            <a:r>
              <a:rPr lang="hu-HU" sz="2800" dirty="0" err="1"/>
              <a:t>functionality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Concurrent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/>
              <a:t>(</a:t>
            </a:r>
            <a:r>
              <a:rPr lang="hu-HU" sz="2800" dirty="0" err="1"/>
              <a:t>but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not</a:t>
            </a:r>
            <a:br>
              <a:rPr lang="hu-HU" sz="2800" dirty="0"/>
            </a:br>
            <a:r>
              <a:rPr lang="hu-HU" sz="2800" dirty="0" err="1"/>
              <a:t>independent</a:t>
            </a:r>
            <a:r>
              <a:rPr lang="hu-HU" sz="2800" dirty="0"/>
              <a:t>) </a:t>
            </a:r>
            <a:r>
              <a:rPr lang="hu-HU" sz="2800" dirty="0" err="1"/>
              <a:t>execution</a:t>
            </a:r>
            <a:br>
              <a:rPr lang="hu-HU" sz="2800" dirty="0"/>
            </a:br>
            <a:r>
              <a:rPr lang="hu-HU" sz="2800" dirty="0"/>
              <a:t>of </a:t>
            </a:r>
            <a:r>
              <a:rPr lang="hu-HU" sz="2800" dirty="0" err="1"/>
              <a:t>components</a:t>
            </a:r>
            <a:endParaRPr lang="hu-HU" sz="2800" dirty="0"/>
          </a:p>
          <a:p>
            <a:r>
              <a:rPr lang="hu-HU" sz="2800" dirty="0" err="1"/>
              <a:t>Communication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signals</a:t>
            </a:r>
            <a:endParaRPr lang="hu-HU" sz="2800" dirty="0">
              <a:solidFill>
                <a:schemeClr val="accent2"/>
              </a:solidFill>
            </a:endParaRPr>
          </a:p>
          <a:p>
            <a:pPr lvl="1"/>
            <a:r>
              <a:rPr lang="hu-HU" sz="2400" dirty="0"/>
              <a:t>No </a:t>
            </a:r>
            <a:r>
              <a:rPr lang="hu-HU" sz="2400" dirty="0" err="1"/>
              <a:t>message</a:t>
            </a:r>
            <a:r>
              <a:rPr lang="hu-HU" sz="2400" dirty="0"/>
              <a:t> </a:t>
            </a:r>
            <a:r>
              <a:rPr lang="hu-HU" sz="2400" dirty="0" err="1"/>
              <a:t>queues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950CB5C-47A9-4A3E-B541-2CD39B53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922EE485-9875-456F-8A8F-D59725B1076C}"/>
              </a:ext>
            </a:extLst>
          </p:cNvPr>
          <p:cNvGrpSpPr>
            <a:grpSpLocks noChangeAspect="1"/>
          </p:cNvGrpSpPr>
          <p:nvPr/>
        </p:nvGrpSpPr>
        <p:grpSpPr>
          <a:xfrm>
            <a:off x="5341432" y="2274188"/>
            <a:ext cx="3550847" cy="2195722"/>
            <a:chOff x="4839648" y="1770795"/>
            <a:chExt cx="3670540" cy="2269736"/>
          </a:xfrm>
        </p:grpSpPr>
        <p:sp>
          <p:nvSpPr>
            <p:cNvPr id="34" name="Lekerekített téglalap 35">
              <a:extLst>
                <a:ext uri="{FF2B5EF4-FFF2-40B4-BE49-F238E27FC236}">
                  <a16:creationId xmlns:a16="http://schemas.microsoft.com/office/drawing/2014/main" id="{060FE3C8-3EF8-4C1F-9BDA-6ABFDA8876E2}"/>
                </a:ext>
              </a:extLst>
            </p:cNvPr>
            <p:cNvSpPr/>
            <p:nvPr/>
          </p:nvSpPr>
          <p:spPr>
            <a:xfrm>
              <a:off x="4839648" y="2471074"/>
              <a:ext cx="3670540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ekerekített téglalap 119">
              <a:extLst>
                <a:ext uri="{FF2B5EF4-FFF2-40B4-BE49-F238E27FC236}">
                  <a16:creationId xmlns:a16="http://schemas.microsoft.com/office/drawing/2014/main" id="{E41F9E53-1F8D-46BF-9E21-DB5315C12DA4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77CFDA73-D12E-42AB-BC44-CD74F8698BA4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Lekerekített téglalap 119">
              <a:extLst>
                <a:ext uri="{FF2B5EF4-FFF2-40B4-BE49-F238E27FC236}">
                  <a16:creationId xmlns:a16="http://schemas.microsoft.com/office/drawing/2014/main" id="{8C537324-74C0-4BE2-B7E5-DF3B799A3E89}"/>
                </a:ext>
              </a:extLst>
            </p:cNvPr>
            <p:cNvSpPr/>
            <p:nvPr/>
          </p:nvSpPr>
          <p:spPr>
            <a:xfrm>
              <a:off x="7009279" y="3339872"/>
              <a:ext cx="1334866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75427EA7-AA54-42FA-A44B-38A790E672FC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AF3CE654-D920-4056-A573-5BAA346FB918}"/>
                </a:ext>
              </a:extLst>
            </p:cNvPr>
            <p:cNvSpPr/>
            <p:nvPr/>
          </p:nvSpPr>
          <p:spPr>
            <a:xfrm>
              <a:off x="7654525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8473115D-5C6C-4530-92B3-780D4AA581FD}"/>
                </a:ext>
              </a:extLst>
            </p:cNvPr>
            <p:cNvSpPr/>
            <p:nvPr/>
          </p:nvSpPr>
          <p:spPr>
            <a:xfrm>
              <a:off x="7654524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2AB3F00E-38DA-4984-B34C-8B826855C8D3}"/>
                </a:ext>
              </a:extLst>
            </p:cNvPr>
            <p:cNvCxnSpPr>
              <a:cxnSpLocks/>
              <a:stCxn id="36" idx="3"/>
              <a:endCxn id="46" idx="2"/>
            </p:cNvCxnSpPr>
            <p:nvPr/>
          </p:nvCxnSpPr>
          <p:spPr>
            <a:xfrm>
              <a:off x="6217206" y="3587152"/>
              <a:ext cx="169376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Egyenes összekötő 42">
              <a:extLst>
                <a:ext uri="{FF2B5EF4-FFF2-40B4-BE49-F238E27FC236}">
                  <a16:creationId xmlns:a16="http://schemas.microsoft.com/office/drawing/2014/main" id="{21D680DF-8E61-4B47-9107-33593665552E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7753525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Ív 43">
              <a:extLst>
                <a:ext uri="{FF2B5EF4-FFF2-40B4-BE49-F238E27FC236}">
                  <a16:creationId xmlns:a16="http://schemas.microsoft.com/office/drawing/2014/main" id="{81238CF6-9BF2-4214-B90A-F459CCBE6CC0}"/>
                </a:ext>
              </a:extLst>
            </p:cNvPr>
            <p:cNvSpPr/>
            <p:nvPr/>
          </p:nvSpPr>
          <p:spPr>
            <a:xfrm>
              <a:off x="6333576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CBB0697D-3DB1-482A-AC99-9C9C8B9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729488" y="3587152"/>
              <a:ext cx="2104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Ellipszis 45">
              <a:extLst>
                <a:ext uri="{FF2B5EF4-FFF2-40B4-BE49-F238E27FC236}">
                  <a16:creationId xmlns:a16="http://schemas.microsoft.com/office/drawing/2014/main" id="{907EED61-4F8A-41A9-A0F0-5A2BE8E3F10E}"/>
                </a:ext>
              </a:extLst>
            </p:cNvPr>
            <p:cNvSpPr/>
            <p:nvPr/>
          </p:nvSpPr>
          <p:spPr>
            <a:xfrm>
              <a:off x="6386582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Ív 46">
              <a:extLst>
                <a:ext uri="{FF2B5EF4-FFF2-40B4-BE49-F238E27FC236}">
                  <a16:creationId xmlns:a16="http://schemas.microsoft.com/office/drawing/2014/main" id="{601B5436-8D1D-4214-8A3F-F2BA4E6C6941}"/>
                </a:ext>
              </a:extLst>
            </p:cNvPr>
            <p:cNvSpPr/>
            <p:nvPr/>
          </p:nvSpPr>
          <p:spPr>
            <a:xfrm rot="5340000">
              <a:off x="7567707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422148DE-5241-41F9-8D96-485072E55CA1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4575C4B3-92FB-4AD1-A93E-3DC46985C54D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Ív 49">
              <a:extLst>
                <a:ext uri="{FF2B5EF4-FFF2-40B4-BE49-F238E27FC236}">
                  <a16:creationId xmlns:a16="http://schemas.microsoft.com/office/drawing/2014/main" id="{9807DE36-010F-49BE-ACAE-61BB07A981E9}"/>
                </a:ext>
              </a:extLst>
            </p:cNvPr>
            <p:cNvSpPr/>
            <p:nvPr/>
          </p:nvSpPr>
          <p:spPr>
            <a:xfrm rot="5340000">
              <a:off x="7561062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0202A8C7-D87D-4706-B96E-403D30958802}"/>
                </a:ext>
              </a:extLst>
            </p:cNvPr>
            <p:cNvCxnSpPr>
              <a:cxnSpLocks/>
              <a:stCxn id="39" idx="0"/>
              <a:endCxn id="48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82ACD778-FEAD-4DF8-9884-F09806FD84EC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7753524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Egyenes összekötő 52">
              <a:extLst>
                <a:ext uri="{FF2B5EF4-FFF2-40B4-BE49-F238E27FC236}">
                  <a16:creationId xmlns:a16="http://schemas.microsoft.com/office/drawing/2014/main" id="{BE584BC2-1B7A-447D-8A7F-619C39247F15}"/>
                </a:ext>
              </a:extLst>
            </p:cNvPr>
            <p:cNvCxnSpPr>
              <a:cxnSpLocks/>
              <a:stCxn id="48" idx="0"/>
              <a:endCxn id="33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71FFAAC5-EC33-4729-B9C1-C8E2EC177919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7753524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CDCDDA83-BD61-4515-8E02-538132B6B0AE}"/>
                </a:ext>
              </a:extLst>
            </p:cNvPr>
            <p:cNvCxnSpPr>
              <a:cxnSpLocks/>
              <a:stCxn id="33" idx="0"/>
              <a:endCxn id="49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8C41AA85-B129-4354-9107-19DA429A54AB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1805C00B-6327-4053-90FA-9D4097975BD0}"/>
                </a:ext>
              </a:extLst>
            </p:cNvPr>
            <p:cNvSpPr/>
            <p:nvPr/>
          </p:nvSpPr>
          <p:spPr>
            <a:xfrm>
              <a:off x="6939889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Szabadkézi sokszög 43">
            <a:extLst>
              <a:ext uri="{FF2B5EF4-FFF2-40B4-BE49-F238E27FC236}">
                <a16:creationId xmlns:a16="http://schemas.microsoft.com/office/drawing/2014/main" id="{BFAFB0F7-C43C-4FD8-A645-D740A616E3F6}"/>
              </a:ext>
            </a:extLst>
          </p:cNvPr>
          <p:cNvSpPr/>
          <p:nvPr/>
        </p:nvSpPr>
        <p:spPr>
          <a:xfrm>
            <a:off x="2533738" y="6496338"/>
            <a:ext cx="1478757" cy="166687"/>
          </a:xfrm>
          <a:custGeom>
            <a:avLst/>
            <a:gdLst>
              <a:gd name="connsiteX0" fmla="*/ 0 w 1590675"/>
              <a:gd name="connsiteY0" fmla="*/ 33600 h 148087"/>
              <a:gd name="connsiteX1" fmla="*/ 409575 w 1590675"/>
              <a:gd name="connsiteY1" fmla="*/ 109800 h 148087"/>
              <a:gd name="connsiteX2" fmla="*/ 914400 w 1590675"/>
              <a:gd name="connsiteY2" fmla="*/ 263 h 148087"/>
              <a:gd name="connsiteX3" fmla="*/ 1128713 w 1590675"/>
              <a:gd name="connsiteY3" fmla="*/ 147900 h 148087"/>
              <a:gd name="connsiteX4" fmla="*/ 1590675 w 1590675"/>
              <a:gd name="connsiteY4" fmla="*/ 33600 h 148087"/>
              <a:gd name="connsiteX5" fmla="*/ 1590675 w 1590675"/>
              <a:gd name="connsiteY5" fmla="*/ 33600 h 148087"/>
              <a:gd name="connsiteX6" fmla="*/ 1590675 w 1590675"/>
              <a:gd name="connsiteY6" fmla="*/ 33600 h 148087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273969"/>
              <a:gd name="connsiteY0" fmla="*/ 0 h 266887"/>
              <a:gd name="connsiteX1" fmla="*/ 92869 w 1273969"/>
              <a:gd name="connsiteY1" fmla="*/ 228600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4152 h 271039"/>
              <a:gd name="connsiteX1" fmla="*/ 564357 w 1273969"/>
              <a:gd name="connsiteY1" fmla="*/ 8914 h 271039"/>
              <a:gd name="connsiteX2" fmla="*/ 597694 w 1273969"/>
              <a:gd name="connsiteY2" fmla="*/ 123215 h 271039"/>
              <a:gd name="connsiteX3" fmla="*/ 812007 w 1273969"/>
              <a:gd name="connsiteY3" fmla="*/ 270852 h 271039"/>
              <a:gd name="connsiteX4" fmla="*/ 1273969 w 1273969"/>
              <a:gd name="connsiteY4" fmla="*/ 156552 h 271039"/>
              <a:gd name="connsiteX5" fmla="*/ 1273969 w 1273969"/>
              <a:gd name="connsiteY5" fmla="*/ 156552 h 271039"/>
              <a:gd name="connsiteX6" fmla="*/ 1273969 w 1273969"/>
              <a:gd name="connsiteY6" fmla="*/ 156552 h 271039"/>
              <a:gd name="connsiteX0" fmla="*/ 0 w 1273969"/>
              <a:gd name="connsiteY0" fmla="*/ 0 h 266887"/>
              <a:gd name="connsiteX1" fmla="*/ 564357 w 1273969"/>
              <a:gd name="connsiteY1" fmla="*/ 4762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2981 h 269868"/>
              <a:gd name="connsiteX1" fmla="*/ 564357 w 1273969"/>
              <a:gd name="connsiteY1" fmla="*/ 599 h 269868"/>
              <a:gd name="connsiteX2" fmla="*/ 597694 w 1273969"/>
              <a:gd name="connsiteY2" fmla="*/ 122044 h 269868"/>
              <a:gd name="connsiteX3" fmla="*/ 812007 w 1273969"/>
              <a:gd name="connsiteY3" fmla="*/ 269681 h 269868"/>
              <a:gd name="connsiteX4" fmla="*/ 1273969 w 1273969"/>
              <a:gd name="connsiteY4" fmla="*/ 155381 h 269868"/>
              <a:gd name="connsiteX5" fmla="*/ 1273969 w 1273969"/>
              <a:gd name="connsiteY5" fmla="*/ 155381 h 269868"/>
              <a:gd name="connsiteX6" fmla="*/ 1273969 w 1273969"/>
              <a:gd name="connsiteY6" fmla="*/ 155381 h 269868"/>
              <a:gd name="connsiteX0" fmla="*/ 0 w 1273969"/>
              <a:gd name="connsiteY0" fmla="*/ 2436 h 269323"/>
              <a:gd name="connsiteX1" fmla="*/ 564357 w 1273969"/>
              <a:gd name="connsiteY1" fmla="*/ 54 h 269323"/>
              <a:gd name="connsiteX2" fmla="*/ 597694 w 1273969"/>
              <a:gd name="connsiteY2" fmla="*/ 121499 h 269323"/>
              <a:gd name="connsiteX3" fmla="*/ 812007 w 1273969"/>
              <a:gd name="connsiteY3" fmla="*/ 269136 h 269323"/>
              <a:gd name="connsiteX4" fmla="*/ 1273969 w 1273969"/>
              <a:gd name="connsiteY4" fmla="*/ 154836 h 269323"/>
              <a:gd name="connsiteX5" fmla="*/ 1273969 w 1273969"/>
              <a:gd name="connsiteY5" fmla="*/ 154836 h 269323"/>
              <a:gd name="connsiteX6" fmla="*/ 1273969 w 1273969"/>
              <a:gd name="connsiteY6" fmla="*/ 154836 h 269323"/>
              <a:gd name="connsiteX0" fmla="*/ 0 w 1273969"/>
              <a:gd name="connsiteY0" fmla="*/ 162222 h 438749"/>
              <a:gd name="connsiteX1" fmla="*/ 564357 w 1273969"/>
              <a:gd name="connsiteY1" fmla="*/ 159840 h 438749"/>
              <a:gd name="connsiteX2" fmla="*/ 559594 w 1273969"/>
              <a:gd name="connsiteY2" fmla="*/ 7441 h 438749"/>
              <a:gd name="connsiteX3" fmla="*/ 812007 w 1273969"/>
              <a:gd name="connsiteY3" fmla="*/ 428922 h 438749"/>
              <a:gd name="connsiteX4" fmla="*/ 1273969 w 1273969"/>
              <a:gd name="connsiteY4" fmla="*/ 314622 h 438749"/>
              <a:gd name="connsiteX5" fmla="*/ 1273969 w 1273969"/>
              <a:gd name="connsiteY5" fmla="*/ 314622 h 438749"/>
              <a:gd name="connsiteX6" fmla="*/ 1273969 w 1273969"/>
              <a:gd name="connsiteY6" fmla="*/ 314622 h 438749"/>
              <a:gd name="connsiteX0" fmla="*/ 0 w 1273969"/>
              <a:gd name="connsiteY0" fmla="*/ 173276 h 449803"/>
              <a:gd name="connsiteX1" fmla="*/ 564357 w 1273969"/>
              <a:gd name="connsiteY1" fmla="*/ 170894 h 449803"/>
              <a:gd name="connsiteX2" fmla="*/ 559594 w 1273969"/>
              <a:gd name="connsiteY2" fmla="*/ 18495 h 449803"/>
              <a:gd name="connsiteX3" fmla="*/ 812007 w 1273969"/>
              <a:gd name="connsiteY3" fmla="*/ 439976 h 449803"/>
              <a:gd name="connsiteX4" fmla="*/ 1273969 w 1273969"/>
              <a:gd name="connsiteY4" fmla="*/ 325676 h 449803"/>
              <a:gd name="connsiteX5" fmla="*/ 1273969 w 1273969"/>
              <a:gd name="connsiteY5" fmla="*/ 325676 h 449803"/>
              <a:gd name="connsiteX6" fmla="*/ 1273969 w 1273969"/>
              <a:gd name="connsiteY6" fmla="*/ 325676 h 449803"/>
              <a:gd name="connsiteX0" fmla="*/ 0 w 1273969"/>
              <a:gd name="connsiteY0" fmla="*/ 177603 h 454130"/>
              <a:gd name="connsiteX1" fmla="*/ 564357 w 1273969"/>
              <a:gd name="connsiteY1" fmla="*/ 175221 h 454130"/>
              <a:gd name="connsiteX2" fmla="*/ 559594 w 1273969"/>
              <a:gd name="connsiteY2" fmla="*/ 22822 h 454130"/>
              <a:gd name="connsiteX3" fmla="*/ 812007 w 1273969"/>
              <a:gd name="connsiteY3" fmla="*/ 444303 h 454130"/>
              <a:gd name="connsiteX4" fmla="*/ 1273969 w 1273969"/>
              <a:gd name="connsiteY4" fmla="*/ 330003 h 454130"/>
              <a:gd name="connsiteX5" fmla="*/ 1273969 w 1273969"/>
              <a:gd name="connsiteY5" fmla="*/ 330003 h 454130"/>
              <a:gd name="connsiteX6" fmla="*/ 1273969 w 1273969"/>
              <a:gd name="connsiteY6" fmla="*/ 330003 h 454130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329128"/>
              <a:gd name="connsiteX1" fmla="*/ 564357 w 1273969"/>
              <a:gd name="connsiteY1" fmla="*/ 174346 h 329128"/>
              <a:gd name="connsiteX2" fmla="*/ 559594 w 1273969"/>
              <a:gd name="connsiteY2" fmla="*/ 21947 h 329128"/>
              <a:gd name="connsiteX3" fmla="*/ 990601 w 1273969"/>
              <a:gd name="connsiteY3" fmla="*/ 167203 h 329128"/>
              <a:gd name="connsiteX4" fmla="*/ 1273969 w 1273969"/>
              <a:gd name="connsiteY4" fmla="*/ 329128 h 329128"/>
              <a:gd name="connsiteX5" fmla="*/ 1273969 w 1273969"/>
              <a:gd name="connsiteY5" fmla="*/ 329128 h 329128"/>
              <a:gd name="connsiteX6" fmla="*/ 1273969 w 1273969"/>
              <a:gd name="connsiteY6" fmla="*/ 329128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273969 w 1300163"/>
              <a:gd name="connsiteY5" fmla="*/ 329128 h 329128"/>
              <a:gd name="connsiteX6" fmla="*/ 1300163 w 1300163"/>
              <a:gd name="connsiteY6" fmla="*/ 221972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300163 w 1300163"/>
              <a:gd name="connsiteY5" fmla="*/ 221972 h 329128"/>
              <a:gd name="connsiteX0" fmla="*/ 0 w 1300163"/>
              <a:gd name="connsiteY0" fmla="*/ 176728 h 221972"/>
              <a:gd name="connsiteX1" fmla="*/ 564357 w 1300163"/>
              <a:gd name="connsiteY1" fmla="*/ 174346 h 221972"/>
              <a:gd name="connsiteX2" fmla="*/ 559594 w 1300163"/>
              <a:gd name="connsiteY2" fmla="*/ 21947 h 221972"/>
              <a:gd name="connsiteX3" fmla="*/ 990601 w 1300163"/>
              <a:gd name="connsiteY3" fmla="*/ 167203 h 221972"/>
              <a:gd name="connsiteX4" fmla="*/ 1300163 w 1300163"/>
              <a:gd name="connsiteY4" fmla="*/ 221972 h 221972"/>
              <a:gd name="connsiteX0" fmla="*/ 0 w 1445419"/>
              <a:gd name="connsiteY0" fmla="*/ 176728 h 180266"/>
              <a:gd name="connsiteX1" fmla="*/ 564357 w 1445419"/>
              <a:gd name="connsiteY1" fmla="*/ 174346 h 180266"/>
              <a:gd name="connsiteX2" fmla="*/ 559594 w 1445419"/>
              <a:gd name="connsiteY2" fmla="*/ 21947 h 180266"/>
              <a:gd name="connsiteX3" fmla="*/ 990601 w 1445419"/>
              <a:gd name="connsiteY3" fmla="*/ 167203 h 180266"/>
              <a:gd name="connsiteX4" fmla="*/ 1445419 w 1445419"/>
              <a:gd name="connsiteY4" fmla="*/ 169585 h 180266"/>
              <a:gd name="connsiteX0" fmla="*/ 0 w 1445419"/>
              <a:gd name="connsiteY0" fmla="*/ 176728 h 182222"/>
              <a:gd name="connsiteX1" fmla="*/ 564357 w 1445419"/>
              <a:gd name="connsiteY1" fmla="*/ 174346 h 182222"/>
              <a:gd name="connsiteX2" fmla="*/ 559594 w 1445419"/>
              <a:gd name="connsiteY2" fmla="*/ 21947 h 182222"/>
              <a:gd name="connsiteX3" fmla="*/ 990601 w 1445419"/>
              <a:gd name="connsiteY3" fmla="*/ 167203 h 182222"/>
              <a:gd name="connsiteX4" fmla="*/ 1445419 w 1445419"/>
              <a:gd name="connsiteY4" fmla="*/ 169585 h 18222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90601 w 1445419"/>
              <a:gd name="connsiteY3" fmla="*/ 167203 h 179612"/>
              <a:gd name="connsiteX4" fmla="*/ 1445419 w 1445419"/>
              <a:gd name="connsiteY4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790575 w 1445419"/>
              <a:gd name="connsiteY3" fmla="*/ 12434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59603 h 162487"/>
              <a:gd name="connsiteX1" fmla="*/ 564357 w 1445419"/>
              <a:gd name="connsiteY1" fmla="*/ 157221 h 162487"/>
              <a:gd name="connsiteX2" fmla="*/ 559594 w 1445419"/>
              <a:gd name="connsiteY2" fmla="*/ 4822 h 162487"/>
              <a:gd name="connsiteX3" fmla="*/ 988218 w 1445419"/>
              <a:gd name="connsiteY3" fmla="*/ 60 h 162487"/>
              <a:gd name="connsiteX4" fmla="*/ 983458 w 1445419"/>
              <a:gd name="connsiteY4" fmla="*/ 154841 h 162487"/>
              <a:gd name="connsiteX5" fmla="*/ 1445419 w 1445419"/>
              <a:gd name="connsiteY5" fmla="*/ 152460 h 162487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4306 h 167190"/>
              <a:gd name="connsiteX1" fmla="*/ 564357 w 1445419"/>
              <a:gd name="connsiteY1" fmla="*/ 161924 h 167190"/>
              <a:gd name="connsiteX2" fmla="*/ 566738 w 1445419"/>
              <a:gd name="connsiteY2" fmla="*/ 0 h 167190"/>
              <a:gd name="connsiteX3" fmla="*/ 988218 w 1445419"/>
              <a:gd name="connsiteY3" fmla="*/ 4763 h 167190"/>
              <a:gd name="connsiteX4" fmla="*/ 983458 w 1445419"/>
              <a:gd name="connsiteY4" fmla="*/ 159544 h 167190"/>
              <a:gd name="connsiteX5" fmla="*/ 1445419 w 1445419"/>
              <a:gd name="connsiteY5" fmla="*/ 157163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5860"/>
              <a:gd name="connsiteX1" fmla="*/ 564357 w 1481138"/>
              <a:gd name="connsiteY1" fmla="*/ 161924 h 165860"/>
              <a:gd name="connsiteX2" fmla="*/ 566738 w 1481138"/>
              <a:gd name="connsiteY2" fmla="*/ 0 h 165860"/>
              <a:gd name="connsiteX3" fmla="*/ 988218 w 1481138"/>
              <a:gd name="connsiteY3" fmla="*/ 4763 h 165860"/>
              <a:gd name="connsiteX4" fmla="*/ 983458 w 1481138"/>
              <a:gd name="connsiteY4" fmla="*/ 159544 h 165860"/>
              <a:gd name="connsiteX5" fmla="*/ 1481138 w 1481138"/>
              <a:gd name="connsiteY5" fmla="*/ 159544 h 165860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983458 w 1481138"/>
              <a:gd name="connsiteY4" fmla="*/ 159544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406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8237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57163 h 164306"/>
              <a:gd name="connsiteX5" fmla="*/ 1481138 w 1481138"/>
              <a:gd name="connsiteY5" fmla="*/ 159544 h 164306"/>
              <a:gd name="connsiteX0" fmla="*/ 0 w 1478757"/>
              <a:gd name="connsiteY0" fmla="*/ 164306 h 164306"/>
              <a:gd name="connsiteX1" fmla="*/ 564357 w 1478757"/>
              <a:gd name="connsiteY1" fmla="*/ 161924 h 164306"/>
              <a:gd name="connsiteX2" fmla="*/ 566738 w 1478757"/>
              <a:gd name="connsiteY2" fmla="*/ 0 h 164306"/>
              <a:gd name="connsiteX3" fmla="*/ 1135856 w 1478757"/>
              <a:gd name="connsiteY3" fmla="*/ 4763 h 164306"/>
              <a:gd name="connsiteX4" fmla="*/ 1135858 w 1478757"/>
              <a:gd name="connsiteY4" fmla="*/ 157163 h 164306"/>
              <a:gd name="connsiteX5" fmla="*/ 1478757 w 1478757"/>
              <a:gd name="connsiteY5" fmla="*/ 154781 h 164306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5858 w 1478757"/>
              <a:gd name="connsiteY4" fmla="*/ 159544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61925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1924 h 166687"/>
              <a:gd name="connsiteX5" fmla="*/ 1478757 w 1478757"/>
              <a:gd name="connsiteY5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757" h="166687">
                <a:moveTo>
                  <a:pt x="0" y="166687"/>
                </a:moveTo>
                <a:lnTo>
                  <a:pt x="564357" y="164305"/>
                </a:lnTo>
                <a:cubicBezTo>
                  <a:pt x="564754" y="93265"/>
                  <a:pt x="565945" y="74216"/>
                  <a:pt x="566738" y="2381"/>
                </a:cubicBezTo>
                <a:lnTo>
                  <a:pt x="1135856" y="0"/>
                </a:lnTo>
                <a:cubicBezTo>
                  <a:pt x="1133871" y="62309"/>
                  <a:pt x="1136254" y="99614"/>
                  <a:pt x="1133476" y="161924"/>
                </a:cubicBezTo>
                <a:lnTo>
                  <a:pt x="1478757" y="161925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CE7F1EF-358D-4B57-8F3D-178B6372D945}"/>
              </a:ext>
            </a:extLst>
          </p:cNvPr>
          <p:cNvSpPr/>
          <p:nvPr/>
        </p:nvSpPr>
        <p:spPr>
          <a:xfrm>
            <a:off x="3077405" y="6442048"/>
            <a:ext cx="831236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5E725B66-6626-4A3F-BADF-87954957E5BD}"/>
              </a:ext>
            </a:extLst>
          </p:cNvPr>
          <p:cNvSpPr/>
          <p:nvPr/>
        </p:nvSpPr>
        <p:spPr>
          <a:xfrm>
            <a:off x="1120197" y="6445407"/>
            <a:ext cx="1687354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zögletes összekötő 45">
            <a:extLst>
              <a:ext uri="{FF2B5EF4-FFF2-40B4-BE49-F238E27FC236}">
                <a16:creationId xmlns:a16="http://schemas.microsoft.com/office/drawing/2014/main" id="{4A2DF6EA-9E51-4D2B-B45F-745163C8DCC1}"/>
              </a:ext>
            </a:extLst>
          </p:cNvPr>
          <p:cNvCxnSpPr/>
          <p:nvPr/>
        </p:nvCxnSpPr>
        <p:spPr>
          <a:xfrm>
            <a:off x="2807551" y="6384898"/>
            <a:ext cx="338556" cy="318333"/>
          </a:xfrm>
          <a:prstGeom prst="bentConnector3">
            <a:avLst>
              <a:gd name="adj1" fmla="val 48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Lekerekített téglalap 1">
            <a:extLst>
              <a:ext uri="{FF2B5EF4-FFF2-40B4-BE49-F238E27FC236}">
                <a16:creationId xmlns:a16="http://schemas.microsoft.com/office/drawing/2014/main" id="{217EEB92-1725-4F48-B95C-B3B52EA5F975}"/>
              </a:ext>
            </a:extLst>
          </p:cNvPr>
          <p:cNvSpPr/>
          <p:nvPr/>
        </p:nvSpPr>
        <p:spPr>
          <a:xfrm>
            <a:off x="776377" y="5367107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Lekerekített téglalap 2">
            <a:extLst>
              <a:ext uri="{FF2B5EF4-FFF2-40B4-BE49-F238E27FC236}">
                <a16:creationId xmlns:a16="http://schemas.microsoft.com/office/drawing/2014/main" id="{72B6DB1C-CE5E-4B1E-85DB-39F96771A70F}"/>
              </a:ext>
            </a:extLst>
          </p:cNvPr>
          <p:cNvSpPr/>
          <p:nvPr/>
        </p:nvSpPr>
        <p:spPr>
          <a:xfrm>
            <a:off x="3249282" y="4858148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Lekerekített téglalap 3">
            <a:extLst>
              <a:ext uri="{FF2B5EF4-FFF2-40B4-BE49-F238E27FC236}">
                <a16:creationId xmlns:a16="http://schemas.microsoft.com/office/drawing/2014/main" id="{1A248BCF-6662-4751-A84E-D0A6AF69C28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églalap 107">
            <a:extLst>
              <a:ext uri="{FF2B5EF4-FFF2-40B4-BE49-F238E27FC236}">
                <a16:creationId xmlns:a16="http://schemas.microsoft.com/office/drawing/2014/main" id="{E4D1416D-0EC6-4939-A695-017FC586EE00}"/>
              </a:ext>
            </a:extLst>
          </p:cNvPr>
          <p:cNvSpPr/>
          <p:nvPr/>
        </p:nvSpPr>
        <p:spPr>
          <a:xfrm>
            <a:off x="1953883" y="5487875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églalap 108">
            <a:extLst>
              <a:ext uri="{FF2B5EF4-FFF2-40B4-BE49-F238E27FC236}">
                <a16:creationId xmlns:a16="http://schemas.microsoft.com/office/drawing/2014/main" id="{B06BA3C4-95CF-4C68-B5E6-3231FD43A809}"/>
              </a:ext>
            </a:extLst>
          </p:cNvPr>
          <p:cNvSpPr/>
          <p:nvPr/>
        </p:nvSpPr>
        <p:spPr>
          <a:xfrm>
            <a:off x="1953883" y="5824306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églalap 109">
            <a:extLst>
              <a:ext uri="{FF2B5EF4-FFF2-40B4-BE49-F238E27FC236}">
                <a16:creationId xmlns:a16="http://schemas.microsoft.com/office/drawing/2014/main" id="{3E05A658-30B2-43C4-8857-00790FB20AC9}"/>
              </a:ext>
            </a:extLst>
          </p:cNvPr>
          <p:cNvSpPr/>
          <p:nvPr/>
        </p:nvSpPr>
        <p:spPr>
          <a:xfrm>
            <a:off x="3141453" y="5142819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églalap 110">
            <a:extLst>
              <a:ext uri="{FF2B5EF4-FFF2-40B4-BE49-F238E27FC236}">
                <a16:creationId xmlns:a16="http://schemas.microsoft.com/office/drawing/2014/main" id="{4EBAE5E2-AFD7-48D2-8F6B-A87F48055ADA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Egyenes összekötő nyíllal 17">
            <a:extLst>
              <a:ext uri="{FF2B5EF4-FFF2-40B4-BE49-F238E27FC236}">
                <a16:creationId xmlns:a16="http://schemas.microsoft.com/office/drawing/2014/main" id="{F5977A69-C882-4E88-ABAB-BC6782E2BB55}"/>
              </a:ext>
            </a:extLst>
          </p:cNvPr>
          <p:cNvCxnSpPr>
            <a:stCxn id="108" idx="3"/>
          </p:cNvCxnSpPr>
          <p:nvPr/>
        </p:nvCxnSpPr>
        <p:spPr>
          <a:xfrm flipV="1">
            <a:off x="2169543" y="5250651"/>
            <a:ext cx="905185" cy="349368"/>
          </a:xfrm>
          <a:prstGeom prst="bentConnector3">
            <a:avLst>
              <a:gd name="adj1" fmla="val 5026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gyenes összekötő nyíllal 17">
            <a:extLst>
              <a:ext uri="{FF2B5EF4-FFF2-40B4-BE49-F238E27FC236}">
                <a16:creationId xmlns:a16="http://schemas.microsoft.com/office/drawing/2014/main" id="{C717CFCA-4D21-45A2-8825-EB52424BD843}"/>
              </a:ext>
            </a:extLst>
          </p:cNvPr>
          <p:cNvCxnSpPr>
            <a:stCxn id="109" idx="3"/>
            <a:endCxn id="118" idx="1"/>
          </p:cNvCxnSpPr>
          <p:nvPr/>
        </p:nvCxnSpPr>
        <p:spPr>
          <a:xfrm>
            <a:off x="2169543" y="5936450"/>
            <a:ext cx="904605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églalap 113">
            <a:extLst>
              <a:ext uri="{FF2B5EF4-FFF2-40B4-BE49-F238E27FC236}">
                <a16:creationId xmlns:a16="http://schemas.microsoft.com/office/drawing/2014/main" id="{DC2787FE-DB87-471F-B423-75E43A84CD4C}"/>
              </a:ext>
            </a:extLst>
          </p:cNvPr>
          <p:cNvSpPr/>
          <p:nvPr/>
        </p:nvSpPr>
        <p:spPr>
          <a:xfrm>
            <a:off x="3074149" y="5142819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33511B1D-8F06-4238-AE53-5F9D8C9478DB}"/>
              </a:ext>
            </a:extLst>
          </p:cNvPr>
          <p:cNvSpPr/>
          <p:nvPr/>
        </p:nvSpPr>
        <p:spPr>
          <a:xfrm>
            <a:off x="3074148" y="5250650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Egyenes összekötő 19">
            <a:extLst>
              <a:ext uri="{FF2B5EF4-FFF2-40B4-BE49-F238E27FC236}">
                <a16:creationId xmlns:a16="http://schemas.microsoft.com/office/drawing/2014/main" id="{59130E4D-5C50-4B6C-8403-7CA40FA35A07}"/>
              </a:ext>
            </a:extLst>
          </p:cNvPr>
          <p:cNvCxnSpPr/>
          <p:nvPr/>
        </p:nvCxnSpPr>
        <p:spPr>
          <a:xfrm flipV="1">
            <a:off x="3095577" y="515361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gyenes összekötő 19">
            <a:extLst>
              <a:ext uri="{FF2B5EF4-FFF2-40B4-BE49-F238E27FC236}">
                <a16:creationId xmlns:a16="http://schemas.microsoft.com/office/drawing/2014/main" id="{27514919-6D2E-4D7B-9084-7957C3AA54EC}"/>
              </a:ext>
            </a:extLst>
          </p:cNvPr>
          <p:cNvCxnSpPr/>
          <p:nvPr/>
        </p:nvCxnSpPr>
        <p:spPr>
          <a:xfrm flipV="1">
            <a:off x="3095577" y="526676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4457D16-568C-4BE2-99A3-77F5E09AC1D3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Egyenes összekötő 19">
            <a:extLst>
              <a:ext uri="{FF2B5EF4-FFF2-40B4-BE49-F238E27FC236}">
                <a16:creationId xmlns:a16="http://schemas.microsoft.com/office/drawing/2014/main" id="{86435117-908E-4992-A4EE-E26BFE0942B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zis 119">
            <a:extLst>
              <a:ext uri="{FF2B5EF4-FFF2-40B4-BE49-F238E27FC236}">
                <a16:creationId xmlns:a16="http://schemas.microsoft.com/office/drawing/2014/main" id="{D76425CB-28E5-4C7C-B4D6-2F501ED6B8E8}"/>
              </a:ext>
            </a:extLst>
          </p:cNvPr>
          <p:cNvSpPr/>
          <p:nvPr/>
        </p:nvSpPr>
        <p:spPr>
          <a:xfrm>
            <a:off x="2136966" y="5900577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A633AF83-353A-4F7D-91A5-A5DA0A19DCF7}"/>
              </a:ext>
            </a:extLst>
          </p:cNvPr>
          <p:cNvSpPr/>
          <p:nvPr/>
        </p:nvSpPr>
        <p:spPr>
          <a:xfrm>
            <a:off x="3907047" y="474600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3D97ABB8-5A01-4D21-8536-85E500F5C211}"/>
              </a:ext>
            </a:extLst>
          </p:cNvPr>
          <p:cNvSpPr/>
          <p:nvPr/>
        </p:nvSpPr>
        <p:spPr>
          <a:xfrm>
            <a:off x="1311215" y="526047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Egyenes összekötő nyíllal 17">
            <a:extLst>
              <a:ext uri="{FF2B5EF4-FFF2-40B4-BE49-F238E27FC236}">
                <a16:creationId xmlns:a16="http://schemas.microsoft.com/office/drawing/2014/main" id="{F1020EC7-BA45-4321-A64A-52A57990EFE0}"/>
              </a:ext>
            </a:extLst>
          </p:cNvPr>
          <p:cNvCxnSpPr>
            <a:stCxn id="121" idx="0"/>
            <a:endCxn id="124" idx="0"/>
          </p:cNvCxnSpPr>
          <p:nvPr/>
        </p:nvCxnSpPr>
        <p:spPr>
          <a:xfrm rot="16200000" flipH="1" flipV="1">
            <a:off x="2487075" y="3674920"/>
            <a:ext cx="456719" cy="2598885"/>
          </a:xfrm>
          <a:prstGeom prst="bentConnector3">
            <a:avLst>
              <a:gd name="adj1" fmla="val -5005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églalap 123">
            <a:extLst>
              <a:ext uri="{FF2B5EF4-FFF2-40B4-BE49-F238E27FC236}">
                <a16:creationId xmlns:a16="http://schemas.microsoft.com/office/drawing/2014/main" id="{16708436-18E0-443E-99EA-0349B225E3F1}"/>
              </a:ext>
            </a:extLst>
          </p:cNvPr>
          <p:cNvSpPr/>
          <p:nvPr/>
        </p:nvSpPr>
        <p:spPr>
          <a:xfrm>
            <a:off x="1348688" y="5202723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Egyenes összekötő 19">
            <a:extLst>
              <a:ext uri="{FF2B5EF4-FFF2-40B4-BE49-F238E27FC236}">
                <a16:creationId xmlns:a16="http://schemas.microsoft.com/office/drawing/2014/main" id="{FACDA66F-AB22-4582-9FFA-4CD058F5C2A6}"/>
              </a:ext>
            </a:extLst>
          </p:cNvPr>
          <p:cNvCxnSpPr/>
          <p:nvPr/>
        </p:nvCxnSpPr>
        <p:spPr>
          <a:xfrm flipV="1">
            <a:off x="1370117" y="5218835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1788 7.40741E-7 0.02656 0.00093 0.04826 0.00093 C 0.04826 0.03079 0.04826 0.02639 0.04896 0.05694 C 0.04896 0.05718 0.1066 0.05787 0.1066 0.05833 " pathEditMode="relative" rAng="0" ptsTypes="AAAA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10018 0.00069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1" grpId="0" animBg="1"/>
      <p:bldP spid="120" grpId="0" animBg="1"/>
      <p:bldP spid="120" grpId="1" animBg="1"/>
      <p:bldP spid="120" grpId="2" animBg="1"/>
    </p:bldLst>
  </p:timing>
</p:sld>
</file>

<file path=ppt/theme/theme1.xml><?xml version="1.0" encoding="utf-8"?>
<a:theme xmlns:a="http://schemas.openxmlformats.org/drawingml/2006/main" name="Gamma angol normál">
  <a:themeElements>
    <a:clrScheme name="4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mma angol ábrához">
  <a:themeElements>
    <a:clrScheme name="Gam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7534</TotalTime>
  <Words>2292</Words>
  <Application>Microsoft Office PowerPoint</Application>
  <PresentationFormat>Diavetítés a képernyőre (4:3 oldalarány)</PresentationFormat>
  <Paragraphs>394</Paragraphs>
  <Slides>25</Slides>
  <Notes>25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25</vt:i4>
      </vt:variant>
    </vt:vector>
  </HeadingPairs>
  <TitlesOfParts>
    <vt:vector size="32" baseType="lpstr">
      <vt:lpstr>Arial</vt:lpstr>
      <vt:lpstr>Calibri</vt:lpstr>
      <vt:lpstr>Palatino Linotype</vt:lpstr>
      <vt:lpstr>Segoe UI</vt:lpstr>
      <vt:lpstr>Segoe UI Light</vt:lpstr>
      <vt:lpstr>Gamma angol normál</vt:lpstr>
      <vt:lpstr>Gamma angol ábrához</vt:lpstr>
      <vt:lpstr>Mix-and-Match Composition in the Gamma Framework</vt:lpstr>
      <vt:lpstr>Introduction</vt:lpstr>
      <vt:lpstr>Model-driven development</vt:lpstr>
      <vt:lpstr>Modeling tools</vt:lpstr>
      <vt:lpstr>Gamma framework – beginning</vt:lpstr>
      <vt:lpstr>Gamma framework – composition</vt:lpstr>
      <vt:lpstr>Gamma framework – present</vt:lpstr>
      <vt:lpstr>Asynchronous semantics</vt:lpstr>
      <vt:lpstr>Synchronous semantics</vt:lpstr>
      <vt:lpstr>Cascade semantics</vt:lpstr>
      <vt:lpstr>Functionalities</vt:lpstr>
      <vt:lpstr>Functionalities</vt:lpstr>
      <vt:lpstr>Functionalities</vt:lpstr>
      <vt:lpstr>Functionalities</vt:lpstr>
      <vt:lpstr>PowerPoint-bemutató</vt:lpstr>
      <vt:lpstr>PowerPoint-bemutató</vt:lpstr>
      <vt:lpstr>PowerPoint-bemutató</vt:lpstr>
      <vt:lpstr>PowerPoint-bemutató</vt:lpstr>
      <vt:lpstr>Functionalities</vt:lpstr>
      <vt:lpstr>Functionalities</vt:lpstr>
      <vt:lpstr>Functionalities</vt:lpstr>
      <vt:lpstr>Technologies</vt:lpstr>
      <vt:lpstr>Summary</vt:lpstr>
      <vt:lpstr>Future work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Vince</dc:creator>
  <cp:lastModifiedBy>grbeni@gmail.com</cp:lastModifiedBy>
  <cp:revision>480</cp:revision>
  <dcterms:created xsi:type="dcterms:W3CDTF">2017-10-10T15:50:44Z</dcterms:created>
  <dcterms:modified xsi:type="dcterms:W3CDTF">2018-01-28T16:00:57Z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