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9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284" r:id="rId11"/>
    <p:sldId id="285" r:id="rId12"/>
    <p:sldId id="281" r:id="rId13"/>
    <p:sldId id="291" r:id="rId14"/>
    <p:sldId id="303" r:id="rId15"/>
    <p:sldId id="292" r:id="rId16"/>
    <p:sldId id="304" r:id="rId17"/>
    <p:sldId id="305" r:id="rId18"/>
    <p:sldId id="306" r:id="rId19"/>
    <p:sldId id="307" r:id="rId20"/>
    <p:sldId id="293" r:id="rId21"/>
    <p:sldId id="294" r:id="rId22"/>
    <p:sldId id="295" r:id="rId23"/>
    <p:sldId id="279" r:id="rId24"/>
    <p:sldId id="287" r:id="rId25"/>
    <p:sldId id="308" r:id="rId26"/>
    <p:sldId id="29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601" autoAdjust="0"/>
  </p:normalViewPr>
  <p:slideViewPr>
    <p:cSldViewPr snapToGrid="0">
      <p:cViewPr varScale="1">
        <p:scale>
          <a:sx n="69" d="100"/>
          <a:sy n="69" d="100"/>
        </p:scale>
        <p:origin x="9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Üdvözlök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mindenkit!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Bence vagyok.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Munkám során a Gamma modellezési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keretrendszert fejlesztettem tovább.  („SZÜNET”) A Gamma komponens-alapú reaktív rendszerek tervezésére és ellenőrzésére szolgáló modellezési keretrendszer, amelynek célja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modellvezérelt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fejlesztés támogatása. TDK munkám fő eredménye, hogy bevezettem a Gammába a vegyes szinkron/aszinkron kompozíciót.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Kaszkád kompozícióval speciális szinkron-jellegű komponenseket lehet létrehozni. Ezesetben a komponensek szekvenciálisan kerülnek végrehajtásra.</a:t>
            </a:r>
          </a:p>
          <a:p>
            <a:r>
              <a:rPr lang="hu-HU" dirty="0"/>
              <a:t>Ez azt jelenti, hogy egy kaszkád komponensben a kommunikáció egyirányú: a tartalmazott komponensek által kiadott jeleket a később végrehajtott komponensek dolgozhatják csak fel, ahogy az animáció mutatja. </a:t>
            </a:r>
            <a:r>
              <a:rPr lang="hu-HU" sz="1200" dirty="0"/>
              <a:t>(2 X „ANIMÁCIÓ”) 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hu-HU" dirty="0"/>
              <a:t>Ez a szemantika </a:t>
            </a:r>
            <a:r>
              <a:rPr lang="hu-HU" dirty="0" err="1"/>
              <a:t>pipeline</a:t>
            </a:r>
            <a:r>
              <a:rPr lang="hu-HU" dirty="0"/>
              <a:t> jellegű rendszerek leírására alkalmas, ahol a komponensek mint szűrők szerepelnek. Tehát ilyen modellekben lényegében adatfolyam definiálása, adatfeldolgozás történik.</a:t>
            </a:r>
          </a:p>
          <a:p>
            <a:endParaRPr lang="hu-HU" dirty="0"/>
          </a:p>
          <a:p>
            <a:r>
              <a:rPr lang="hu-HU" dirty="0"/>
              <a:t>Ilyen szemantikával modellezhető egy modern autó szenzor adatainak a transzformálása és továbbítása. Az ilyen adatok több feldolgozó csomóponton haladhatnak keresztül és több célpontjuk is lehet.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És most szeretném bemutatni, a munkafolyamatot, amely szerint a Gamma keretrendszert használni lehet.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tervezés magas szintű mérnöki állapotgépek definiálásával kezdődik. Lehetséges, hogy ez ne a Gamma állapotgép nyelvén történjen, hanem egy a keretrendszerhez illesztett eszközzel, pl.: </a:t>
            </a:r>
            <a:r>
              <a:rPr lang="hu-HU" sz="1200" dirty="0" err="1"/>
              <a:t>Yakinduval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Az ábrán látható állapotgép egy közlekedési lámpát modellez, amelyből többet szeretnénk szinkron módon futtatni egy autókereszteződést leíró modellben.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Ha külső állapotgépeket definiáltunk, akkor ezeket le kell transzformálnunk a Gamma állapotgép nyelvére, hogy tovább dolgozhassunk velük.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modell transzformációk segítségével történik.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Gamma állapotgép nyelv biztosítja a keretrendszer kibővíthetőségét további mérnöki tervező eszközökkel. Integrálásukhoz csak ezt a modelltranszformációt kell megvalósítani.</a:t>
            </a:r>
            <a:endParaRPr lang="hu-HU" dirty="0"/>
          </a:p>
          <a:p>
            <a:endParaRPr lang="hu-HU" dirty="0"/>
          </a:p>
          <a:p>
            <a:r>
              <a:rPr lang="hu-HU" dirty="0"/>
              <a:t>Ezen a szinten a Gamma állapotgépeket </a:t>
            </a:r>
            <a:r>
              <a:rPr lang="hu-HU" dirty="0" err="1"/>
              <a:t>validálni</a:t>
            </a:r>
            <a:r>
              <a:rPr lang="hu-HU" dirty="0"/>
              <a:t> tudjuk.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Gamma állapotgépet szövegesen lehet definiálni. </a:t>
            </a:r>
          </a:p>
          <a:p>
            <a:endParaRPr lang="hu-HU" dirty="0"/>
          </a:p>
          <a:p>
            <a:r>
              <a:rPr lang="hu-HU" dirty="0"/>
              <a:t>A nyelv rendelkezik a hagyományos állapotgép elemekkel, például állapotokkal és állapotátmenetekkel.</a:t>
            </a:r>
          </a:p>
          <a:p>
            <a:endParaRPr lang="hu-HU" dirty="0"/>
          </a:p>
          <a:p>
            <a:r>
              <a:rPr lang="hu-HU" dirty="0"/>
              <a:t>Az állapotgépek portokon keresztül kommunikálnak, kompozíció szempontjából csak ezen attribútumaik vannak figyelembe véve.</a:t>
            </a:r>
          </a:p>
          <a:p>
            <a:r>
              <a:rPr lang="hu-HU" dirty="0"/>
              <a:t>Egy port egy adott interfészt valósít meg, vagy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 Ha két különböző port megvalósítja ugyanazt az interfészt, az egyik </a:t>
            </a:r>
            <a:r>
              <a:rPr lang="hu-HU" dirty="0" err="1"/>
              <a:t>provided</a:t>
            </a:r>
            <a:r>
              <a:rPr lang="hu-HU" dirty="0"/>
              <a:t>, másik </a:t>
            </a:r>
            <a:r>
              <a:rPr lang="hu-HU" dirty="0" err="1"/>
              <a:t>required</a:t>
            </a:r>
            <a:r>
              <a:rPr lang="hu-HU" dirty="0"/>
              <a:t> módban, akkor ez a két port összekapcsolható.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(„ANIMÁCIÓ”)</a:t>
            </a:r>
          </a:p>
          <a:p>
            <a:endParaRPr lang="hu-HU" dirty="0"/>
          </a:p>
          <a:p>
            <a:r>
              <a:rPr lang="hu-HU" dirty="0"/>
              <a:t>Az elkészített Gamma állapotgépeket a kompozíciós nyelv segítségével hierarchikusan komponálhatjuk az előzőleg bemutatott aszinkron, szinkron és kaszkád szemantikák szerint.</a:t>
            </a:r>
          </a:p>
          <a:p>
            <a:br>
              <a:rPr lang="hu-HU" dirty="0"/>
            </a:br>
            <a:r>
              <a:rPr lang="hu-HU" dirty="0"/>
              <a:t>Ezen a szinten is validáció segíti a tervezést.</a:t>
            </a:r>
          </a:p>
          <a:p>
            <a:r>
              <a:rPr lang="hu-HU" dirty="0"/>
              <a:t>A következő fóliákon szeretném bemutatni, hogyan lehet definiálni egy útkereszteződést modellező szinkron komponenst az előzőleg bemutatott közlekedési lámpa modellt felhasználva.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rendszert szövegesen definiálhatjuk, ahogy azt a bal alsó ábra mutatja. A grafikus reprezentációja a rendszernek jobb felül látható.</a:t>
            </a:r>
          </a:p>
          <a:p>
            <a:endParaRPr lang="hu-HU" dirty="0"/>
          </a:p>
          <a:p>
            <a:r>
              <a:rPr lang="hu-HU" dirty="0"/>
              <a:t>Minden kompozit rendszernek vannak </a:t>
            </a:r>
            <a:r>
              <a:rPr lang="hu-HU" dirty="0" err="1"/>
              <a:t>portjai</a:t>
            </a:r>
            <a:r>
              <a:rPr lang="hu-HU" dirty="0"/>
              <a:t>, ezek pont úgy működnek mint egy állapotgép </a:t>
            </a:r>
            <a:r>
              <a:rPr lang="hu-HU" dirty="0" err="1"/>
              <a:t>portjai</a:t>
            </a:r>
            <a:r>
              <a:rPr lang="hu-HU" dirty="0"/>
              <a:t>, tehát egy interfészt valósítanak meg </a:t>
            </a:r>
            <a:r>
              <a:rPr lang="hu-HU" dirty="0" err="1"/>
              <a:t>provided</a:t>
            </a:r>
            <a:r>
              <a:rPr lang="hu-HU" dirty="0"/>
              <a:t> vagy </a:t>
            </a:r>
            <a:r>
              <a:rPr lang="hu-HU" dirty="0" err="1"/>
              <a:t>required</a:t>
            </a:r>
            <a:r>
              <a:rPr lang="hu-HU" dirty="0"/>
              <a:t> módban.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kompozit modell viselkedését a belső komponensek definiálják, ezesetben két közlekedési lámpa modell és egy vezérlő modell.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rendszer </a:t>
            </a:r>
            <a:r>
              <a:rPr lang="hu-HU" dirty="0" err="1"/>
              <a:t>portokat</a:t>
            </a:r>
            <a:r>
              <a:rPr lang="hu-HU" dirty="0"/>
              <a:t> a belső komponensek </a:t>
            </a:r>
            <a:r>
              <a:rPr lang="hu-HU" dirty="0" err="1"/>
              <a:t>portjaira</a:t>
            </a:r>
            <a:r>
              <a:rPr lang="hu-HU" dirty="0"/>
              <a:t> lehet rákötni.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Végül csatornákat lehet definiálni, amelyek a komponensek </a:t>
            </a:r>
            <a:r>
              <a:rPr lang="hu-HU" dirty="0" err="1"/>
              <a:t>portjait</a:t>
            </a:r>
            <a:r>
              <a:rPr lang="hu-HU" dirty="0"/>
              <a:t> kötik össze, lehetővé téve a belső kommunikációt.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Az elkészített kompozíciós modellből automatikusan forráskódot származtathatunk. Szinkron kompozit és kaszkád modellek esetén ez a funkció jelenleg is elérhető. Aszinkron esetben a kódgenerátor már meg van tervezve, az implementáció jelenleg is zajlik.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Napjainkban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modellvezérelt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fejlesztési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paradigmát gyakran alkalmazzák elosztott, beágyazott rendszerek fejlesztésekor.</a:t>
            </a:r>
            <a:b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Olyan kritikus szakterületek tartoznak ide, mint például az autóipari és a vasúti rendszerek.</a:t>
            </a:r>
          </a:p>
          <a:p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rendszerek komplexek, többféle kommunikáló komponensből épülhetnek fel, amelyek különböző szemantikák szerint működnek. Emiatt heterogén rendszereknek tekinthetők.</a:t>
            </a:r>
            <a:b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komplexitás kezelése modellekkel lehetséges, amelyek a tervek ellenőrizhetőségét is lehetővé teszik.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 kompozit modellből formális modellek állíthatók elő (szintén modell transzformációk segítségével), amelyeken modellellenőrzés hajtható végre.</a:t>
            </a:r>
          </a:p>
          <a:p>
            <a:endParaRPr lang="hu-HU" dirty="0"/>
          </a:p>
          <a:p>
            <a:r>
              <a:rPr lang="hu-HU" dirty="0"/>
              <a:t>A modellellenőrzés a felhasználó elöl elrejtve egy grafikus felületen felhasználásával történik.</a:t>
            </a:r>
          </a:p>
          <a:p>
            <a:endParaRPr lang="hu-HU" dirty="0"/>
          </a:p>
          <a:p>
            <a:r>
              <a:rPr lang="hu-HU" dirty="0"/>
              <a:t>Ez a követelmények megfogalmazásában különböző </a:t>
            </a:r>
            <a:r>
              <a:rPr lang="hu-HU" dirty="0" err="1"/>
              <a:t>selectorokkal</a:t>
            </a:r>
            <a:r>
              <a:rPr lang="hu-HU" dirty="0"/>
              <a:t> segít. Ki lehet választani, hogy milyen típusú követelményt akarunk megfogalmazni, pl.: globális feltételt, elérhetőséget. Emellett a lehetséges állapotokat, változókat és operátorokat is felajánlja.</a:t>
            </a:r>
          </a:p>
          <a:p>
            <a:r>
              <a:rPr lang="hu-HU" dirty="0"/>
              <a:t>A példán azt fogalmazzuk meg, hogy lehetséges-e, hogy az útkereszteződés modellben két közlekedési lámpa egyszerre legyen a „zöld” állapotban, és a </a:t>
            </a:r>
            <a:r>
              <a:rPr lang="hu-HU" dirty="0" err="1"/>
              <a:t>modellenőrző</a:t>
            </a:r>
            <a:r>
              <a:rPr lang="hu-HU" dirty="0"/>
              <a:t> azt mondja, hogy igen, és egy tüzelési szekvenciát is mutat.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(„ANIMÁCIÓ”) </a:t>
            </a:r>
            <a:endParaRPr lang="hu-HU" dirty="0"/>
          </a:p>
          <a:p>
            <a:endParaRPr lang="hu-HU" dirty="0"/>
          </a:p>
          <a:p>
            <a:r>
              <a:rPr lang="hu-HU" dirty="0"/>
              <a:t>A kapott tüzelési szekvenciák automatikusan kerülnek visszavetítésre a Gamma nyelvre, így a felhasználók egyszerűen vizsgálhatják őket.</a:t>
            </a:r>
          </a:p>
          <a:p>
            <a:endParaRPr lang="hu-HU" dirty="0"/>
          </a:p>
          <a:p>
            <a:r>
              <a:rPr lang="hu-HU" dirty="0"/>
              <a:t>Emellett a keretrendszer a tüzelési szekvenciákhoz teszt eseteket is generál, amely segítségével a formális modellen kapott tüzelési szekvenciákat a generált forráskódon is végre lehet hajtani. Ez lehetőséget biztosít a </a:t>
            </a:r>
            <a:r>
              <a:rPr lang="hu-HU" dirty="0" err="1"/>
              <a:t>konformancia</a:t>
            </a:r>
            <a:r>
              <a:rPr lang="hu-HU" dirty="0"/>
              <a:t> ellenőrzésére, azaz, hogy a formális modell és a generált kód tényleg ekvivalens-e.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Ezen a fólián láthatók a felhasznált technológiák. A Gamma </a:t>
            </a:r>
            <a:r>
              <a:rPr lang="hu-HU" dirty="0" err="1"/>
              <a:t>eclipse</a:t>
            </a:r>
            <a:r>
              <a:rPr lang="hu-HU" dirty="0"/>
              <a:t>-es és java-s technológiákat használ, illetve modellellenőrzésre az UPPAAL-t.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keretrendszer gyakorlati felhasználhatóságát több területen is bizonyítottuk.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Hivatalos! eszköz volt a </a:t>
            </a:r>
            <a:r>
              <a:rPr lang="hu-HU" dirty="0" err="1"/>
              <a:t>McGill</a:t>
            </a:r>
            <a:r>
              <a:rPr lang="hu-HU" dirty="0"/>
              <a:t> kanadai egyetem nyári PhD iskolájában, mind az idei őszi félév </a:t>
            </a:r>
            <a:r>
              <a:rPr lang="hu-HU" sz="1200" dirty="0" err="1">
                <a:solidFill>
                  <a:schemeClr val="accent2"/>
                </a:solidFill>
              </a:rPr>
              <a:t>Introduction</a:t>
            </a:r>
            <a:r>
              <a:rPr lang="hu-HU" sz="1200" dirty="0">
                <a:solidFill>
                  <a:schemeClr val="accent2"/>
                </a:solidFill>
              </a:rPr>
              <a:t> </a:t>
            </a:r>
            <a:r>
              <a:rPr lang="hu-HU" sz="1200" dirty="0" err="1">
                <a:solidFill>
                  <a:schemeClr val="accent2"/>
                </a:solidFill>
              </a:rPr>
              <a:t>to</a:t>
            </a:r>
            <a:r>
              <a:rPr lang="hu-HU" sz="1200" dirty="0">
                <a:solidFill>
                  <a:schemeClr val="accent2"/>
                </a:solidFill>
              </a:rPr>
              <a:t> Software </a:t>
            </a:r>
            <a:r>
              <a:rPr lang="hu-HU" sz="1200" dirty="0" err="1">
                <a:solidFill>
                  <a:schemeClr val="accent2"/>
                </a:solidFill>
              </a:rPr>
              <a:t>Engineering</a:t>
            </a:r>
            <a:r>
              <a:rPr lang="hu-HU" sz="1200" dirty="0"/>
              <a:t>, </a:t>
            </a:r>
            <a:r>
              <a:rPr lang="hu-HU" sz="1200" dirty="0" err="1"/>
              <a:t>laboratóriumjában</a:t>
            </a:r>
            <a:r>
              <a:rPr lang="hu-HU" sz="1200" dirty="0"/>
              <a:t>. Emellett a BME-n is felhasználtuk a témalabor során.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Sikeresen használtuk a ModeS3 vasúti demonstrátor biztonsági logikájának fejlesztésében is, ez esettanulmányként a dolgozatomba is bekerült.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Ezeken felül a keretrendszert sikeresen! bemutattuk az idei </a:t>
            </a:r>
            <a:r>
              <a:rPr lang="hu-HU" sz="1200" dirty="0" err="1"/>
              <a:t>EclipseCon</a:t>
            </a:r>
            <a:r>
              <a:rPr lang="hu-HU" sz="1200" dirty="0"/>
              <a:t> konferencián.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3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az eredményeimet. A TDK dolgozat keretein belül kiterjesztettem a Gamma keretrendszert, amely komponens alapú reaktív rendszerek fejlesztését támogatja.</a:t>
            </a:r>
          </a:p>
          <a:p>
            <a:r>
              <a:rPr lang="hu-HU" dirty="0"/>
              <a:t>Fő eredményem a kompozíciós nyelv kibővítése aszinkron, szinkron és kaszkád kompozíció szerint.</a:t>
            </a:r>
          </a:p>
          <a:p>
            <a:r>
              <a:rPr lang="hu-HU" dirty="0"/>
              <a:t>Továbbá megterveztem a kódgenerátort, amely az előbb említett kompozíciós modellekből képes, illetve lesz képes forráskódot generálni.</a:t>
            </a:r>
          </a:p>
          <a:p>
            <a:r>
              <a:rPr lang="hu-HU" dirty="0"/>
              <a:t>További eredményem, hogy a modellellenőrzést elrejtettem a felhasználó elöl egy grafikus felület létrehozásával, amely segít a követelmények formalizálásában, illetve a tüzelési </a:t>
            </a:r>
            <a:r>
              <a:rPr lang="hu-HU" dirty="0" err="1"/>
              <a:t>szekvenciék</a:t>
            </a:r>
            <a:r>
              <a:rPr lang="hu-HU" dirty="0"/>
              <a:t> visszavetítését is automatizáltam.</a:t>
            </a:r>
          </a:p>
          <a:p>
            <a:endParaRPr lang="hu-HU" dirty="0"/>
          </a:p>
          <a:p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jövőbeli terveink vannak?</a:t>
            </a:r>
            <a:br>
              <a:rPr lang="hu-HU" dirty="0"/>
            </a:br>
            <a:r>
              <a:rPr lang="hu-HU" dirty="0"/>
              <a:t>A kódgenerátor implementálása aszinkron kompozícióra jelenleg is zajlik.</a:t>
            </a:r>
          </a:p>
          <a:p>
            <a:r>
              <a:rPr lang="hu-HU" dirty="0"/>
              <a:t>Továbbá, szeretnénk a modellellenőrzést lehetővé tenni az aszinkron kompozícióra is, ez a terület jelenleg is kutatás alatt áll.</a:t>
            </a:r>
          </a:p>
          <a:p>
            <a:r>
              <a:rPr lang="hu-HU" dirty="0"/>
              <a:t>Távolabbi terveink között szerepel további nyelvek, pl. C++ támogatása, illetve további mérnöki és analízis eszközök keretrendszerhez integrálása.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Gamma </a:t>
            </a:r>
            <a:r>
              <a:rPr lang="hu-HU" dirty="0" err="1"/>
              <a:t>jelelenlegi</a:t>
            </a:r>
            <a:r>
              <a:rPr lang="hu-HU" dirty="0"/>
              <a:t> </a:t>
            </a:r>
            <a:r>
              <a:rPr lang="hu-HU" dirty="0" err="1"/>
              <a:t>veziója</a:t>
            </a:r>
            <a:r>
              <a:rPr lang="hu-HU" dirty="0"/>
              <a:t> és egy </a:t>
            </a:r>
            <a:r>
              <a:rPr lang="hu-HU" dirty="0" err="1"/>
              <a:t>tutorial</a:t>
            </a:r>
            <a:r>
              <a:rPr lang="hu-HU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működő verziója és hozzá egy </a:t>
            </a:r>
            <a:r>
              <a:rPr lang="hu-HU" dirty="0" err="1"/>
              <a:t>tutorial</a:t>
            </a:r>
            <a:r>
              <a:rPr lang="hu-HU" dirty="0"/>
              <a:t> megtalálható a fenti linken!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Modellek hatékony definiálásához egy magas szintű modellezési nyelvre van szükség, amely támogatja a komponens alapú tervezést, és komponensek hierarchikus kompozícióját.</a:t>
            </a:r>
          </a:p>
          <a:p>
            <a:r>
              <a:rPr lang="hu-HU" dirty="0"/>
              <a:t>A nyelvnek formális szemantikája kell, hogy legyen, hogy a modellek ellenőrizhetők legyenek.</a:t>
            </a:r>
          </a:p>
          <a:p>
            <a:r>
              <a:rPr lang="hu-HU" dirty="0"/>
              <a:t>Ha ez adott, egy nyelvet támogató modellező eszköz képes lehet modellek validációjára, a kész modell verifikációjára, és forráskód generálására.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modellezési nyelv létezik, amely a komponens alapú tervezést támogatja. A TDK dolgozatomban a </a:t>
            </a:r>
            <a:r>
              <a:rPr lang="hu-HU" dirty="0" err="1"/>
              <a:t>Ptolemy</a:t>
            </a:r>
            <a:r>
              <a:rPr lang="hu-HU" dirty="0"/>
              <a:t>, BIP és </a:t>
            </a:r>
            <a:r>
              <a:rPr lang="hu-HU" dirty="0" err="1"/>
              <a:t>Stateflow</a:t>
            </a:r>
            <a:r>
              <a:rPr lang="hu-HU" dirty="0"/>
              <a:t> nyelveket mutattam be.</a:t>
            </a:r>
          </a:p>
          <a:p>
            <a:r>
              <a:rPr lang="hu-HU" dirty="0"/>
              <a:t>A </a:t>
            </a:r>
            <a:r>
              <a:rPr lang="hu-HU" dirty="0" err="1"/>
              <a:t>Ptolemy</a:t>
            </a:r>
            <a:r>
              <a:rPr lang="hu-HU" dirty="0"/>
              <a:t> többféle hierarchikus kompozíciót is támogat, illetve ezeknek a vegyítését. Sajnos kódgenerálást nem biztosít.</a:t>
            </a:r>
          </a:p>
          <a:p>
            <a:r>
              <a:rPr lang="hu-HU" dirty="0"/>
              <a:t>A BIP formális verifikációt támogat a Petri-háló formalizmusra építve, és lehetővé teszi többféle modell, pl. </a:t>
            </a:r>
            <a:r>
              <a:rPr lang="hu-HU" dirty="0" err="1"/>
              <a:t>Simulink</a:t>
            </a:r>
            <a:r>
              <a:rPr lang="hu-HU" dirty="0"/>
              <a:t>, AADL modellek importálását is. A Petri-háló alacsony szintű formalizmus, így komplex modellek leírására, mérnöki tervezésre kevésbé alkalmas.</a:t>
            </a:r>
          </a:p>
          <a:p>
            <a:r>
              <a:rPr lang="hu-HU" dirty="0"/>
              <a:t>A </a:t>
            </a:r>
            <a:r>
              <a:rPr lang="hu-HU" dirty="0" err="1"/>
              <a:t>Stateflow</a:t>
            </a:r>
            <a:r>
              <a:rPr lang="hu-HU" dirty="0"/>
              <a:t> állapotgépek kompozícióját, a kapott modellek szimulációját, és kódgenerálást támogat. Sajnos ez egy kommerciális eszköz, és nem bővíthető.</a:t>
            </a:r>
          </a:p>
          <a:p>
            <a:endParaRPr lang="hu-HU" dirty="0"/>
          </a:p>
          <a:p>
            <a:r>
              <a:rPr lang="hu-HU" dirty="0"/>
              <a:t>A célom a jelen előadásban bemutatott Gamma keretrendszerrel a fenti eszközök erőségeiből ihletet merítve egy állapotgép alapú hierarchikus kompozíciót támogató modellezési keretrendszer létrehozása.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Hogy explicitté tegyem jelenlegi munkám eredményeit, röviden bemutatnám a Gamma keretrendszer időbeni fejlődését. A Gamma története közel 3 évre nyúlik vissza.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Első munkám validációs szabályok definiálása volt egy állapotgép nyelvhez (ez jelenleg a Gamma állapotgép nyelv). A validáció olyan statikus ellenőrzési technika, amely tervezési időben képes visszajelzést adni a készülő modellekről.  Ezen szabályok többek között képesek nemdeterminizmust, illetve versenyhelyzeteket jelezni állapotátmenetekre vonatkozóan.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r>
              <a:rPr lang="hu-HU" sz="4000" dirty="0">
                <a:solidFill>
                  <a:srgbClr val="EA700D"/>
                </a:solidFill>
              </a:rPr>
              <a:t>Második munkám egy modell transzformáció megvalósítása volt, amely Gamma állapotgépeket tudott leképezni formális modellé, konkrétabban időzített automatákká, így téve lehetővé a modellellenőrzést.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modellellenőrzés egy formális, tehát matematikai eszközöket felhasználó ellenőrzési technika. Egy modellellenőrző képes a beadott modell teljes állapotterének feltárására, és megvizsgálni, hogy bizonyos felhasználó által hibásnak vélt állapotok elérhetők-e. Elérhetőség esetén képes egy tüzelési szekvencia visszaadására, amely megmutatja, mely állapotátmeneteket kell eltüzelni, hogy a hibás állapotba jusson a modell. Előnye a teszteléssel szemben, hogy a hibák hiányát is képes bizonyítani, nem csak a meglétüket.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A következő lépés a Gamma fejlődésében egy kompozíciós nyelv megalkotása volt, amely támogatta a mérnöki állapotgépek kompozícióját egy szinkron szemantika szerint. Hogy a mérnöki modellek komponálhatók legyenek, az állapotgép nyelvet fel kellett ruházni interfészekkel és portokkal, amelyek a kommunikációt segítik.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 kompozíciós nyelven történő tervezést ezen a szinten is validációs szabályok segítették.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Az elkészített kompozíciós modellből forráskódot lehetett generálni, illetve formális modellt is, de a verifikációs folyamat még NEM volt automatizálva.</a:t>
            </a:r>
          </a:p>
          <a:p>
            <a:endParaRPr lang="hu-HU" sz="4000" dirty="0">
              <a:solidFill>
                <a:srgbClr val="EA700D"/>
              </a:solidFill>
            </a:endParaRPr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A TDK dolgozatom elsődleges eredménye a kompozíciós nyelv </a:t>
            </a:r>
            <a:r>
              <a:rPr lang="hu-HU" sz="4000" dirty="0" err="1">
                <a:solidFill>
                  <a:srgbClr val="EA700D"/>
                </a:solidFill>
              </a:rPr>
              <a:t>újratervezése</a:t>
            </a:r>
            <a:r>
              <a:rPr lang="hu-HU" sz="4000" dirty="0">
                <a:solidFill>
                  <a:srgbClr val="EA700D"/>
                </a:solidFill>
              </a:rPr>
              <a:t> és kompozíciós szemantikák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 formális definíciója; ezek az aszinkron, szinkron és kaszkád szemantikák. További eredményem a szemantikák alapján a keretrendszer kódgenerátorának kiterjesztése </a:t>
            </a:r>
            <a:r>
              <a:rPr lang="hu-HU" sz="4000" dirty="0"/>
              <a:t>(„ANIMÁCIÓ”)</a:t>
            </a:r>
            <a:r>
              <a:rPr lang="hu-HU" sz="4000" dirty="0">
                <a:solidFill>
                  <a:srgbClr val="EA700D"/>
                </a:solidFill>
              </a:rPr>
              <a:t>, illetve formális verifikációs lehetőségeinek automatizálása </a:t>
            </a:r>
            <a:r>
              <a:rPr lang="hu-HU" sz="4000" dirty="0"/>
              <a:t>(„ANIMÁCIÓ”) </a:t>
            </a:r>
            <a:r>
              <a:rPr lang="hu-HU" sz="4000" dirty="0">
                <a:solidFill>
                  <a:srgbClr val="EA700D"/>
                </a:solidFill>
              </a:rPr>
              <a:t>egy grafikus felülettel, és a kiadott tüzelési szekvenciák automatikus visszavetítésével.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Először a kompozíciós szemantikákat szeretném részletesebben bemutatni.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aszinkron kompozícióval egymástól függetlenül végrehajtott komponenseket lehet modellezni.</a:t>
            </a:r>
          </a:p>
          <a:p>
            <a:r>
              <a:rPr lang="hu-HU" dirty="0"/>
              <a:t>Ilyen esetben a komponensek csak üzenetekkel kommunikálhatnak, amelyeket üzenetsorokban tárolnak, ahogy az animáció is mutatja.</a:t>
            </a:r>
            <a:endParaRPr lang="hu-HU" sz="1200" dirty="0"/>
          </a:p>
          <a:p>
            <a:endParaRPr lang="hu-HU" dirty="0"/>
          </a:p>
          <a:p>
            <a:r>
              <a:rPr lang="hu-HU" dirty="0"/>
              <a:t>Ez a szemantika izolált folyamatok modellezésére alkalmas, ahol egy folyamat egy aszinkron komponenssel modellezhető.</a:t>
            </a:r>
          </a:p>
          <a:p>
            <a:r>
              <a:rPr lang="hu-HU" dirty="0"/>
              <a:t>Ez a szemantika felhasználható lehetne egy modern autó esetén. Egy modern autóban az elektronikus rendszer kapcsolatban áll a felhőben futó </a:t>
            </a:r>
            <a:r>
              <a:rPr lang="hu-HU" dirty="0" err="1"/>
              <a:t>szolgltatásokkal</a:t>
            </a:r>
            <a:r>
              <a:rPr lang="hu-HU" dirty="0"/>
              <a:t>, de ez a két rendszer egymástól függetlenül fut, és aszinkron módon kommunikálnak üzenetek segítségével.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Szinkron kompozícióval egy koherens egységet lehet modellezni, amely több komponensből áll. A komponensek konkurens, de nem párhuzamos módon, kerülnek végrehajtásra.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Nincsenek üzenetsorok, a komponensek jelekkel kommunikálnak, nagyon hasonlóan a digitális technikában megismert szinkron hálózatokhoz, ahogy az animáción is látszik.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 a szemantika HW-közeli összetett komponensek modellezésére alkalmas.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r>
              <a:rPr lang="hu-HU" dirty="0"/>
              <a:t>Egy modern autó egy szabályozó egysége modellezhető ilyen szemantikával. Egy ilyen egységet több komponens alkothat, szenzorok és vezérlők, és ezeknek a komponenseknek szinkron módon kell kommunikálniuk egymással.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 err="1"/>
              <a:t>Graics</a:t>
            </a:r>
            <a:r>
              <a:rPr lang="hu-HU" b="1" dirty="0"/>
              <a:t> Bence, </a:t>
            </a:r>
            <a:r>
              <a:rPr lang="hu-HU" dirty="0"/>
              <a:t> Molnár Vince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stCxn id="35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églalap 46">
            <a:extLst>
              <a:ext uri="{FF2B5EF4-FFF2-40B4-BE49-F238E27FC236}">
                <a16:creationId xmlns:a16="http://schemas.microsoft.com/office/drawing/2014/main" id="{633B7D43-3C70-4749-8DCE-AB14AE493A41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5BD9D11-5B64-462E-87FA-D177C7263F77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Egyenes összekötő nyíllal 17">
            <a:extLst>
              <a:ext uri="{FF2B5EF4-FFF2-40B4-BE49-F238E27FC236}">
                <a16:creationId xmlns:a16="http://schemas.microsoft.com/office/drawing/2014/main" id="{488C8D7F-E8AE-4809-A29E-D3AD4654E0CC}"/>
              </a:ext>
            </a:extLst>
          </p:cNvPr>
          <p:cNvCxnSpPr>
            <a:stCxn id="47" idx="0"/>
            <a:endCxn id="50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églalap 49">
            <a:extLst>
              <a:ext uri="{FF2B5EF4-FFF2-40B4-BE49-F238E27FC236}">
                <a16:creationId xmlns:a16="http://schemas.microsoft.com/office/drawing/2014/main" id="{EE078098-8B8F-4BF3-B0E3-4D68A449271F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Egyenes összekötő 19">
            <a:extLst>
              <a:ext uri="{FF2B5EF4-FFF2-40B4-BE49-F238E27FC236}">
                <a16:creationId xmlns:a16="http://schemas.microsoft.com/office/drawing/2014/main" id="{231461AA-CA86-42A2-AE11-EA480BE7DE34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zorzás 8">
            <a:extLst>
              <a:ext uri="{FF2B5EF4-FFF2-40B4-BE49-F238E27FC236}">
                <a16:creationId xmlns:a16="http://schemas.microsoft.com/office/drawing/2014/main" id="{A4821E44-FB71-470D-B9FF-AC70DD44CB61}"/>
              </a:ext>
            </a:extLst>
          </p:cNvPr>
          <p:cNvSpPr/>
          <p:nvPr/>
        </p:nvSpPr>
        <p:spPr>
          <a:xfrm>
            <a:off x="2300352" y="4189889"/>
            <a:ext cx="587628" cy="654546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7" grpId="0" animBg="1"/>
      <p:bldP spid="48" grpId="0" animBg="1"/>
      <p:bldP spid="50" grpId="0" animBg="1"/>
      <p:bldP spid="52" grpId="0" animBg="1"/>
      <p:bldP spid="52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Functionalities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of Gamma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 lnSpcReduction="10000"/>
          </a:bodyPr>
          <a:lstStyle/>
          <a:p>
            <a:r>
              <a:rPr lang="hu-HU" sz="2800" dirty="0" err="1"/>
              <a:t>McGill</a:t>
            </a:r>
            <a:r>
              <a:rPr lang="hu-HU" sz="2800" dirty="0"/>
              <a:t> University (</a:t>
            </a:r>
            <a:r>
              <a:rPr lang="hu-HU" sz="2800" dirty="0" err="1"/>
              <a:t>Canada</a:t>
            </a:r>
            <a:r>
              <a:rPr lang="hu-HU" sz="2800" dirty="0"/>
              <a:t>) </a:t>
            </a:r>
            <a:r>
              <a:rPr lang="hu-HU" sz="2800" dirty="0" err="1"/>
              <a:t>official</a:t>
            </a:r>
            <a:r>
              <a:rPr lang="hu-HU" sz="2800" dirty="0"/>
              <a:t> </a:t>
            </a:r>
            <a:r>
              <a:rPr lang="hu-HU" sz="2800" dirty="0" err="1"/>
              <a:t>tool</a:t>
            </a:r>
            <a:endParaRPr lang="hu-HU" sz="2800" dirty="0"/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DSM TP 2017</a:t>
            </a:r>
            <a:r>
              <a:rPr lang="hu-HU" sz="2400" dirty="0"/>
              <a:t>, PhD </a:t>
            </a:r>
            <a:r>
              <a:rPr lang="hu-HU" sz="2400" dirty="0" err="1"/>
              <a:t>school</a:t>
            </a:r>
            <a:endParaRPr lang="hu-HU" sz="2400" dirty="0"/>
          </a:p>
          <a:p>
            <a:pPr lvl="1"/>
            <a:r>
              <a:rPr lang="hu-HU" sz="2400" dirty="0" err="1">
                <a:solidFill>
                  <a:schemeClr val="accent2"/>
                </a:solidFill>
              </a:rPr>
              <a:t>Introduction</a:t>
            </a:r>
            <a:r>
              <a:rPr lang="hu-HU" sz="2400" dirty="0">
                <a:solidFill>
                  <a:schemeClr val="accent2"/>
                </a:solidFill>
              </a:rPr>
              <a:t> </a:t>
            </a:r>
            <a:r>
              <a:rPr lang="hu-HU" sz="2400" dirty="0" err="1">
                <a:solidFill>
                  <a:schemeClr val="accent2"/>
                </a:solidFill>
              </a:rPr>
              <a:t>to</a:t>
            </a:r>
            <a:r>
              <a:rPr lang="hu-HU" sz="2400" dirty="0">
                <a:solidFill>
                  <a:schemeClr val="accent2"/>
                </a:solidFill>
              </a:rPr>
              <a:t> Software </a:t>
            </a:r>
            <a:r>
              <a:rPr lang="hu-HU" sz="2400" dirty="0" err="1">
                <a:solidFill>
                  <a:schemeClr val="accent2"/>
                </a:solidFill>
              </a:rPr>
              <a:t>Engineering</a:t>
            </a:r>
            <a:r>
              <a:rPr lang="hu-HU" sz="2400" dirty="0"/>
              <a:t>, </a:t>
            </a:r>
            <a:r>
              <a:rPr lang="hu-HU" sz="2400" dirty="0" err="1"/>
              <a:t>laboratory</a:t>
            </a:r>
            <a:endParaRPr lang="hu-HU" sz="2400" dirty="0"/>
          </a:p>
          <a:p>
            <a:pPr>
              <a:spcBef>
                <a:spcPts val="3000"/>
              </a:spcBef>
            </a:pPr>
            <a:r>
              <a:rPr lang="hu-HU" sz="2800" dirty="0"/>
              <a:t>BUTE project </a:t>
            </a:r>
            <a:r>
              <a:rPr lang="hu-HU" sz="2800" dirty="0" err="1"/>
              <a:t>laboratory</a:t>
            </a:r>
            <a:endParaRPr lang="hu-HU" sz="2800" dirty="0"/>
          </a:p>
          <a:p>
            <a:pPr>
              <a:spcBef>
                <a:spcPts val="3000"/>
              </a:spcBef>
            </a:pPr>
            <a:r>
              <a:rPr lang="hu-HU" sz="2800" dirty="0" err="1"/>
              <a:t>Railways</a:t>
            </a:r>
            <a:r>
              <a:rPr lang="hu-HU" sz="2800" dirty="0"/>
              <a:t> </a:t>
            </a:r>
            <a:r>
              <a:rPr lang="hu-HU" sz="2800" dirty="0" err="1"/>
              <a:t>demonstrator</a:t>
            </a:r>
            <a:endParaRPr lang="hu-HU" sz="2800" dirty="0"/>
          </a:p>
          <a:p>
            <a:pPr lvl="1"/>
            <a:r>
              <a:rPr lang="hu-HU" sz="2400" dirty="0"/>
              <a:t>MoDeS</a:t>
            </a:r>
            <a:r>
              <a:rPr lang="hu-HU" sz="2400" baseline="30000" dirty="0"/>
              <a:t>3</a:t>
            </a:r>
          </a:p>
          <a:p>
            <a:pPr>
              <a:spcBef>
                <a:spcPts val="3000"/>
              </a:spcBef>
            </a:pPr>
            <a:r>
              <a:rPr lang="hu-HU" sz="2800" dirty="0" err="1"/>
              <a:t>Industrial</a:t>
            </a:r>
            <a:r>
              <a:rPr lang="hu-HU" sz="2800" dirty="0"/>
              <a:t> </a:t>
            </a:r>
            <a:r>
              <a:rPr lang="hu-HU" sz="2800" dirty="0" err="1"/>
              <a:t>conference</a:t>
            </a:r>
            <a:endParaRPr lang="hu-HU" sz="2800" dirty="0"/>
          </a:p>
          <a:p>
            <a:pPr lvl="1"/>
            <a:r>
              <a:rPr lang="hu-HU" sz="2400" dirty="0" err="1"/>
              <a:t>EclipseCon</a:t>
            </a:r>
            <a:r>
              <a:rPr lang="hu-HU" sz="2400" dirty="0"/>
              <a:t> 2017</a:t>
            </a:r>
            <a:endParaRPr lang="hu-HU" sz="2400" baseline="30000" dirty="0"/>
          </a:p>
        </p:txBody>
      </p:sp>
      <p:pic>
        <p:nvPicPr>
          <p:cNvPr id="4" name="Kép 3" descr="A képen objektum látható&#10;&#10;A leírás teljesen megbízható">
            <a:extLst>
              <a:ext uri="{FF2B5EF4-FFF2-40B4-BE49-F238E27FC236}">
                <a16:creationId xmlns:a16="http://schemas.microsoft.com/office/drawing/2014/main" id="{524049C4-29EC-4F23-8A9E-D8CECCD45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28" y="1668123"/>
            <a:ext cx="834911" cy="105707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1EEA10-A3F9-450D-8B3D-8285D2FBF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8" y="4883826"/>
            <a:ext cx="3675300" cy="1837650"/>
          </a:xfrm>
          <a:prstGeom prst="rect">
            <a:avLst/>
          </a:prstGeom>
        </p:spPr>
      </p:pic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8B787B0-BEAA-4CF3-A531-5C84C61E45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00" y="4044929"/>
            <a:ext cx="1037995" cy="1037995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</a:t>
            </a:r>
            <a:r>
              <a:rPr lang="hu-HU" sz="2600" dirty="0"/>
              <a:t> </a:t>
            </a:r>
            <a:r>
              <a:rPr lang="hu-HU" sz="2600" dirty="0" err="1"/>
              <a:t>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</a:t>
            </a:r>
            <a:r>
              <a:rPr lang="hu-HU" sz="2200" dirty="0"/>
              <a:t> </a:t>
            </a:r>
            <a:r>
              <a:rPr lang="hu-HU" sz="2200" dirty="0" err="1"/>
              <a:t>machine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beginning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2">
            <a:extLst>
              <a:ext uri="{FF2B5EF4-FFF2-40B4-BE49-F238E27FC236}">
                <a16:creationId xmlns:a16="http://schemas.microsoft.com/office/drawing/2014/main" id="{2065217D-6162-4908-861C-3D4EFBA45678}"/>
              </a:ext>
            </a:extLst>
          </p:cNvPr>
          <p:cNvSpPr/>
          <p:nvPr/>
        </p:nvSpPr>
        <p:spPr>
          <a:xfrm>
            <a:off x="5817647" y="3813717"/>
            <a:ext cx="3292899" cy="1553050"/>
          </a:xfrm>
          <a:prstGeom prst="wedgeRoundRectCallout">
            <a:avLst>
              <a:gd name="adj1" fmla="val -34964"/>
              <a:gd name="adj2" fmla="val 660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Explores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entire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state-space</a:t>
            </a:r>
            <a:endParaRPr lang="hu-HU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Firing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sequence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reach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erroneous</a:t>
            </a:r>
            <a:r>
              <a:rPr lang="hu-HU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GB" sz="1700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33DC6529-20CA-46CA-88EB-52DFF28694A5}"/>
              </a:ext>
            </a:extLst>
          </p:cNvPr>
          <p:cNvSpPr/>
          <p:nvPr/>
        </p:nvSpPr>
        <p:spPr>
          <a:xfrm>
            <a:off x="135005" y="5809862"/>
            <a:ext cx="2374021" cy="824700"/>
          </a:xfrm>
          <a:prstGeom prst="wedgeEllipseCallout">
            <a:avLst>
              <a:gd name="adj1" fmla="val 61498"/>
              <a:gd name="adj2" fmla="val -226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Model-transformation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eszédbuborék: lekerekített sarkú téglalap 5">
            <a:extLst>
              <a:ext uri="{FF2B5EF4-FFF2-40B4-BE49-F238E27FC236}">
                <a16:creationId xmlns:a16="http://schemas.microsoft.com/office/drawing/2014/main" id="{4F25E605-917A-4987-9E6A-0FC0B9DD0CC4}"/>
              </a:ext>
            </a:extLst>
          </p:cNvPr>
          <p:cNvSpPr/>
          <p:nvPr/>
        </p:nvSpPr>
        <p:spPr>
          <a:xfrm rot="16200000">
            <a:off x="330839" y="4613993"/>
            <a:ext cx="1385166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composition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289880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735213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735212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834213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648395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641750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834212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834212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7358</TotalTime>
  <Words>2184</Words>
  <Application>Microsoft Office PowerPoint</Application>
  <PresentationFormat>Diavetítés a képernyőre (4:3 oldalarány)</PresentationFormat>
  <Paragraphs>402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26</vt:i4>
      </vt:variant>
    </vt:vector>
  </HeadingPairs>
  <TitlesOfParts>
    <vt:vector size="33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Modeling tools</vt:lpstr>
      <vt:lpstr>Gamma framework – beginning</vt:lpstr>
      <vt:lpstr>Gamma framework – composition</vt:lpstr>
      <vt:lpstr>Gamma framework – present</vt:lpstr>
      <vt:lpstr>Asynchronous semantics</vt:lpstr>
      <vt:lpstr>Synchronous semantics</vt:lpstr>
      <vt:lpstr>Cascade semantics</vt:lpstr>
      <vt:lpstr>Functionalities</vt:lpstr>
      <vt:lpstr>Functionalities</vt:lpstr>
      <vt:lpstr>Functionalities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Application of Gamma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428</cp:revision>
  <dcterms:created xsi:type="dcterms:W3CDTF">2017-10-10T15:50:44Z</dcterms:created>
  <dcterms:modified xsi:type="dcterms:W3CDTF">2018-01-27T11:58:43Z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