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notesMasterIdLst>
    <p:notesMasterId r:id="rId17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6" r:id="rId9"/>
    <p:sldId id="272" r:id="rId10"/>
    <p:sldId id="268" r:id="rId11"/>
    <p:sldId id="265" r:id="rId12"/>
    <p:sldId id="269" r:id="rId13"/>
    <p:sldId id="270" r:id="rId14"/>
    <p:sldId id="271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E973E363-903A-4034-9D5C-BA73F1AB552B}">
          <p14:sldIdLst>
            <p14:sldId id="256"/>
            <p14:sldId id="258"/>
            <p14:sldId id="260"/>
            <p14:sldId id="261"/>
            <p14:sldId id="262"/>
            <p14:sldId id="263"/>
            <p14:sldId id="264"/>
            <p14:sldId id="266"/>
            <p14:sldId id="272"/>
            <p14:sldId id="268"/>
            <p14:sldId id="265"/>
            <p14:sldId id="269"/>
            <p14:sldId id="270"/>
            <p14:sldId id="271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720" autoAdjust="0"/>
  </p:normalViewPr>
  <p:slideViewPr>
    <p:cSldViewPr snapToGrid="0">
      <p:cViewPr varScale="1">
        <p:scale>
          <a:sx n="65" d="100"/>
          <a:sy n="65" d="100"/>
        </p:scale>
        <p:origin x="114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78F27-6490-4418-89D2-E3767B02214A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16FE4-7614-40D7-AE9F-98690E879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34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Üdvözlök</a:t>
            </a:r>
            <a:r>
              <a:rPr lang="hu-HU" dirty="0"/>
              <a:t> mindenkit! </a:t>
            </a:r>
            <a:r>
              <a:rPr lang="hu-HU" dirty="0" err="1"/>
              <a:t>Graics</a:t>
            </a:r>
            <a:r>
              <a:rPr lang="hu-HU" dirty="0"/>
              <a:t> Bence vagyok. Kollégám </a:t>
            </a:r>
            <a:r>
              <a:rPr lang="hu-HU" dirty="0" err="1"/>
              <a:t>Verbőczy</a:t>
            </a:r>
            <a:r>
              <a:rPr lang="hu-HU" dirty="0"/>
              <a:t> Kristóf. </a:t>
            </a:r>
            <a:r>
              <a:rPr lang="hu-HU" dirty="0">
                <a:effectLst/>
              </a:rPr>
              <a:t>A feladatunk egy olyan alkalmazás elkészítése volt magyarul tudó felhasználók számára, amely angol szavak tanulását segíti.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6FE4-7614-40D7-AE9F-98690E879A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90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Továbbá az adatbázis elérés talán könnyebb lett volna valamilyen magasabb szintű keretrendszer felhasználásával, pl. </a:t>
            </a:r>
            <a:r>
              <a:rPr lang="hu-HU" dirty="0" err="1"/>
              <a:t>Hibernate</a:t>
            </a:r>
            <a:r>
              <a:rPr lang="hu-HU" dirty="0"/>
              <a:t>-tel.</a:t>
            </a:r>
          </a:p>
          <a:p>
            <a:r>
              <a:rPr lang="hu-HU" dirty="0"/>
              <a:t>Végül, a grafikus felület programozása nehézkes volt, még </a:t>
            </a:r>
            <a:r>
              <a:rPr lang="hu-HU" dirty="0" err="1"/>
              <a:t>JavaFX</a:t>
            </a:r>
            <a:r>
              <a:rPr lang="hu-HU" dirty="0"/>
              <a:t>-szel is. Jó lett volna egy magasabb szintű keretrendszer, amely támogatja pl.: az adatkötéseket. Sajnos ilyen területen a Java világban elterjedt megoldás nincs. A .NET világ ilyen téren a Java előtt jár.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6FE4-7614-40D7-AE9F-98690E879A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1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Összefoglalva a munkánkat:</a:t>
            </a:r>
          </a:p>
          <a:p>
            <a:r>
              <a:rPr lang="hu-HU" dirty="0"/>
              <a:t>Elkészítettünk egy nyelvtanulást segítő alkalmazást.</a:t>
            </a:r>
          </a:p>
          <a:p>
            <a:r>
              <a:rPr lang="hu-HU" dirty="0"/>
              <a:t>Az alkalmazást kliens-szerver architektúra szerint valósítottuk meg. Létrehoztunk egy kliens és egy szerver komponenst, amelyek hálózaton képesek kommunikálni egymással.</a:t>
            </a:r>
          </a:p>
          <a:p>
            <a:r>
              <a:rPr lang="hu-HU" dirty="0"/>
              <a:t>Az alkalmazást modern technológiákat felhasználva valósítottuk meg.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6FE4-7614-40D7-AE9F-98690E879A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09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Sokféle továbbfejlesztési lehetőséget azonosítottunk. Például:</a:t>
            </a:r>
          </a:p>
          <a:p>
            <a:r>
              <a:rPr lang="hu-HU" dirty="0"/>
              <a:t>Feladattípusok kiterjesztése, hallás utáni szövegértés feladattal.</a:t>
            </a:r>
          </a:p>
          <a:p>
            <a:r>
              <a:rPr lang="hu-HU" dirty="0"/>
              <a:t>Bevezethetnénk további nyelveket.</a:t>
            </a:r>
          </a:p>
          <a:p>
            <a:r>
              <a:rPr lang="hu-HU" dirty="0"/>
              <a:t>Illetve bevonhatnánk különféle platformokat további kliensek készítésével.</a:t>
            </a:r>
          </a:p>
          <a:p>
            <a:endParaRPr lang="hu-HU" dirty="0"/>
          </a:p>
          <a:p>
            <a:r>
              <a:rPr lang="hu-HU" dirty="0"/>
              <a:t>Köszönjük szépen a figyelmet!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6FE4-7614-40D7-AE9F-98690E879A9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00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Az előadást az elkészített alkalmazás rövid bemutatásával kezdjük. Ezután beszélük az alkalmazás architektúrájáról. Ezután bemutatjuk milyen technológiákat használtunk az implementáció során.</a:t>
            </a:r>
          </a:p>
          <a:p>
            <a:r>
              <a:rPr lang="hu-HU" dirty="0"/>
              <a:t>Végül az előadásunkat a tanulságokkal és továbbfejlesztési lehetőségekkel zárjuk le.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6FE4-7614-40D7-AE9F-98690E879A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20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6FE4-7614-40D7-AE9F-98690E879A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43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6FE4-7614-40D7-AE9F-98690E879A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41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6FE4-7614-40D7-AE9F-98690E879A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47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6FE4-7614-40D7-AE9F-98690E879A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38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kliens is egy rétegzett architektúra szerint lett megvalósítva. Három réteget különböztetünk meg.</a:t>
            </a:r>
          </a:p>
          <a:p>
            <a:r>
              <a:rPr lang="hu-HU" dirty="0"/>
              <a:t>A legfelső réteg a „Megjelenítés réteg”, feladata, hogy az adatokat prezentálja a felhasználók felé.</a:t>
            </a:r>
          </a:p>
          <a:p>
            <a:r>
              <a:rPr lang="hu-HU" dirty="0"/>
              <a:t>Ez a réteg az „Üzleti logika réteg” szolgáltatásaira épül, amelynek a feladata a felhasználói interakciók kezelése, pl.: leckék hozzáadása az adatbázishoz, illetve a logika megvalósítása. Az egyik legbonyolultabb logika az alkalmazásban egy lecke levezénylése.</a:t>
            </a:r>
          </a:p>
          <a:p>
            <a:r>
              <a:rPr lang="hu-HU" dirty="0"/>
              <a:t>Az „Üzleti logika réteg” a „Szolgáltatás hozzáférés rétegre” épül, amelynek feladata, hogy a kéréseket továbbítsa a szerver felé, jól definiált interfészekre támaszkodva, REST kérések formájában.</a:t>
            </a:r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6FE4-7614-40D7-AE9F-98690E879A9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56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Az alkalmazás Java környezetben lett megvalósítva, így az futtatható mind Windows, mind Unix-alapú rendszereken is.</a:t>
            </a:r>
          </a:p>
          <a:p>
            <a:r>
              <a:rPr lang="hu-HU" dirty="0"/>
              <a:t>Az alkalmazás </a:t>
            </a:r>
            <a:r>
              <a:rPr lang="hu-HU" dirty="0" err="1"/>
              <a:t>buildelését</a:t>
            </a:r>
            <a:r>
              <a:rPr lang="hu-HU" dirty="0"/>
              <a:t> és függőségek feloldását </a:t>
            </a:r>
            <a:r>
              <a:rPr lang="hu-HU" dirty="0" err="1"/>
              <a:t>Mavennel</a:t>
            </a:r>
            <a:r>
              <a:rPr lang="hu-HU" dirty="0"/>
              <a:t> oldottuk meg.</a:t>
            </a:r>
          </a:p>
          <a:p>
            <a:r>
              <a:rPr lang="hu-HU" dirty="0"/>
              <a:t>A szerver </a:t>
            </a:r>
            <a:r>
              <a:rPr lang="hu-HU" dirty="0" err="1"/>
              <a:t>hostolásához</a:t>
            </a:r>
            <a:r>
              <a:rPr lang="hu-HU" dirty="0"/>
              <a:t> a </a:t>
            </a:r>
            <a:r>
              <a:rPr lang="hu-HU" dirty="0" err="1"/>
              <a:t>Wildfly</a:t>
            </a:r>
            <a:r>
              <a:rPr lang="hu-HU" dirty="0"/>
              <a:t>-t használtuk fel.</a:t>
            </a:r>
          </a:p>
          <a:p>
            <a:r>
              <a:rPr lang="hu-HU" dirty="0"/>
              <a:t>Az adatbázis, amelyben tároljuk az adatokat egy Oracle adatbázis.</a:t>
            </a:r>
          </a:p>
          <a:p>
            <a:r>
              <a:rPr lang="hu-HU" dirty="0"/>
              <a:t>Végül a grafikus felületet </a:t>
            </a:r>
            <a:r>
              <a:rPr lang="hu-HU" dirty="0" err="1"/>
              <a:t>JavaFX</a:t>
            </a:r>
            <a:r>
              <a:rPr lang="hu-HU" dirty="0"/>
              <a:t>-szel valósítottuk meg.</a:t>
            </a:r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6FE4-7614-40D7-AE9F-98690E879A9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97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Biztosan állíthatom, hogy sokat tanultunk ebből a feladatból.</a:t>
            </a:r>
          </a:p>
          <a:p>
            <a:r>
              <a:rPr lang="hu-HU" dirty="0"/>
              <a:t>Első tanulság, hogy a Java platform széleskörűen elterjedt, egy-egy feladatra nagyon sok jóminőségű </a:t>
            </a:r>
            <a:r>
              <a:rPr lang="hu-HU" dirty="0" err="1"/>
              <a:t>library</a:t>
            </a:r>
            <a:r>
              <a:rPr lang="hu-HU" dirty="0"/>
              <a:t> választható. </a:t>
            </a:r>
          </a:p>
          <a:p>
            <a:r>
              <a:rPr lang="hu-HU" dirty="0"/>
              <a:t>Második tanulság, hogy a környezet összeállítása, főleg a webes kommunikáció és a sok függőség miatt nem triviális, még olyan keretrendszerek felhasználásával sem, amelyeket pont ilyen problémákra fejlesztettek.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6FE4-7614-40D7-AE9F-98690E879A9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36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826D-E0D9-42A9-918D-600EC59840E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7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826D-E0D9-42A9-918D-600EC59840E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07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826D-E0D9-42A9-918D-600EC59840E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430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826D-E0D9-42A9-918D-600EC59840E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52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826D-E0D9-42A9-918D-600EC59840E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163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826D-E0D9-42A9-918D-600EC59840E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58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826D-E0D9-42A9-918D-600EC59840E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22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826D-E0D9-42A9-918D-600EC59840E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5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826D-E0D9-42A9-918D-600EC59840E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5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826D-E0D9-42A9-918D-600EC59840E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2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826D-E0D9-42A9-918D-600EC59840E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1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826D-E0D9-42A9-918D-600EC59840E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34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826D-E0D9-42A9-918D-600EC59840E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5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826D-E0D9-42A9-918D-600EC59840E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4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826D-E0D9-42A9-918D-600EC59840E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3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826D-E0D9-42A9-918D-600EC59840E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04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1826D-E0D9-42A9-918D-600EC59840E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536F8EB-D54B-40FB-AF33-1B8F0D1F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7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7AE95D-C686-40E8-957B-4005C3FF1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300" y="1397000"/>
            <a:ext cx="5825202" cy="2653836"/>
          </a:xfrm>
        </p:spPr>
        <p:txBody>
          <a:bodyPr>
            <a:normAutofit/>
          </a:bodyPr>
          <a:lstStyle/>
          <a:p>
            <a:pPr algn="ctr"/>
            <a:r>
              <a:rPr lang="hu-HU" dirty="0"/>
              <a:t>Szótanulást segítő alkalmazás</a:t>
            </a:r>
            <a:endParaRPr lang="en-US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856498A-CD32-49FA-A684-A1E0125EA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364101"/>
            <a:ext cx="5825202" cy="1096899"/>
          </a:xfrm>
        </p:spPr>
        <p:txBody>
          <a:bodyPr>
            <a:normAutofit/>
          </a:bodyPr>
          <a:lstStyle/>
          <a:p>
            <a:r>
              <a:rPr lang="hu-HU" sz="2400" dirty="0" err="1"/>
              <a:t>Graics</a:t>
            </a:r>
            <a:r>
              <a:rPr lang="hu-HU" sz="2400" dirty="0"/>
              <a:t> Bence, </a:t>
            </a:r>
            <a:r>
              <a:rPr lang="hu-HU" sz="2400" dirty="0" err="1"/>
              <a:t>Verbőczy</a:t>
            </a:r>
            <a:r>
              <a:rPr lang="hu-HU" sz="2400" dirty="0"/>
              <a:t> Kristóf</a:t>
            </a:r>
          </a:p>
          <a:p>
            <a:r>
              <a:rPr lang="hu-HU" sz="2400" dirty="0"/>
              <a:t>Konzulens: Benedek Zoltán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9032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236B7A-C743-4134-9B8B-FDCD6B28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2338"/>
          </a:xfrm>
        </p:spPr>
        <p:txBody>
          <a:bodyPr/>
          <a:lstStyle/>
          <a:p>
            <a:r>
              <a:rPr lang="hu-HU" sz="4000" dirty="0"/>
              <a:t>Kliens</a:t>
            </a:r>
            <a:endParaRPr lang="en-US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C9E21335-1605-4A8B-82B4-33B6AF68E488}"/>
              </a:ext>
            </a:extLst>
          </p:cNvPr>
          <p:cNvSpPr/>
          <p:nvPr/>
        </p:nvSpPr>
        <p:spPr>
          <a:xfrm>
            <a:off x="915766" y="1890990"/>
            <a:ext cx="2130888" cy="825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Megjelenítés</a:t>
            </a:r>
            <a:endParaRPr lang="en-US" sz="2400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D7F99280-0C3B-4604-898C-3CB13F094E99}"/>
              </a:ext>
            </a:extLst>
          </p:cNvPr>
          <p:cNvSpPr/>
          <p:nvPr/>
        </p:nvSpPr>
        <p:spPr>
          <a:xfrm>
            <a:off x="915764" y="3201876"/>
            <a:ext cx="2130888" cy="825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/>
              <a:t>Üzleti logika</a:t>
            </a:r>
            <a:endParaRPr lang="en-US" sz="2400" dirty="0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4BF22E72-0E79-4B03-BB24-197586D9B55E}"/>
              </a:ext>
            </a:extLst>
          </p:cNvPr>
          <p:cNvSpPr/>
          <p:nvPr/>
        </p:nvSpPr>
        <p:spPr>
          <a:xfrm>
            <a:off x="915765" y="4512762"/>
            <a:ext cx="2130889" cy="825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/>
              <a:t>Szolgáltatás</a:t>
            </a:r>
            <a:br>
              <a:rPr lang="hu-HU" sz="2400" dirty="0"/>
            </a:br>
            <a:r>
              <a:rPr lang="hu-HU" sz="2400" dirty="0"/>
              <a:t>hozzáférés</a:t>
            </a:r>
            <a:endParaRPr lang="en-US" sz="2400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A38F4E30-E02B-4AC0-A6A9-BAA71ADE770A}"/>
              </a:ext>
            </a:extLst>
          </p:cNvPr>
          <p:cNvSpPr/>
          <p:nvPr/>
        </p:nvSpPr>
        <p:spPr>
          <a:xfrm>
            <a:off x="480662" y="1662280"/>
            <a:ext cx="3001092" cy="422830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F925B01F-F28F-4194-ABEE-D374EBE24CC3}"/>
              </a:ext>
            </a:extLst>
          </p:cNvPr>
          <p:cNvSpPr/>
          <p:nvPr/>
        </p:nvSpPr>
        <p:spPr>
          <a:xfrm>
            <a:off x="1267193" y="5600523"/>
            <a:ext cx="1428029" cy="580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/>
              <a:t>REST API</a:t>
            </a:r>
            <a:endParaRPr lang="en-US" sz="2400" dirty="0"/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170AF2E1-0659-47FD-9B62-D60D55F7CF8E}"/>
              </a:ext>
            </a:extLst>
          </p:cNvPr>
          <p:cNvCxnSpPr>
            <a:cxnSpLocks/>
          </p:cNvCxnSpPr>
          <p:nvPr/>
        </p:nvCxnSpPr>
        <p:spPr>
          <a:xfrm>
            <a:off x="1601888" y="2716568"/>
            <a:ext cx="0" cy="485307"/>
          </a:xfrm>
          <a:prstGeom prst="straightConnector1">
            <a:avLst/>
          </a:pr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D64F24AE-FF37-4184-B183-4D4D642ADF5F}"/>
              </a:ext>
            </a:extLst>
          </p:cNvPr>
          <p:cNvCxnSpPr>
            <a:cxnSpLocks/>
          </p:cNvCxnSpPr>
          <p:nvPr/>
        </p:nvCxnSpPr>
        <p:spPr>
          <a:xfrm>
            <a:off x="2416310" y="2716568"/>
            <a:ext cx="0" cy="485307"/>
          </a:xfrm>
          <a:prstGeom prst="straightConnector1">
            <a:avLst/>
          </a:prstGeom>
          <a:noFill/>
          <a:ln w="38100"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Egyenes összekötő nyíllal 11">
            <a:extLst>
              <a:ext uri="{FF2B5EF4-FFF2-40B4-BE49-F238E27FC236}">
                <a16:creationId xmlns:a16="http://schemas.microsoft.com/office/drawing/2014/main" id="{5AC28631-2229-4DAD-B342-10D61C8B2027}"/>
              </a:ext>
            </a:extLst>
          </p:cNvPr>
          <p:cNvCxnSpPr>
            <a:cxnSpLocks/>
          </p:cNvCxnSpPr>
          <p:nvPr/>
        </p:nvCxnSpPr>
        <p:spPr>
          <a:xfrm>
            <a:off x="1596309" y="4027455"/>
            <a:ext cx="0" cy="485307"/>
          </a:xfrm>
          <a:prstGeom prst="straightConnector1">
            <a:avLst/>
          </a:pr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4F32BD52-E385-485D-9E14-E68B69F6600B}"/>
              </a:ext>
            </a:extLst>
          </p:cNvPr>
          <p:cNvCxnSpPr>
            <a:cxnSpLocks/>
          </p:cNvCxnSpPr>
          <p:nvPr/>
        </p:nvCxnSpPr>
        <p:spPr>
          <a:xfrm>
            <a:off x="2416310" y="4027455"/>
            <a:ext cx="0" cy="485307"/>
          </a:xfrm>
          <a:prstGeom prst="straightConnector1">
            <a:avLst/>
          </a:prstGeom>
          <a:noFill/>
          <a:ln w="38100"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Egyenes összekötő nyíllal 13">
            <a:extLst>
              <a:ext uri="{FF2B5EF4-FFF2-40B4-BE49-F238E27FC236}">
                <a16:creationId xmlns:a16="http://schemas.microsoft.com/office/drawing/2014/main" id="{6D7F5F23-AE33-44B6-BA51-24E255F4D729}"/>
              </a:ext>
            </a:extLst>
          </p:cNvPr>
          <p:cNvCxnSpPr>
            <a:cxnSpLocks/>
          </p:cNvCxnSpPr>
          <p:nvPr/>
        </p:nvCxnSpPr>
        <p:spPr>
          <a:xfrm>
            <a:off x="1596309" y="5338342"/>
            <a:ext cx="0" cy="262181"/>
          </a:xfrm>
          <a:prstGeom prst="straightConnector1">
            <a:avLst/>
          </a:pr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2A275688-10EA-491E-B973-2232B1E044AB}"/>
              </a:ext>
            </a:extLst>
          </p:cNvPr>
          <p:cNvCxnSpPr>
            <a:cxnSpLocks/>
          </p:cNvCxnSpPr>
          <p:nvPr/>
        </p:nvCxnSpPr>
        <p:spPr>
          <a:xfrm>
            <a:off x="2416310" y="5338342"/>
            <a:ext cx="0" cy="262181"/>
          </a:xfrm>
          <a:prstGeom prst="straightConnector1">
            <a:avLst/>
          </a:prstGeom>
          <a:noFill/>
          <a:ln w="38100"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Beszédbuborék: ellipszis 23">
            <a:extLst>
              <a:ext uri="{FF2B5EF4-FFF2-40B4-BE49-F238E27FC236}">
                <a16:creationId xmlns:a16="http://schemas.microsoft.com/office/drawing/2014/main" id="{0F580328-C137-4329-9985-E5C460828E45}"/>
              </a:ext>
            </a:extLst>
          </p:cNvPr>
          <p:cNvSpPr/>
          <p:nvPr/>
        </p:nvSpPr>
        <p:spPr>
          <a:xfrm>
            <a:off x="3573839" y="1134741"/>
            <a:ext cx="2754921" cy="1055077"/>
          </a:xfrm>
          <a:prstGeom prst="wedgeEllipseCallout">
            <a:avLst>
              <a:gd name="adj1" fmla="val -66125"/>
              <a:gd name="adj2" fmla="val 347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Adatok prezentálása</a:t>
            </a:r>
            <a:endParaRPr lang="en-US" sz="2400" dirty="0"/>
          </a:p>
        </p:txBody>
      </p:sp>
      <p:sp>
        <p:nvSpPr>
          <p:cNvPr id="25" name="Beszédbuborék: ellipszis 24">
            <a:extLst>
              <a:ext uri="{FF2B5EF4-FFF2-40B4-BE49-F238E27FC236}">
                <a16:creationId xmlns:a16="http://schemas.microsoft.com/office/drawing/2014/main" id="{30E38DBA-283B-45F9-A9EC-7140F8545546}"/>
              </a:ext>
            </a:extLst>
          </p:cNvPr>
          <p:cNvSpPr/>
          <p:nvPr/>
        </p:nvSpPr>
        <p:spPr>
          <a:xfrm>
            <a:off x="3562472" y="2373923"/>
            <a:ext cx="2754921" cy="1055077"/>
          </a:xfrm>
          <a:prstGeom prst="wedgeEllipseCallout">
            <a:avLst>
              <a:gd name="adj1" fmla="val -66125"/>
              <a:gd name="adj2" fmla="val 347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Interakciók kezelése</a:t>
            </a:r>
            <a:endParaRPr lang="en-US" sz="2400" dirty="0"/>
          </a:p>
        </p:txBody>
      </p:sp>
      <p:sp>
        <p:nvSpPr>
          <p:cNvPr id="26" name="Beszédbuborék: ellipszis 25">
            <a:extLst>
              <a:ext uri="{FF2B5EF4-FFF2-40B4-BE49-F238E27FC236}">
                <a16:creationId xmlns:a16="http://schemas.microsoft.com/office/drawing/2014/main" id="{07219153-6F16-4BEB-8930-F790B1ACE3C0}"/>
              </a:ext>
            </a:extLst>
          </p:cNvPr>
          <p:cNvSpPr/>
          <p:nvPr/>
        </p:nvSpPr>
        <p:spPr>
          <a:xfrm>
            <a:off x="3562472" y="3618043"/>
            <a:ext cx="2754921" cy="1055077"/>
          </a:xfrm>
          <a:prstGeom prst="wedgeEllipseCallout">
            <a:avLst>
              <a:gd name="adj1" fmla="val -66125"/>
              <a:gd name="adj2" fmla="val -34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Lecke levezénylése</a:t>
            </a:r>
            <a:endParaRPr lang="en-US" sz="2400" dirty="0"/>
          </a:p>
        </p:txBody>
      </p:sp>
      <p:sp>
        <p:nvSpPr>
          <p:cNvPr id="27" name="Beszédbuborék: ellipszis 26">
            <a:extLst>
              <a:ext uri="{FF2B5EF4-FFF2-40B4-BE49-F238E27FC236}">
                <a16:creationId xmlns:a16="http://schemas.microsoft.com/office/drawing/2014/main" id="{D2EC7670-6529-4BBE-8699-0749E53DA452}"/>
              </a:ext>
            </a:extLst>
          </p:cNvPr>
          <p:cNvSpPr/>
          <p:nvPr/>
        </p:nvSpPr>
        <p:spPr>
          <a:xfrm>
            <a:off x="3562471" y="4925551"/>
            <a:ext cx="2754921" cy="1055077"/>
          </a:xfrm>
          <a:prstGeom prst="wedgeEllipseCallout">
            <a:avLst>
              <a:gd name="adj1" fmla="val -66125"/>
              <a:gd name="adj2" fmla="val -34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Szerver elérése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220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236B7A-C743-4134-9B8B-FDCD6B28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2338"/>
          </a:xfrm>
        </p:spPr>
        <p:txBody>
          <a:bodyPr/>
          <a:lstStyle/>
          <a:p>
            <a:r>
              <a:rPr lang="hu-HU" sz="4000" dirty="0"/>
              <a:t>Technológiák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D28282-B3B7-4344-B497-4867057D0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11569"/>
            <a:ext cx="6347714" cy="4329794"/>
          </a:xfrm>
        </p:spPr>
        <p:txBody>
          <a:bodyPr>
            <a:normAutofit/>
          </a:bodyPr>
          <a:lstStyle/>
          <a:p>
            <a:pPr>
              <a:spcBef>
                <a:spcPts val="1400"/>
              </a:spcBef>
            </a:pPr>
            <a:r>
              <a:rPr lang="hu-HU" sz="3200" dirty="0"/>
              <a:t>Java 8</a:t>
            </a:r>
          </a:p>
          <a:p>
            <a:pPr lvl="1">
              <a:spcBef>
                <a:spcPts val="1400"/>
              </a:spcBef>
            </a:pPr>
            <a:r>
              <a:rPr lang="hu-HU" sz="2800" dirty="0"/>
              <a:t>Platformfüggetlenség</a:t>
            </a:r>
          </a:p>
          <a:p>
            <a:pPr>
              <a:spcBef>
                <a:spcPts val="1400"/>
              </a:spcBef>
            </a:pPr>
            <a:r>
              <a:rPr lang="hu-HU" sz="3000" dirty="0" err="1"/>
              <a:t>Maven</a:t>
            </a:r>
            <a:r>
              <a:rPr lang="hu-HU" sz="3000" dirty="0"/>
              <a:t> </a:t>
            </a:r>
            <a:r>
              <a:rPr lang="hu-HU" sz="3000" dirty="0" err="1"/>
              <a:t>build</a:t>
            </a:r>
            <a:r>
              <a:rPr lang="hu-HU" sz="3000" dirty="0"/>
              <a:t> rendszer</a:t>
            </a:r>
          </a:p>
          <a:p>
            <a:pPr>
              <a:spcBef>
                <a:spcPts val="1400"/>
              </a:spcBef>
            </a:pPr>
            <a:r>
              <a:rPr lang="hu-HU" sz="3000" dirty="0"/>
              <a:t>Szerver:</a:t>
            </a:r>
          </a:p>
          <a:p>
            <a:pPr lvl="1">
              <a:spcBef>
                <a:spcPts val="1400"/>
              </a:spcBef>
            </a:pPr>
            <a:r>
              <a:rPr lang="hu-HU" sz="2800" dirty="0" err="1"/>
              <a:t>WildFly</a:t>
            </a:r>
            <a:r>
              <a:rPr lang="hu-HU" sz="2800" dirty="0"/>
              <a:t> </a:t>
            </a:r>
          </a:p>
          <a:p>
            <a:pPr lvl="1">
              <a:spcBef>
                <a:spcPts val="1400"/>
              </a:spcBef>
            </a:pPr>
            <a:r>
              <a:rPr lang="hu-HU" sz="2800" dirty="0"/>
              <a:t>Oracle adatbázis</a:t>
            </a:r>
          </a:p>
          <a:p>
            <a:pPr>
              <a:spcBef>
                <a:spcPts val="1400"/>
              </a:spcBef>
            </a:pPr>
            <a:r>
              <a:rPr lang="hu-HU" sz="3000" dirty="0"/>
              <a:t>Kliens: </a:t>
            </a:r>
            <a:r>
              <a:rPr lang="hu-HU" sz="3000" dirty="0" err="1"/>
              <a:t>JavaFX</a:t>
            </a:r>
            <a:endParaRPr lang="hu-HU" sz="3000" dirty="0"/>
          </a:p>
          <a:p>
            <a:pPr lvl="1">
              <a:spcBef>
                <a:spcPts val="1400"/>
              </a:spcBef>
            </a:pPr>
            <a:endParaRPr lang="en-US" sz="30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A0C3549-4D9A-4A4F-9998-7132AB51D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77" y="1215306"/>
            <a:ext cx="705394" cy="1293223"/>
          </a:xfrm>
          <a:prstGeom prst="rect">
            <a:avLst/>
          </a:prstGeom>
        </p:spPr>
      </p:pic>
      <p:sp>
        <p:nvSpPr>
          <p:cNvPr id="8" name="AutoShape 6" descr="Képtalálat a következőre: „maven”">
            <a:extLst>
              <a:ext uri="{FF2B5EF4-FFF2-40B4-BE49-F238E27FC236}">
                <a16:creationId xmlns:a16="http://schemas.microsoft.com/office/drawing/2014/main" id="{1B6420F2-474C-401D-9852-4290F0CB88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86063" y="2809875"/>
            <a:ext cx="35718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5965EBED-A2C6-455C-869F-556638102E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228" y="4151252"/>
            <a:ext cx="1862793" cy="726987"/>
          </a:xfrm>
          <a:prstGeom prst="rect">
            <a:avLst/>
          </a:prstGeom>
        </p:spPr>
      </p:pic>
      <p:pic>
        <p:nvPicPr>
          <p:cNvPr id="27" name="Kép 26" descr="A képen clipart látható&#10;&#10;A leírás teljesen megbízható">
            <a:extLst>
              <a:ext uri="{FF2B5EF4-FFF2-40B4-BE49-F238E27FC236}">
                <a16:creationId xmlns:a16="http://schemas.microsoft.com/office/drawing/2014/main" id="{C9AB456C-F1D1-4D03-8641-5CC7931F2F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951" y="4998793"/>
            <a:ext cx="2271346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81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236B7A-C743-4134-9B8B-FDCD6B28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2338"/>
          </a:xfrm>
        </p:spPr>
        <p:txBody>
          <a:bodyPr/>
          <a:lstStyle/>
          <a:p>
            <a:r>
              <a:rPr lang="hu-HU" sz="4000" dirty="0"/>
              <a:t>Tanulság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D28282-B3B7-4344-B497-4867057D0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711569"/>
            <a:ext cx="7397263" cy="4329794"/>
          </a:xfrm>
        </p:spPr>
        <p:txBody>
          <a:bodyPr>
            <a:normAutofit/>
          </a:bodyPr>
          <a:lstStyle/>
          <a:p>
            <a:pPr>
              <a:spcBef>
                <a:spcPts val="1400"/>
              </a:spcBef>
            </a:pPr>
            <a:r>
              <a:rPr lang="hu-HU" sz="3200" dirty="0"/>
              <a:t>Java világ sokrétűsége</a:t>
            </a:r>
            <a:endParaRPr lang="hu-HU" sz="2200" dirty="0"/>
          </a:p>
          <a:p>
            <a:pPr lvl="1">
              <a:spcBef>
                <a:spcPts val="1400"/>
              </a:spcBef>
            </a:pPr>
            <a:r>
              <a:rPr lang="hu-HU" sz="2800" dirty="0"/>
              <a:t>Bőség zavara</a:t>
            </a:r>
          </a:p>
          <a:p>
            <a:pPr lvl="1">
              <a:spcBef>
                <a:spcPts val="1400"/>
              </a:spcBef>
            </a:pPr>
            <a:r>
              <a:rPr lang="hu-HU" sz="2800" dirty="0"/>
              <a:t>Gyakran használt (</a:t>
            </a:r>
            <a:r>
              <a:rPr lang="hu-HU" sz="2800" dirty="0" err="1"/>
              <a:t>Stack</a:t>
            </a:r>
            <a:r>
              <a:rPr lang="hu-HU" sz="2800" dirty="0"/>
              <a:t> Overflow)</a:t>
            </a:r>
          </a:p>
          <a:p>
            <a:pPr>
              <a:spcBef>
                <a:spcPts val="1400"/>
              </a:spcBef>
            </a:pPr>
            <a:r>
              <a:rPr lang="hu-HU" sz="3200" dirty="0"/>
              <a:t>Környezet összeállítása nem triviális</a:t>
            </a:r>
          </a:p>
          <a:p>
            <a:pPr lvl="1">
              <a:spcBef>
                <a:spcPts val="1400"/>
              </a:spcBef>
            </a:pPr>
            <a:r>
              <a:rPr lang="hu-HU" sz="2800" dirty="0" err="1"/>
              <a:t>Maven</a:t>
            </a:r>
            <a:r>
              <a:rPr lang="hu-HU" sz="2800" dirty="0"/>
              <a:t> ellenére</a:t>
            </a:r>
          </a:p>
        </p:txBody>
      </p:sp>
    </p:spTree>
    <p:extLst>
      <p:ext uri="{BB962C8B-B14F-4D97-AF65-F5344CB8AC3E}">
        <p14:creationId xmlns:p14="http://schemas.microsoft.com/office/powerpoint/2010/main" val="2477737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236B7A-C743-4134-9B8B-FDCD6B28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2338"/>
          </a:xfrm>
        </p:spPr>
        <p:txBody>
          <a:bodyPr/>
          <a:lstStyle/>
          <a:p>
            <a:r>
              <a:rPr lang="hu-HU" sz="4000" dirty="0"/>
              <a:t>Tanulság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D28282-B3B7-4344-B497-4867057D0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11569"/>
            <a:ext cx="6347714" cy="4329794"/>
          </a:xfrm>
        </p:spPr>
        <p:txBody>
          <a:bodyPr>
            <a:normAutofit/>
          </a:bodyPr>
          <a:lstStyle/>
          <a:p>
            <a:pPr>
              <a:spcBef>
                <a:spcPts val="1400"/>
              </a:spcBef>
            </a:pPr>
            <a:r>
              <a:rPr lang="hu-HU" sz="3200" dirty="0"/>
              <a:t>Adatbázis integrálása</a:t>
            </a:r>
            <a:endParaRPr lang="hu-HU" sz="2800" dirty="0"/>
          </a:p>
          <a:p>
            <a:pPr lvl="1">
              <a:spcBef>
                <a:spcPts val="1400"/>
              </a:spcBef>
            </a:pPr>
            <a:r>
              <a:rPr lang="hu-HU" sz="2800" dirty="0"/>
              <a:t>Lehetett volna keretrendszerrel</a:t>
            </a:r>
          </a:p>
          <a:p>
            <a:pPr lvl="2">
              <a:spcBef>
                <a:spcPts val="1400"/>
              </a:spcBef>
            </a:pPr>
            <a:r>
              <a:rPr lang="hu-HU" sz="2600" dirty="0" err="1"/>
              <a:t>Hibernate</a:t>
            </a:r>
            <a:r>
              <a:rPr lang="hu-HU" sz="2600" dirty="0"/>
              <a:t>/JPA</a:t>
            </a:r>
          </a:p>
          <a:p>
            <a:pPr>
              <a:spcBef>
                <a:spcPts val="1400"/>
              </a:spcBef>
            </a:pPr>
            <a:r>
              <a:rPr lang="hu-HU" sz="3200" dirty="0"/>
              <a:t>GUI programozása</a:t>
            </a:r>
          </a:p>
          <a:p>
            <a:pPr lvl="1">
              <a:spcBef>
                <a:spcPts val="1400"/>
              </a:spcBef>
            </a:pPr>
            <a:r>
              <a:rPr lang="hu-HU" sz="2800" dirty="0"/>
              <a:t>Csak </a:t>
            </a:r>
            <a:r>
              <a:rPr lang="hu-HU" sz="2800" dirty="0" err="1"/>
              <a:t>JavaFX</a:t>
            </a:r>
            <a:r>
              <a:rPr lang="hu-HU" sz="2800" dirty="0"/>
              <a:t>-szel nehézkes</a:t>
            </a:r>
          </a:p>
          <a:p>
            <a:pPr lvl="1">
              <a:spcBef>
                <a:spcPts val="1400"/>
              </a:spcBef>
            </a:pPr>
            <a:r>
              <a:rPr lang="hu-HU" sz="2800" dirty="0"/>
              <a:t>Magasabb szintű keretrendszerrel?</a:t>
            </a:r>
          </a:p>
        </p:txBody>
      </p:sp>
    </p:spTree>
    <p:extLst>
      <p:ext uri="{BB962C8B-B14F-4D97-AF65-F5344CB8AC3E}">
        <p14:creationId xmlns:p14="http://schemas.microsoft.com/office/powerpoint/2010/main" val="1018779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236B7A-C743-4134-9B8B-FDCD6B28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2338"/>
          </a:xfrm>
        </p:spPr>
        <p:txBody>
          <a:bodyPr/>
          <a:lstStyle/>
          <a:p>
            <a:r>
              <a:rPr lang="hu-HU" sz="4000" dirty="0"/>
              <a:t>Összefoglalás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D28282-B3B7-4344-B497-4867057D0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11569"/>
            <a:ext cx="6347714" cy="4329794"/>
          </a:xfrm>
        </p:spPr>
        <p:txBody>
          <a:bodyPr>
            <a:normAutofit/>
          </a:bodyPr>
          <a:lstStyle/>
          <a:p>
            <a:pPr>
              <a:spcBef>
                <a:spcPts val="1400"/>
              </a:spcBef>
            </a:pPr>
            <a:r>
              <a:rPr lang="hu-HU" sz="3200" dirty="0"/>
              <a:t>Nyelvtanulást segítő alkalmazás</a:t>
            </a:r>
          </a:p>
          <a:p>
            <a:pPr>
              <a:spcBef>
                <a:spcPts val="1400"/>
              </a:spcBef>
            </a:pPr>
            <a:r>
              <a:rPr lang="hu-HU" sz="3200" dirty="0"/>
              <a:t>Kliens-szerver architektúra</a:t>
            </a:r>
          </a:p>
          <a:p>
            <a:pPr lvl="1">
              <a:spcBef>
                <a:spcPts val="1400"/>
              </a:spcBef>
            </a:pPr>
            <a:r>
              <a:rPr lang="hu-HU" sz="2600" dirty="0"/>
              <a:t>Kommunikáció hálózaton keresztül</a:t>
            </a:r>
          </a:p>
          <a:p>
            <a:pPr>
              <a:spcBef>
                <a:spcPts val="1400"/>
              </a:spcBef>
            </a:pPr>
            <a:r>
              <a:rPr lang="hu-HU" sz="3200" dirty="0"/>
              <a:t>Modern technológiák</a:t>
            </a:r>
          </a:p>
        </p:txBody>
      </p:sp>
    </p:spTree>
    <p:extLst>
      <p:ext uri="{BB962C8B-B14F-4D97-AF65-F5344CB8AC3E}">
        <p14:creationId xmlns:p14="http://schemas.microsoft.com/office/powerpoint/2010/main" val="3052731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236B7A-C743-4134-9B8B-FDCD6B28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2338"/>
          </a:xfrm>
        </p:spPr>
        <p:txBody>
          <a:bodyPr/>
          <a:lstStyle/>
          <a:p>
            <a:r>
              <a:rPr lang="hu-HU" sz="4000" dirty="0"/>
              <a:t>Kiterjesztési lehetőségek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D28282-B3B7-4344-B497-4867057D0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11569"/>
            <a:ext cx="6347714" cy="4329794"/>
          </a:xfrm>
        </p:spPr>
        <p:txBody>
          <a:bodyPr>
            <a:normAutofit/>
          </a:bodyPr>
          <a:lstStyle/>
          <a:p>
            <a:pPr>
              <a:spcBef>
                <a:spcPts val="1400"/>
              </a:spcBef>
            </a:pPr>
            <a:r>
              <a:rPr lang="hu-HU" sz="3200" dirty="0"/>
              <a:t>Feladattípusok kiterjesztése</a:t>
            </a:r>
          </a:p>
          <a:p>
            <a:pPr lvl="1">
              <a:spcBef>
                <a:spcPts val="1400"/>
              </a:spcBef>
            </a:pPr>
            <a:r>
              <a:rPr lang="hu-HU" sz="2800" dirty="0"/>
              <a:t>Hallás utáni szövegértés</a:t>
            </a:r>
          </a:p>
          <a:p>
            <a:pPr>
              <a:spcBef>
                <a:spcPts val="1400"/>
              </a:spcBef>
            </a:pPr>
            <a:r>
              <a:rPr lang="hu-HU" sz="3200" dirty="0"/>
              <a:t>További nyelvek bevezetése</a:t>
            </a:r>
          </a:p>
          <a:p>
            <a:pPr>
              <a:spcBef>
                <a:spcPts val="1400"/>
              </a:spcBef>
            </a:pPr>
            <a:r>
              <a:rPr lang="hu-HU" sz="3200" dirty="0"/>
              <a:t>Kliens készítése további platformokon</a:t>
            </a:r>
          </a:p>
          <a:p>
            <a:pPr lvl="1">
              <a:spcBef>
                <a:spcPts val="1400"/>
              </a:spcBef>
            </a:pPr>
            <a:r>
              <a:rPr lang="hu-HU" sz="2800" dirty="0"/>
              <a:t>Okostelefon</a:t>
            </a:r>
            <a:endParaRPr lang="hu-HU" sz="3000" dirty="0"/>
          </a:p>
          <a:p>
            <a:pPr lvl="1">
              <a:spcBef>
                <a:spcPts val="1400"/>
              </a:spcBef>
            </a:pPr>
            <a:r>
              <a:rPr lang="hu-HU" sz="2800" dirty="0"/>
              <a:t>Webes felület</a:t>
            </a:r>
          </a:p>
        </p:txBody>
      </p:sp>
    </p:spTree>
    <p:extLst>
      <p:ext uri="{BB962C8B-B14F-4D97-AF65-F5344CB8AC3E}">
        <p14:creationId xmlns:p14="http://schemas.microsoft.com/office/powerpoint/2010/main" val="3968571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236B7A-C743-4134-9B8B-FDCD6B28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2338"/>
          </a:xfrm>
        </p:spPr>
        <p:txBody>
          <a:bodyPr/>
          <a:lstStyle/>
          <a:p>
            <a:r>
              <a:rPr lang="hu-HU" sz="4000" dirty="0"/>
              <a:t>Tartalom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D28282-B3B7-4344-B497-4867057D0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11569"/>
            <a:ext cx="6347714" cy="4329794"/>
          </a:xfrm>
        </p:spPr>
        <p:txBody>
          <a:bodyPr>
            <a:normAutofit/>
          </a:bodyPr>
          <a:lstStyle/>
          <a:p>
            <a:pPr>
              <a:spcBef>
                <a:spcPts val="1400"/>
              </a:spcBef>
            </a:pPr>
            <a:r>
              <a:rPr lang="hu-HU" sz="3200" dirty="0"/>
              <a:t>Az elkészített alkalmazás</a:t>
            </a:r>
          </a:p>
          <a:p>
            <a:pPr>
              <a:spcBef>
                <a:spcPts val="1400"/>
              </a:spcBef>
            </a:pPr>
            <a:r>
              <a:rPr lang="hu-HU" sz="3200" dirty="0"/>
              <a:t>Architektúra</a:t>
            </a:r>
          </a:p>
          <a:p>
            <a:pPr>
              <a:spcBef>
                <a:spcPts val="1400"/>
              </a:spcBef>
            </a:pPr>
            <a:r>
              <a:rPr lang="hu-HU" sz="3200" dirty="0"/>
              <a:t>Felhasznált technológiák</a:t>
            </a:r>
          </a:p>
          <a:p>
            <a:pPr>
              <a:spcBef>
                <a:spcPts val="1400"/>
              </a:spcBef>
            </a:pPr>
            <a:r>
              <a:rPr lang="hu-HU" sz="3200" dirty="0"/>
              <a:t>Tanulságok</a:t>
            </a:r>
          </a:p>
          <a:p>
            <a:pPr>
              <a:spcBef>
                <a:spcPts val="1400"/>
              </a:spcBef>
            </a:pPr>
            <a:r>
              <a:rPr lang="hu-HU" sz="3200" dirty="0"/>
              <a:t>Kiterjesztési lehetőségekkel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3894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236B7A-C743-4134-9B8B-FDCD6B28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2338"/>
          </a:xfrm>
        </p:spPr>
        <p:txBody>
          <a:bodyPr/>
          <a:lstStyle/>
          <a:p>
            <a:r>
              <a:rPr lang="hu-HU" sz="4000" dirty="0"/>
              <a:t>Az alkalmazás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D28282-B3B7-4344-B497-4867057D0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711568"/>
            <a:ext cx="6506309" cy="4888523"/>
          </a:xfrm>
        </p:spPr>
        <p:txBody>
          <a:bodyPr>
            <a:normAutofit/>
          </a:bodyPr>
          <a:lstStyle/>
          <a:p>
            <a:pPr>
              <a:spcBef>
                <a:spcPts val="1400"/>
              </a:spcBef>
            </a:pPr>
            <a:r>
              <a:rPr lang="hu-HU" sz="3200" dirty="0"/>
              <a:t>Grafikus interfész</a:t>
            </a:r>
          </a:p>
          <a:p>
            <a:pPr>
              <a:spcBef>
                <a:spcPts val="1400"/>
              </a:spcBef>
            </a:pPr>
            <a:r>
              <a:rPr lang="hu-HU" sz="3200" dirty="0"/>
              <a:t>Tanulás és menedzsment felület</a:t>
            </a:r>
          </a:p>
          <a:p>
            <a:pPr>
              <a:spcBef>
                <a:spcPts val="1400"/>
              </a:spcBef>
            </a:pPr>
            <a:r>
              <a:rPr lang="hu-HU" sz="3200" dirty="0"/>
              <a:t>Betanítás fázis</a:t>
            </a:r>
          </a:p>
          <a:p>
            <a:pPr>
              <a:spcBef>
                <a:spcPts val="1400"/>
              </a:spcBef>
            </a:pPr>
            <a:r>
              <a:rPr lang="hu-HU" sz="3200" dirty="0"/>
              <a:t>Három fajta feladat</a:t>
            </a:r>
          </a:p>
          <a:p>
            <a:pPr lvl="1">
              <a:spcBef>
                <a:spcPts val="1400"/>
              </a:spcBef>
            </a:pPr>
            <a:r>
              <a:rPr lang="hu-HU" sz="2800" dirty="0"/>
              <a:t>Helyes szó kiválasztása</a:t>
            </a:r>
          </a:p>
          <a:p>
            <a:pPr lvl="1">
              <a:spcBef>
                <a:spcPts val="1400"/>
              </a:spcBef>
            </a:pPr>
            <a:r>
              <a:rPr lang="hu-HU" sz="2800" dirty="0"/>
              <a:t>Mondat lefordítása</a:t>
            </a:r>
          </a:p>
          <a:p>
            <a:pPr lvl="1">
              <a:spcBef>
                <a:spcPts val="1400"/>
              </a:spcBef>
            </a:pPr>
            <a:r>
              <a:rPr lang="hu-HU" sz="2800" dirty="0"/>
              <a:t>Képen ábrázolt objektum leírása</a:t>
            </a:r>
            <a:endParaRPr lang="hu-HU" sz="3000" dirty="0"/>
          </a:p>
          <a:p>
            <a:pPr lvl="1">
              <a:spcBef>
                <a:spcPts val="1400"/>
              </a:spcBef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99076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236B7A-C743-4134-9B8B-FDCD6B28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2338"/>
          </a:xfrm>
        </p:spPr>
        <p:txBody>
          <a:bodyPr/>
          <a:lstStyle/>
          <a:p>
            <a:r>
              <a:rPr lang="hu-HU" sz="4000" dirty="0"/>
              <a:t>Grafikus felület</a:t>
            </a:r>
            <a:endParaRPr lang="en-US" dirty="0"/>
          </a:p>
        </p:txBody>
      </p:sp>
      <p:pic>
        <p:nvPicPr>
          <p:cNvPr id="7" name="Kép 6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FF5C670D-A48B-424E-A6DB-05AA12C0A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44" y="1441938"/>
            <a:ext cx="5718221" cy="520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88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236B7A-C743-4134-9B8B-FDCD6B28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2338"/>
          </a:xfrm>
        </p:spPr>
        <p:txBody>
          <a:bodyPr/>
          <a:lstStyle/>
          <a:p>
            <a:r>
              <a:rPr lang="hu-HU" sz="4000" dirty="0"/>
              <a:t>Grafikus felület</a:t>
            </a:r>
            <a:endParaRPr lang="en-US" dirty="0"/>
          </a:p>
        </p:txBody>
      </p:sp>
      <p:pic>
        <p:nvPicPr>
          <p:cNvPr id="5" name="Kép 4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62F6A51B-06E9-4CC1-BE91-A86555B25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55" y="1441938"/>
            <a:ext cx="5724000" cy="515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236B7A-C743-4134-9B8B-FDCD6B28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2338"/>
          </a:xfrm>
        </p:spPr>
        <p:txBody>
          <a:bodyPr/>
          <a:lstStyle/>
          <a:p>
            <a:r>
              <a:rPr lang="hu-HU" sz="4000" dirty="0"/>
              <a:t>Grafikus felület</a:t>
            </a:r>
            <a:endParaRPr lang="en-US" dirty="0"/>
          </a:p>
        </p:txBody>
      </p:sp>
      <p:pic>
        <p:nvPicPr>
          <p:cNvPr id="5" name="Kép 4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E124B521-8ECC-40A8-895F-275A9A83D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55" y="1441938"/>
            <a:ext cx="5724000" cy="521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52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236B7A-C743-4134-9B8B-FDCD6B28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2338"/>
          </a:xfrm>
        </p:spPr>
        <p:txBody>
          <a:bodyPr/>
          <a:lstStyle/>
          <a:p>
            <a:r>
              <a:rPr lang="hu-HU" sz="4000" dirty="0"/>
              <a:t>Architektúra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D28282-B3B7-4344-B497-4867057D0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11569"/>
            <a:ext cx="6347714" cy="4329794"/>
          </a:xfrm>
        </p:spPr>
        <p:txBody>
          <a:bodyPr>
            <a:normAutofit/>
          </a:bodyPr>
          <a:lstStyle/>
          <a:p>
            <a:pPr>
              <a:spcBef>
                <a:spcPts val="1400"/>
              </a:spcBef>
            </a:pPr>
            <a:r>
              <a:rPr lang="hu-HU" sz="3200" dirty="0"/>
              <a:t>Kliens-szerver architektúra</a:t>
            </a:r>
            <a:endParaRPr lang="hu-HU" sz="3000" dirty="0"/>
          </a:p>
          <a:p>
            <a:pPr>
              <a:spcBef>
                <a:spcPts val="1400"/>
              </a:spcBef>
            </a:pPr>
            <a:r>
              <a:rPr lang="hu-HU" sz="3000" dirty="0"/>
              <a:t>Szerver tárol</a:t>
            </a:r>
          </a:p>
          <a:p>
            <a:pPr lvl="1">
              <a:spcBef>
                <a:spcPts val="1400"/>
              </a:spcBef>
            </a:pPr>
            <a:r>
              <a:rPr lang="hu-HU" sz="2600" dirty="0"/>
              <a:t>Leckéket</a:t>
            </a:r>
          </a:p>
          <a:p>
            <a:pPr lvl="1">
              <a:spcBef>
                <a:spcPts val="1400"/>
              </a:spcBef>
            </a:pPr>
            <a:r>
              <a:rPr lang="hu-HU" sz="2800" dirty="0"/>
              <a:t>Felhasználói adatokat</a:t>
            </a:r>
          </a:p>
          <a:p>
            <a:pPr>
              <a:spcBef>
                <a:spcPts val="1400"/>
              </a:spcBef>
            </a:pPr>
            <a:r>
              <a:rPr lang="hu-HU" sz="3000" dirty="0"/>
              <a:t>Kliens feladata</a:t>
            </a:r>
          </a:p>
          <a:p>
            <a:pPr lvl="1">
              <a:spcBef>
                <a:spcPts val="1400"/>
              </a:spcBef>
            </a:pPr>
            <a:r>
              <a:rPr lang="hu-HU" sz="2800" dirty="0"/>
              <a:t>Adatok prezentálása</a:t>
            </a:r>
          </a:p>
          <a:p>
            <a:pPr lvl="1">
              <a:spcBef>
                <a:spcPts val="1400"/>
              </a:spcBef>
            </a:pPr>
            <a:r>
              <a:rPr lang="hu-HU" sz="2800" dirty="0"/>
              <a:t>Felhasználói interakciók kezelése</a:t>
            </a:r>
          </a:p>
        </p:txBody>
      </p:sp>
    </p:spTree>
    <p:extLst>
      <p:ext uri="{BB962C8B-B14F-4D97-AF65-F5344CB8AC3E}">
        <p14:creationId xmlns:p14="http://schemas.microsoft.com/office/powerpoint/2010/main" val="2730626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236B7A-C743-4134-9B8B-FDCD6B28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2338"/>
          </a:xfrm>
        </p:spPr>
        <p:txBody>
          <a:bodyPr/>
          <a:lstStyle/>
          <a:p>
            <a:r>
              <a:rPr lang="hu-HU" sz="4000" dirty="0"/>
              <a:t>Architektúra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D28282-B3B7-4344-B497-4867057D0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11569"/>
            <a:ext cx="6347714" cy="4329794"/>
          </a:xfrm>
        </p:spPr>
        <p:txBody>
          <a:bodyPr>
            <a:normAutofit/>
          </a:bodyPr>
          <a:lstStyle/>
          <a:p>
            <a:pPr>
              <a:spcBef>
                <a:spcPts val="1400"/>
              </a:spcBef>
            </a:pPr>
            <a:r>
              <a:rPr lang="hu-HU" sz="3200" dirty="0"/>
              <a:t>Kommunikáció</a:t>
            </a:r>
          </a:p>
          <a:p>
            <a:pPr lvl="1">
              <a:spcBef>
                <a:spcPts val="1400"/>
              </a:spcBef>
            </a:pPr>
            <a:r>
              <a:rPr lang="hu-HU" sz="2600" dirty="0"/>
              <a:t>Hálózaton keresztül</a:t>
            </a:r>
          </a:p>
          <a:p>
            <a:pPr lvl="1">
              <a:spcBef>
                <a:spcPts val="1400"/>
              </a:spcBef>
            </a:pPr>
            <a:r>
              <a:rPr lang="hu-HU" sz="2600" dirty="0"/>
              <a:t>Jól definiált interfészek</a:t>
            </a:r>
          </a:p>
          <a:p>
            <a:pPr lvl="2">
              <a:spcBef>
                <a:spcPts val="1400"/>
              </a:spcBef>
            </a:pPr>
            <a:r>
              <a:rPr lang="hu-HU" sz="2400" dirty="0"/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161534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236B7A-C743-4134-9B8B-FDCD6B28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2338"/>
          </a:xfrm>
        </p:spPr>
        <p:txBody>
          <a:bodyPr/>
          <a:lstStyle/>
          <a:p>
            <a:r>
              <a:rPr lang="hu-HU" sz="4000" dirty="0"/>
              <a:t>Szerver</a:t>
            </a:r>
            <a:endParaRPr lang="en-US" dirty="0"/>
          </a:p>
        </p:txBody>
      </p:sp>
      <p:grpSp>
        <p:nvGrpSpPr>
          <p:cNvPr id="5" name="Csoportba foglalás 4">
            <a:extLst>
              <a:ext uri="{FF2B5EF4-FFF2-40B4-BE49-F238E27FC236}">
                <a16:creationId xmlns:a16="http://schemas.microsoft.com/office/drawing/2014/main" id="{8D356A8B-4127-4D32-BBFB-15731D96B21E}"/>
              </a:ext>
            </a:extLst>
          </p:cNvPr>
          <p:cNvGrpSpPr>
            <a:grpSpLocks noChangeAspect="1"/>
          </p:cNvGrpSpPr>
          <p:nvPr/>
        </p:nvGrpSpPr>
        <p:grpSpPr>
          <a:xfrm>
            <a:off x="609599" y="1786712"/>
            <a:ext cx="3001092" cy="4518377"/>
            <a:chOff x="2004646" y="1717429"/>
            <a:chExt cx="3153507" cy="4747846"/>
          </a:xfrm>
        </p:grpSpPr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C9E21335-1605-4A8B-82B4-33B6AF68E488}"/>
                </a:ext>
              </a:extLst>
            </p:cNvPr>
            <p:cNvSpPr/>
            <p:nvPr/>
          </p:nvSpPr>
          <p:spPr>
            <a:xfrm>
              <a:off x="2461847" y="2748837"/>
              <a:ext cx="2239108" cy="867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400" dirty="0"/>
                <a:t>Logika</a:t>
              </a:r>
              <a:endParaRPr lang="en-US" sz="2400" dirty="0"/>
            </a:p>
          </p:txBody>
        </p:sp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D7F99280-0C3B-4604-898C-3CB13F094E99}"/>
                </a:ext>
              </a:extLst>
            </p:cNvPr>
            <p:cNvSpPr/>
            <p:nvPr/>
          </p:nvSpPr>
          <p:spPr>
            <a:xfrm>
              <a:off x="2461845" y="4089332"/>
              <a:ext cx="2239108" cy="867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2400" dirty="0"/>
                <a:t>Adatelérési réteg</a:t>
              </a:r>
              <a:endParaRPr lang="en-US" sz="2400" dirty="0"/>
            </a:p>
          </p:txBody>
        </p:sp>
        <p:sp>
          <p:nvSpPr>
            <p:cNvPr id="8" name="Téglalap 7">
              <a:extLst>
                <a:ext uri="{FF2B5EF4-FFF2-40B4-BE49-F238E27FC236}">
                  <a16:creationId xmlns:a16="http://schemas.microsoft.com/office/drawing/2014/main" id="{4BF22E72-0E79-4B03-BB24-197586D9B55E}"/>
                </a:ext>
              </a:extLst>
            </p:cNvPr>
            <p:cNvSpPr/>
            <p:nvPr/>
          </p:nvSpPr>
          <p:spPr>
            <a:xfrm>
              <a:off x="2461846" y="5411363"/>
              <a:ext cx="2239109" cy="867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2400" dirty="0"/>
                <a:t>Adatbázis</a:t>
              </a:r>
              <a:endParaRPr lang="en-US" sz="2400" dirty="0"/>
            </a:p>
          </p:txBody>
        </p:sp>
        <p:sp>
          <p:nvSpPr>
            <p:cNvPr id="9" name="Téglalap 8">
              <a:extLst>
                <a:ext uri="{FF2B5EF4-FFF2-40B4-BE49-F238E27FC236}">
                  <a16:creationId xmlns:a16="http://schemas.microsoft.com/office/drawing/2014/main" id="{A38F4E30-E02B-4AC0-A6A9-BAA71ADE770A}"/>
                </a:ext>
              </a:extLst>
            </p:cNvPr>
            <p:cNvSpPr/>
            <p:nvPr/>
          </p:nvSpPr>
          <p:spPr>
            <a:xfrm>
              <a:off x="2004646" y="2022228"/>
              <a:ext cx="3153507" cy="4443047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F925B01F-F28F-4194-ABEE-D374EBE24CC3}"/>
                </a:ext>
              </a:extLst>
            </p:cNvPr>
            <p:cNvSpPr/>
            <p:nvPr/>
          </p:nvSpPr>
          <p:spPr>
            <a:xfrm>
              <a:off x="2831122" y="1717429"/>
              <a:ext cx="1500554" cy="6095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2400" dirty="0"/>
                <a:t>REST API</a:t>
              </a:r>
              <a:endParaRPr lang="en-US" sz="2400" dirty="0"/>
            </a:p>
          </p:txBody>
        </p:sp>
        <p:cxnSp>
          <p:nvCxnSpPr>
            <p:cNvPr id="11" name="Egyenes összekötő nyíllal 10">
              <a:extLst>
                <a:ext uri="{FF2B5EF4-FFF2-40B4-BE49-F238E27FC236}">
                  <a16:creationId xmlns:a16="http://schemas.microsoft.com/office/drawing/2014/main" id="{CFBF3440-D471-469B-87F3-CD1DFD5BFDE8}"/>
                </a:ext>
              </a:extLst>
            </p:cNvPr>
            <p:cNvCxnSpPr>
              <a:cxnSpLocks/>
            </p:cNvCxnSpPr>
            <p:nvPr/>
          </p:nvCxnSpPr>
          <p:spPr>
            <a:xfrm>
              <a:off x="3171092" y="2322718"/>
              <a:ext cx="0" cy="463063"/>
            </a:xfrm>
            <a:prstGeom prst="straightConnector1">
              <a:avLst/>
            </a:prstGeom>
            <a:noFill/>
            <a:ln w="38100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Egyenes összekötő nyíllal 11">
              <a:extLst>
                <a:ext uri="{FF2B5EF4-FFF2-40B4-BE49-F238E27FC236}">
                  <a16:creationId xmlns:a16="http://schemas.microsoft.com/office/drawing/2014/main" id="{170AF2E1-0659-47FD-9B62-D60D55F7CF8E}"/>
                </a:ext>
              </a:extLst>
            </p:cNvPr>
            <p:cNvCxnSpPr>
              <a:cxnSpLocks/>
            </p:cNvCxnSpPr>
            <p:nvPr/>
          </p:nvCxnSpPr>
          <p:spPr>
            <a:xfrm>
              <a:off x="3182815" y="3616345"/>
              <a:ext cx="0" cy="509954"/>
            </a:xfrm>
            <a:prstGeom prst="straightConnector1">
              <a:avLst/>
            </a:prstGeom>
            <a:noFill/>
            <a:ln w="38100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Egyenes összekötő nyíllal 12">
              <a:extLst>
                <a:ext uri="{FF2B5EF4-FFF2-40B4-BE49-F238E27FC236}">
                  <a16:creationId xmlns:a16="http://schemas.microsoft.com/office/drawing/2014/main" id="{D64F24AE-FF37-4184-B183-4D4D642ADF5F}"/>
                </a:ext>
              </a:extLst>
            </p:cNvPr>
            <p:cNvCxnSpPr>
              <a:cxnSpLocks/>
            </p:cNvCxnSpPr>
            <p:nvPr/>
          </p:nvCxnSpPr>
          <p:spPr>
            <a:xfrm>
              <a:off x="4038599" y="3616345"/>
              <a:ext cx="0" cy="509954"/>
            </a:xfrm>
            <a:prstGeom prst="straightConnector1">
              <a:avLst/>
            </a:prstGeom>
            <a:noFill/>
            <a:ln w="38100"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Egyenes összekötő nyíllal 13">
              <a:extLst>
                <a:ext uri="{FF2B5EF4-FFF2-40B4-BE49-F238E27FC236}">
                  <a16:creationId xmlns:a16="http://schemas.microsoft.com/office/drawing/2014/main" id="{5AC28631-2229-4DAD-B342-10D61C8B2027}"/>
                </a:ext>
              </a:extLst>
            </p:cNvPr>
            <p:cNvCxnSpPr>
              <a:cxnSpLocks/>
            </p:cNvCxnSpPr>
            <p:nvPr/>
          </p:nvCxnSpPr>
          <p:spPr>
            <a:xfrm>
              <a:off x="3176953" y="4956849"/>
              <a:ext cx="0" cy="509954"/>
            </a:xfrm>
            <a:prstGeom prst="straightConnector1">
              <a:avLst/>
            </a:prstGeom>
            <a:noFill/>
            <a:ln w="38100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Egyenes összekötő nyíllal 14">
              <a:extLst>
                <a:ext uri="{FF2B5EF4-FFF2-40B4-BE49-F238E27FC236}">
                  <a16:creationId xmlns:a16="http://schemas.microsoft.com/office/drawing/2014/main" id="{4F32BD52-E385-485D-9E14-E68B69F6600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599" y="4938367"/>
              <a:ext cx="0" cy="509954"/>
            </a:xfrm>
            <a:prstGeom prst="straightConnector1">
              <a:avLst/>
            </a:prstGeom>
            <a:noFill/>
            <a:ln w="38100"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Egyenes összekötő nyíllal 17">
              <a:extLst>
                <a:ext uri="{FF2B5EF4-FFF2-40B4-BE49-F238E27FC236}">
                  <a16:creationId xmlns:a16="http://schemas.microsoft.com/office/drawing/2014/main" id="{6C908229-8C84-44C8-A2AC-183280C0EE43}"/>
                </a:ext>
              </a:extLst>
            </p:cNvPr>
            <p:cNvCxnSpPr>
              <a:cxnSpLocks/>
            </p:cNvCxnSpPr>
            <p:nvPr/>
          </p:nvCxnSpPr>
          <p:spPr>
            <a:xfrm>
              <a:off x="4038599" y="2295452"/>
              <a:ext cx="0" cy="463063"/>
            </a:xfrm>
            <a:prstGeom prst="straightConnector1">
              <a:avLst/>
            </a:prstGeom>
            <a:noFill/>
            <a:ln w="38100"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2" name="Ellipszis buborék 21"/>
          <p:cNvSpPr/>
          <p:nvPr/>
        </p:nvSpPr>
        <p:spPr>
          <a:xfrm>
            <a:off x="3861711" y="1253471"/>
            <a:ext cx="2803802" cy="1077763"/>
          </a:xfrm>
          <a:prstGeom prst="wedgeEllipseCallout">
            <a:avLst>
              <a:gd name="adj1" fmla="val -68636"/>
              <a:gd name="adj2" fmla="val 880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200" dirty="0"/>
              <a:t>Feladat szűrés</a:t>
            </a:r>
            <a:endParaRPr lang="hu-HU" sz="2000" dirty="0"/>
          </a:p>
        </p:txBody>
      </p:sp>
      <p:sp>
        <p:nvSpPr>
          <p:cNvPr id="23" name="Ellipszis buborék 22"/>
          <p:cNvSpPr/>
          <p:nvPr/>
        </p:nvSpPr>
        <p:spPr>
          <a:xfrm>
            <a:off x="3861711" y="2930857"/>
            <a:ext cx="3001091" cy="1077763"/>
          </a:xfrm>
          <a:prstGeom prst="wedgeEllipseCallout">
            <a:avLst>
              <a:gd name="adj1" fmla="val -68043"/>
              <a:gd name="adj2" fmla="val 554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200" dirty="0"/>
              <a:t>SQL utasítások</a:t>
            </a:r>
          </a:p>
        </p:txBody>
      </p:sp>
      <p:sp>
        <p:nvSpPr>
          <p:cNvPr id="24" name="Ellipszis buborék 23"/>
          <p:cNvSpPr/>
          <p:nvPr/>
        </p:nvSpPr>
        <p:spPr>
          <a:xfrm>
            <a:off x="4146372" y="4602680"/>
            <a:ext cx="2519141" cy="946743"/>
          </a:xfrm>
          <a:prstGeom prst="wedgeEllipseCallout">
            <a:avLst>
              <a:gd name="adj1" fmla="val -84126"/>
              <a:gd name="adj2" fmla="val 372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200" dirty="0"/>
              <a:t>Adat tárolás</a:t>
            </a:r>
          </a:p>
        </p:txBody>
      </p:sp>
    </p:spTree>
    <p:extLst>
      <p:ext uri="{BB962C8B-B14F-4D97-AF65-F5344CB8AC3E}">
        <p14:creationId xmlns:p14="http://schemas.microsoft.com/office/powerpoint/2010/main" val="91757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619</Words>
  <Application>Microsoft Office PowerPoint</Application>
  <PresentationFormat>Diavetítés a képernyőre (4:3 oldalarány)</PresentationFormat>
  <Paragraphs>122</Paragraphs>
  <Slides>15</Slides>
  <Notes>12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Dimenzió</vt:lpstr>
      <vt:lpstr>Szótanulást segítő alkalmazás</vt:lpstr>
      <vt:lpstr>Tartalom</vt:lpstr>
      <vt:lpstr>Az alkalmazás</vt:lpstr>
      <vt:lpstr>Grafikus felület</vt:lpstr>
      <vt:lpstr>Grafikus felület</vt:lpstr>
      <vt:lpstr>Grafikus felület</vt:lpstr>
      <vt:lpstr>Architektúra</vt:lpstr>
      <vt:lpstr>Architektúra</vt:lpstr>
      <vt:lpstr>Szerver</vt:lpstr>
      <vt:lpstr>Kliens</vt:lpstr>
      <vt:lpstr>Technológiák</vt:lpstr>
      <vt:lpstr>Tanulság</vt:lpstr>
      <vt:lpstr>Tanulság</vt:lpstr>
      <vt:lpstr>Összefoglalás</vt:lpstr>
      <vt:lpstr>Kiterjesztési lehetőségek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grbeni@gmail.com</dc:creator>
  <cp:lastModifiedBy>grbeni@gmail.com</cp:lastModifiedBy>
  <cp:revision>68</cp:revision>
  <dcterms:created xsi:type="dcterms:W3CDTF">2017-11-22T22:24:23Z</dcterms:created>
  <dcterms:modified xsi:type="dcterms:W3CDTF">2017-12-01T00:23:39Z</dcterms:modified>
</cp:coreProperties>
</file>