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72" r:id="rId10"/>
    <p:sldId id="268" r:id="rId11"/>
    <p:sldId id="265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973E363-903A-4034-9D5C-BA73F1AB552B}">
          <p14:sldIdLst>
            <p14:sldId id="256"/>
            <p14:sldId id="258"/>
            <p14:sldId id="260"/>
            <p14:sldId id="261"/>
            <p14:sldId id="262"/>
            <p14:sldId id="263"/>
            <p14:sldId id="264"/>
            <p14:sldId id="266"/>
            <p14:sldId id="272"/>
            <p14:sldId id="268"/>
            <p14:sldId id="265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0" autoAdjust="0"/>
  </p:normalViewPr>
  <p:slideViewPr>
    <p:cSldViewPr snapToGrid="0">
      <p:cViewPr varScale="1">
        <p:scale>
          <a:sx n="65" d="100"/>
          <a:sy n="65" d="100"/>
        </p:scale>
        <p:origin x="1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8F27-6490-4418-89D2-E3767B02214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6FE4-7614-40D7-AE9F-98690E87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Üdvözlök</a:t>
            </a:r>
            <a:r>
              <a:rPr lang="hu-HU" dirty="0"/>
              <a:t> mindenkit! </a:t>
            </a:r>
            <a:r>
              <a:rPr lang="hu-HU" dirty="0" err="1"/>
              <a:t>Graics</a:t>
            </a:r>
            <a:r>
              <a:rPr lang="hu-HU" dirty="0"/>
              <a:t> Bence vagyok. Kollégám </a:t>
            </a:r>
            <a:r>
              <a:rPr lang="hu-HU" dirty="0" err="1"/>
              <a:t>Verbőczy</a:t>
            </a:r>
            <a:r>
              <a:rPr lang="hu-HU" dirty="0"/>
              <a:t> Kristóf. </a:t>
            </a:r>
            <a:r>
              <a:rPr lang="hu-HU" dirty="0">
                <a:effectLst/>
              </a:rPr>
              <a:t>A feladatunk egy olyan alkalmazás elkészítése volt, amely angol szavak tanulását segíti.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 munkánkat:</a:t>
            </a:r>
          </a:p>
          <a:p>
            <a:r>
              <a:rPr lang="hu-HU" dirty="0"/>
              <a:t>Elkészítettünk egy nyelvtanulást segítő alkalmazást.</a:t>
            </a:r>
          </a:p>
          <a:p>
            <a:r>
              <a:rPr lang="hu-HU" dirty="0"/>
              <a:t>Az alkalmazást kliens-szerver architektúra szerint valósítottuk meg. Létrehoztunk egy kliens és egy szerver komponenst, amelyek hálózaton képesek kommunikálni egymással.</a:t>
            </a:r>
          </a:p>
          <a:p>
            <a:r>
              <a:rPr lang="hu-HU" dirty="0"/>
              <a:t>Az </a:t>
            </a:r>
            <a:r>
              <a:rPr lang="hu-HU" dirty="0" err="1"/>
              <a:t>alkamlmazást</a:t>
            </a:r>
            <a:r>
              <a:rPr lang="hu-HU" dirty="0"/>
              <a:t> modern technológiákat felhasználva valósítottuk meg.</a:t>
            </a:r>
          </a:p>
          <a:p>
            <a:endParaRPr lang="hu-HU" dirty="0"/>
          </a:p>
          <a:p>
            <a:r>
              <a:rPr lang="hu-HU" dirty="0"/>
              <a:t>Köszönjük szépen a figyelmet!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előadást az elkészített alkalmazás rövid bemutatásával kezdjük. Ezután beszélük az alkalmazás architektúrákáról. Ezután bemutatjuk milyen technológiákat használtunk az implementáció során.</a:t>
            </a:r>
          </a:p>
          <a:p>
            <a:r>
              <a:rPr lang="hu-HU" dirty="0"/>
              <a:t>Az előadásunkat a tanulságokkal zárjuk.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kliens is egy rétegzett architektúra szerint lett megvalósítva.</a:t>
            </a:r>
          </a:p>
          <a:p>
            <a:r>
              <a:rPr lang="hu-HU" dirty="0"/>
              <a:t>A legfelső réteg a „Megjelenítés réteg”, feladata, hogy az adatokat prezentálja a felhasználók felé.</a:t>
            </a:r>
          </a:p>
          <a:p>
            <a:r>
              <a:rPr lang="hu-HU" dirty="0"/>
              <a:t>Ez a réteg az „Üzleti logika réteg” szolgáltatásaira épül, amelynek a feladata a felhasználói interakciók kezelése, pl.: leckék hozzáadása az adatbázishoz, illetve a logika megvalósítása. Az egyik legbonyolultabb logika az alkalmazásban egy lecke levezénylése.</a:t>
            </a:r>
          </a:p>
          <a:p>
            <a:r>
              <a:rPr lang="hu-HU" dirty="0"/>
              <a:t>Az „Üzleti logika réteg” a „Szolgáltatás hozzáférés rétegre” épül, amelynek feladata, hogy a kéréseket továbbítsa a szerver felé, jól definiált interfészekre támaszkodva, REST kérések formájában.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alkalmazás Java környezetben lett megvalósítva, így az használható mind Windows, mind </a:t>
            </a:r>
            <a:r>
              <a:rPr lang="hu-HU" dirty="0" err="1"/>
              <a:t>Unixos</a:t>
            </a:r>
            <a:r>
              <a:rPr lang="hu-HU" dirty="0"/>
              <a:t> platformokon is.</a:t>
            </a:r>
          </a:p>
          <a:p>
            <a:r>
              <a:rPr lang="hu-HU" dirty="0"/>
              <a:t>Az alkalmazás </a:t>
            </a:r>
            <a:r>
              <a:rPr lang="hu-HU" dirty="0" err="1"/>
              <a:t>buildelését</a:t>
            </a:r>
            <a:r>
              <a:rPr lang="hu-HU" dirty="0"/>
              <a:t> és függőségek feloldását </a:t>
            </a:r>
            <a:r>
              <a:rPr lang="hu-HU" dirty="0" err="1"/>
              <a:t>Mavennel</a:t>
            </a:r>
            <a:r>
              <a:rPr lang="hu-HU" dirty="0"/>
              <a:t> oldottuk meg.</a:t>
            </a:r>
          </a:p>
          <a:p>
            <a:r>
              <a:rPr lang="hu-HU" dirty="0"/>
              <a:t>A szerver </a:t>
            </a:r>
            <a:r>
              <a:rPr lang="hu-HU" dirty="0" err="1"/>
              <a:t>hostolásához</a:t>
            </a:r>
            <a:r>
              <a:rPr lang="hu-HU" dirty="0"/>
              <a:t> a </a:t>
            </a:r>
            <a:r>
              <a:rPr lang="hu-HU" dirty="0" err="1"/>
              <a:t>Wildfly</a:t>
            </a:r>
            <a:r>
              <a:rPr lang="hu-HU" dirty="0"/>
              <a:t>-t használtuk fel.</a:t>
            </a:r>
          </a:p>
          <a:p>
            <a:r>
              <a:rPr lang="hu-HU" dirty="0"/>
              <a:t>Az adatbázis, amelyben tároljuk az adatokat egy Oracle adatbázis.</a:t>
            </a:r>
          </a:p>
          <a:p>
            <a:r>
              <a:rPr lang="hu-HU" dirty="0"/>
              <a:t>Végül a grafikus felületet </a:t>
            </a:r>
            <a:r>
              <a:rPr lang="hu-HU" dirty="0" err="1"/>
              <a:t>JavaFX</a:t>
            </a:r>
            <a:r>
              <a:rPr lang="hu-HU" dirty="0"/>
              <a:t>-szel valósítottuk meg.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Biztosan állíthatom, hogy sokat tanultunk ebből a feladatból.</a:t>
            </a:r>
          </a:p>
          <a:p>
            <a:r>
              <a:rPr lang="hu-HU" dirty="0"/>
              <a:t>Első tanulság, hogy a Java platform nagyon elterjedt, egy-egy feladatra nagyon sok jóminőségű </a:t>
            </a:r>
            <a:r>
              <a:rPr lang="hu-HU" dirty="0" err="1"/>
              <a:t>library</a:t>
            </a:r>
            <a:r>
              <a:rPr lang="hu-HU" dirty="0"/>
              <a:t> választható. És nagyon sokan használnak Java-t.</a:t>
            </a:r>
          </a:p>
          <a:p>
            <a:r>
              <a:rPr lang="hu-HU" dirty="0"/>
              <a:t>Második tanulság, hogy a környezet összeállítása, főleg a webes kommunikáció és a sok függőség miatt nem triviális, még olyan keretrendszerek felhasználásával sem, amelyeket pont ilyen problémákra fejlesztettek.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az adatbázis elérés talán könnyebb lett volna valamilyen magasabb szintű keretrendszer felhasználásával, pl. </a:t>
            </a:r>
            <a:r>
              <a:rPr lang="hu-HU" dirty="0" err="1"/>
              <a:t>Híbernate</a:t>
            </a:r>
            <a:r>
              <a:rPr lang="hu-HU" dirty="0"/>
              <a:t>-tel.</a:t>
            </a:r>
          </a:p>
          <a:p>
            <a:r>
              <a:rPr lang="hu-HU" dirty="0"/>
              <a:t>Végül, a grafikus felület programozása nehézkes lehet, még </a:t>
            </a:r>
            <a:r>
              <a:rPr lang="hu-HU" dirty="0" err="1"/>
              <a:t>JavaFX</a:t>
            </a:r>
            <a:r>
              <a:rPr lang="hu-HU" dirty="0"/>
              <a:t>-szel is. Jó volna egy magasabb szintű keretrendszer, amely támogatja pl.: az adatkötéseket. Sajnos ilyen téren a Java világban elterjedt megoldás nincs. A .NET világ ilyen téren a Java előtt jár.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30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6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AE95D-C686-40E8-957B-4005C3FF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825202" cy="2653836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Szótanulást segítő alkalmazás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6498A-CD32-49FA-A684-A1E0125E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364101"/>
            <a:ext cx="5825202" cy="1096899"/>
          </a:xfrm>
        </p:spPr>
        <p:txBody>
          <a:bodyPr>
            <a:normAutofit/>
          </a:bodyPr>
          <a:lstStyle/>
          <a:p>
            <a:r>
              <a:rPr lang="hu-HU" sz="2400" dirty="0" err="1"/>
              <a:t>Graics</a:t>
            </a:r>
            <a:r>
              <a:rPr lang="hu-HU" sz="2400" dirty="0"/>
              <a:t> Bence, </a:t>
            </a:r>
            <a:r>
              <a:rPr lang="hu-HU" sz="2400" dirty="0" err="1"/>
              <a:t>Verbőczy</a:t>
            </a:r>
            <a:r>
              <a:rPr lang="hu-HU" sz="2400" dirty="0"/>
              <a:t> Kristóf</a:t>
            </a:r>
          </a:p>
          <a:p>
            <a:r>
              <a:rPr lang="hu-HU" sz="2400" dirty="0"/>
              <a:t>Konzulens: Benedek Zoltán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3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Kliens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9E21335-1605-4A8B-82B4-33B6AF68E488}"/>
              </a:ext>
            </a:extLst>
          </p:cNvPr>
          <p:cNvSpPr/>
          <p:nvPr/>
        </p:nvSpPr>
        <p:spPr>
          <a:xfrm>
            <a:off x="915766" y="1890990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Megjelenítés</a:t>
            </a:r>
            <a:endParaRPr lang="en-US" sz="24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7F99280-0C3B-4604-898C-3CB13F094E99}"/>
              </a:ext>
            </a:extLst>
          </p:cNvPr>
          <p:cNvSpPr/>
          <p:nvPr/>
        </p:nvSpPr>
        <p:spPr>
          <a:xfrm>
            <a:off x="915764" y="3201876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Üzleti logika</a:t>
            </a:r>
            <a:endParaRPr lang="en-US" sz="24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F22E72-0E79-4B03-BB24-197586D9B55E}"/>
              </a:ext>
            </a:extLst>
          </p:cNvPr>
          <p:cNvSpPr/>
          <p:nvPr/>
        </p:nvSpPr>
        <p:spPr>
          <a:xfrm>
            <a:off x="915765" y="4512762"/>
            <a:ext cx="2130889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Szolgáltatás</a:t>
            </a:r>
            <a:br>
              <a:rPr lang="hu-HU" sz="2400" dirty="0"/>
            </a:br>
            <a:r>
              <a:rPr lang="hu-HU" sz="2400" dirty="0"/>
              <a:t>hozzáférés</a:t>
            </a:r>
            <a:endParaRPr lang="en-US" sz="2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38F4E30-E02B-4AC0-A6A9-BAA71ADE770A}"/>
              </a:ext>
            </a:extLst>
          </p:cNvPr>
          <p:cNvSpPr/>
          <p:nvPr/>
        </p:nvSpPr>
        <p:spPr>
          <a:xfrm>
            <a:off x="480662" y="1662280"/>
            <a:ext cx="3001092" cy="4228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925B01F-F28F-4194-ABEE-D374EBE24CC3}"/>
              </a:ext>
            </a:extLst>
          </p:cNvPr>
          <p:cNvSpPr/>
          <p:nvPr/>
        </p:nvSpPr>
        <p:spPr>
          <a:xfrm>
            <a:off x="1267193" y="5600523"/>
            <a:ext cx="1428029" cy="5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REST API</a:t>
            </a:r>
            <a:endParaRPr lang="en-US" sz="2400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70AF2E1-0659-47FD-9B62-D60D55F7CF8E}"/>
              </a:ext>
            </a:extLst>
          </p:cNvPr>
          <p:cNvCxnSpPr>
            <a:cxnSpLocks/>
          </p:cNvCxnSpPr>
          <p:nvPr/>
        </p:nvCxnSpPr>
        <p:spPr>
          <a:xfrm>
            <a:off x="1601888" y="2716568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64F24AE-FF37-4184-B183-4D4D642ADF5F}"/>
              </a:ext>
            </a:extLst>
          </p:cNvPr>
          <p:cNvCxnSpPr>
            <a:cxnSpLocks/>
          </p:cNvCxnSpPr>
          <p:nvPr/>
        </p:nvCxnSpPr>
        <p:spPr>
          <a:xfrm>
            <a:off x="2416310" y="2716568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AC28631-2229-4DAD-B342-10D61C8B2027}"/>
              </a:ext>
            </a:extLst>
          </p:cNvPr>
          <p:cNvCxnSpPr>
            <a:cxnSpLocks/>
          </p:cNvCxnSpPr>
          <p:nvPr/>
        </p:nvCxnSpPr>
        <p:spPr>
          <a:xfrm>
            <a:off x="1596309" y="4027455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4F32BD52-E385-485D-9E14-E68B69F6600B}"/>
              </a:ext>
            </a:extLst>
          </p:cNvPr>
          <p:cNvCxnSpPr>
            <a:cxnSpLocks/>
          </p:cNvCxnSpPr>
          <p:nvPr/>
        </p:nvCxnSpPr>
        <p:spPr>
          <a:xfrm>
            <a:off x="2416310" y="4027455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D7F5F23-AE33-44B6-BA51-24E255F4D729}"/>
              </a:ext>
            </a:extLst>
          </p:cNvPr>
          <p:cNvCxnSpPr>
            <a:cxnSpLocks/>
          </p:cNvCxnSpPr>
          <p:nvPr/>
        </p:nvCxnSpPr>
        <p:spPr>
          <a:xfrm>
            <a:off x="1596309" y="5338342"/>
            <a:ext cx="0" cy="262181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2A275688-10EA-491E-B973-2232B1E044AB}"/>
              </a:ext>
            </a:extLst>
          </p:cNvPr>
          <p:cNvCxnSpPr>
            <a:cxnSpLocks/>
          </p:cNvCxnSpPr>
          <p:nvPr/>
        </p:nvCxnSpPr>
        <p:spPr>
          <a:xfrm>
            <a:off x="2416310" y="5338342"/>
            <a:ext cx="0" cy="262181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Beszédbuborék: ellipszis 23">
            <a:extLst>
              <a:ext uri="{FF2B5EF4-FFF2-40B4-BE49-F238E27FC236}">
                <a16:creationId xmlns:a16="http://schemas.microsoft.com/office/drawing/2014/main" id="{0F580328-C137-4329-9985-E5C460828E45}"/>
              </a:ext>
            </a:extLst>
          </p:cNvPr>
          <p:cNvSpPr/>
          <p:nvPr/>
        </p:nvSpPr>
        <p:spPr>
          <a:xfrm>
            <a:off x="3573839" y="1134741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Adatok prezentálása</a:t>
            </a:r>
            <a:endParaRPr lang="en-US" sz="2400" dirty="0"/>
          </a:p>
        </p:txBody>
      </p:sp>
      <p:sp>
        <p:nvSpPr>
          <p:cNvPr id="25" name="Beszédbuborék: ellipszis 24">
            <a:extLst>
              <a:ext uri="{FF2B5EF4-FFF2-40B4-BE49-F238E27FC236}">
                <a16:creationId xmlns:a16="http://schemas.microsoft.com/office/drawing/2014/main" id="{30E38DBA-283B-45F9-A9EC-7140F8545546}"/>
              </a:ext>
            </a:extLst>
          </p:cNvPr>
          <p:cNvSpPr/>
          <p:nvPr/>
        </p:nvSpPr>
        <p:spPr>
          <a:xfrm>
            <a:off x="3562472" y="2373923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Interakciók kezelése</a:t>
            </a:r>
            <a:endParaRPr lang="en-US" sz="2400" dirty="0"/>
          </a:p>
        </p:txBody>
      </p:sp>
      <p:sp>
        <p:nvSpPr>
          <p:cNvPr id="26" name="Beszédbuborék: ellipszis 25">
            <a:extLst>
              <a:ext uri="{FF2B5EF4-FFF2-40B4-BE49-F238E27FC236}">
                <a16:creationId xmlns:a16="http://schemas.microsoft.com/office/drawing/2014/main" id="{07219153-6F16-4BEB-8930-F790B1ACE3C0}"/>
              </a:ext>
            </a:extLst>
          </p:cNvPr>
          <p:cNvSpPr/>
          <p:nvPr/>
        </p:nvSpPr>
        <p:spPr>
          <a:xfrm>
            <a:off x="3562472" y="3618043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Lecke levezénylése</a:t>
            </a:r>
            <a:endParaRPr lang="en-US" sz="2400" dirty="0"/>
          </a:p>
        </p:txBody>
      </p:sp>
      <p:sp>
        <p:nvSpPr>
          <p:cNvPr id="27" name="Beszédbuborék: ellipszis 26">
            <a:extLst>
              <a:ext uri="{FF2B5EF4-FFF2-40B4-BE49-F238E27FC236}">
                <a16:creationId xmlns:a16="http://schemas.microsoft.com/office/drawing/2014/main" id="{D2EC7670-6529-4BBE-8699-0749E53DA452}"/>
              </a:ext>
            </a:extLst>
          </p:cNvPr>
          <p:cNvSpPr/>
          <p:nvPr/>
        </p:nvSpPr>
        <p:spPr>
          <a:xfrm>
            <a:off x="3562471" y="4925551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Szerver elérése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2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Technológiák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8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Platformfüggetlenség</a:t>
            </a:r>
          </a:p>
          <a:p>
            <a:pPr>
              <a:spcBef>
                <a:spcPts val="1400"/>
              </a:spcBef>
            </a:pPr>
            <a:r>
              <a:rPr lang="hu-HU" sz="3000" dirty="0" err="1"/>
              <a:t>Maven</a:t>
            </a:r>
            <a:r>
              <a:rPr lang="hu-HU" sz="3000" dirty="0"/>
              <a:t> </a:t>
            </a:r>
            <a:r>
              <a:rPr lang="hu-HU" sz="3000" dirty="0" err="1"/>
              <a:t>build</a:t>
            </a:r>
            <a:r>
              <a:rPr lang="hu-HU" sz="3000" dirty="0"/>
              <a:t> rendszer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Szerver: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WildFly</a:t>
            </a:r>
            <a:r>
              <a:rPr lang="hu-HU" sz="2800" dirty="0"/>
              <a:t> 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Oracle adatbázis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Kliens: </a:t>
            </a:r>
            <a:r>
              <a:rPr lang="hu-HU" sz="3000" dirty="0" err="1"/>
              <a:t>JavaFX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C3549-4D9A-4A4F-9998-7132AB51D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7" y="1215306"/>
            <a:ext cx="705394" cy="1293223"/>
          </a:xfrm>
          <a:prstGeom prst="rect">
            <a:avLst/>
          </a:prstGeom>
        </p:spPr>
      </p:pic>
      <p:sp>
        <p:nvSpPr>
          <p:cNvPr id="8" name="AutoShape 6" descr="Képtalálat a következőre: „maven”">
            <a:extLst>
              <a:ext uri="{FF2B5EF4-FFF2-40B4-BE49-F238E27FC236}">
                <a16:creationId xmlns:a16="http://schemas.microsoft.com/office/drawing/2014/main" id="{1B6420F2-474C-401D-9852-4290F0CB8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6063" y="2809875"/>
            <a:ext cx="3571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5965EBED-A2C6-455C-869F-556638102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28" y="4151252"/>
            <a:ext cx="1862793" cy="726987"/>
          </a:xfrm>
          <a:prstGeom prst="rect">
            <a:avLst/>
          </a:prstGeom>
        </p:spPr>
      </p:pic>
      <p:pic>
        <p:nvPicPr>
          <p:cNvPr id="27" name="Kép 26" descr="A képen clipart látható&#10;&#10;A leírás teljesen megbízható">
            <a:extLst>
              <a:ext uri="{FF2B5EF4-FFF2-40B4-BE49-F238E27FC236}">
                <a16:creationId xmlns:a16="http://schemas.microsoft.com/office/drawing/2014/main" id="{C9AB456C-F1D1-4D03-8641-5CC7931F2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1" y="4998793"/>
            <a:ext cx="2271346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459416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világ sokrétűsége</a:t>
            </a:r>
            <a:endParaRPr lang="hu-HU" sz="22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Bőség zavara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Gyakran használt (</a:t>
            </a:r>
            <a:r>
              <a:rPr lang="hu-HU" sz="2800" dirty="0" err="1"/>
              <a:t>Stack</a:t>
            </a:r>
            <a:r>
              <a:rPr lang="hu-HU" sz="2800" dirty="0"/>
              <a:t> Overflow)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Környezet összeállítása nem triviális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Maven</a:t>
            </a:r>
            <a:r>
              <a:rPr lang="hu-HU" sz="2800" dirty="0"/>
              <a:t> ellenére</a:t>
            </a:r>
          </a:p>
        </p:txBody>
      </p:sp>
    </p:spTree>
    <p:extLst>
      <p:ext uri="{BB962C8B-B14F-4D97-AF65-F5344CB8AC3E}">
        <p14:creationId xmlns:p14="http://schemas.microsoft.com/office/powerpoint/2010/main" val="24777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Adatbázis integrálása</a:t>
            </a:r>
            <a:endParaRPr lang="hu-HU" sz="28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Lehetett volna keretrendszerrel</a:t>
            </a:r>
          </a:p>
          <a:p>
            <a:pPr lvl="2">
              <a:spcBef>
                <a:spcPts val="1400"/>
              </a:spcBef>
            </a:pPr>
            <a:r>
              <a:rPr lang="hu-HU" sz="2600" dirty="0" err="1"/>
              <a:t>Hibernate</a:t>
            </a:r>
            <a:r>
              <a:rPr lang="hu-HU" sz="2600" dirty="0"/>
              <a:t>/JPA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GUI programozása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Csak </a:t>
            </a:r>
            <a:r>
              <a:rPr lang="hu-HU" sz="2800" dirty="0" err="1"/>
              <a:t>JavaFX</a:t>
            </a:r>
            <a:r>
              <a:rPr lang="hu-HU" sz="2800" dirty="0"/>
              <a:t>-szel nehézkes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Magasabb szintű keretrendszerrel?</a:t>
            </a:r>
          </a:p>
        </p:txBody>
      </p:sp>
    </p:spTree>
    <p:extLst>
      <p:ext uri="{BB962C8B-B14F-4D97-AF65-F5344CB8AC3E}">
        <p14:creationId xmlns:p14="http://schemas.microsoft.com/office/powerpoint/2010/main" val="101877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Összefoglalás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Nyelvtanulást segítő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Kommunikáció hálózaton keresztül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Modern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0527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Tartalom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Az elkészített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Architektúra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Felhasznált technológiák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Tanulságok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94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Az alkalmazás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8"/>
            <a:ext cx="6347714" cy="488852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Grafikus interfész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Tanulás és menedzsment felület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Betanítás fázis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Három fajta feladat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Helyes szó kiválasztása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Mondat lefordítása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Képen ábrázolt objektum leírása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9907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F5C670D-A48B-424E-A6DB-05AA12C0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4" y="1441938"/>
            <a:ext cx="5718221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4" name="Kép 3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66CAF13-BF31-4DF6-8D58-CA9A71C9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8" y="1441938"/>
            <a:ext cx="5724000" cy="51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124B521-8ECC-40A8-895F-275A9A83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" y="1441938"/>
            <a:ext cx="5724000" cy="52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  <a:endParaRPr lang="hu-HU" sz="3000" dirty="0"/>
          </a:p>
          <a:p>
            <a:pPr>
              <a:spcBef>
                <a:spcPts val="1400"/>
              </a:spcBef>
            </a:pPr>
            <a:r>
              <a:rPr lang="hu-HU" sz="3000" dirty="0"/>
              <a:t>Szerver tárol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Leckéket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adatokat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 feladata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Adatok prezentálása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interakciók kezelése</a:t>
            </a:r>
          </a:p>
        </p:txBody>
      </p:sp>
    </p:spTree>
    <p:extLst>
      <p:ext uri="{BB962C8B-B14F-4D97-AF65-F5344CB8AC3E}">
        <p14:creationId xmlns:p14="http://schemas.microsoft.com/office/powerpoint/2010/main" val="27306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Kommunikáció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Hálózaton keresztül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Jól definiált interfészek</a:t>
            </a:r>
          </a:p>
          <a:p>
            <a:pPr lvl="2">
              <a:spcBef>
                <a:spcPts val="1400"/>
              </a:spcBef>
            </a:pPr>
            <a:r>
              <a:rPr lang="hu-HU" sz="24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6153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Szerver</a:t>
            </a:r>
            <a:endParaRPr lang="en-US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D356A8B-4127-4D32-BBFB-15731D96B21E}"/>
              </a:ext>
            </a:extLst>
          </p:cNvPr>
          <p:cNvGrpSpPr>
            <a:grpSpLocks noChangeAspect="1"/>
          </p:cNvGrpSpPr>
          <p:nvPr/>
        </p:nvGrpSpPr>
        <p:grpSpPr>
          <a:xfrm>
            <a:off x="609599" y="1786712"/>
            <a:ext cx="3001092" cy="4518377"/>
            <a:chOff x="2004646" y="1717429"/>
            <a:chExt cx="3153507" cy="4747846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9E21335-1605-4A8B-82B4-33B6AF68E488}"/>
                </a:ext>
              </a:extLst>
            </p:cNvPr>
            <p:cNvSpPr/>
            <p:nvPr/>
          </p:nvSpPr>
          <p:spPr>
            <a:xfrm>
              <a:off x="2461847" y="2748837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/>
                <a:t>Logika</a:t>
              </a:r>
              <a:endParaRPr lang="en-US" sz="2400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7F99280-0C3B-4604-898C-3CB13F094E99}"/>
                </a:ext>
              </a:extLst>
            </p:cNvPr>
            <p:cNvSpPr/>
            <p:nvPr/>
          </p:nvSpPr>
          <p:spPr>
            <a:xfrm>
              <a:off x="2461845" y="4089332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Adatelérési réteg</a:t>
              </a:r>
              <a:endParaRPr lang="en-US" sz="2400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4BF22E72-0E79-4B03-BB24-197586D9B55E}"/>
                </a:ext>
              </a:extLst>
            </p:cNvPr>
            <p:cNvSpPr/>
            <p:nvPr/>
          </p:nvSpPr>
          <p:spPr>
            <a:xfrm>
              <a:off x="2461846" y="5411363"/>
              <a:ext cx="2239109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Adatbázis</a:t>
              </a:r>
              <a:endParaRPr lang="en-US" sz="2400" dirty="0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38F4E30-E02B-4AC0-A6A9-BAA71ADE770A}"/>
                </a:ext>
              </a:extLst>
            </p:cNvPr>
            <p:cNvSpPr/>
            <p:nvPr/>
          </p:nvSpPr>
          <p:spPr>
            <a:xfrm>
              <a:off x="2004646" y="2022228"/>
              <a:ext cx="3153507" cy="44430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925B01F-F28F-4194-ABEE-D374EBE24CC3}"/>
                </a:ext>
              </a:extLst>
            </p:cNvPr>
            <p:cNvSpPr/>
            <p:nvPr/>
          </p:nvSpPr>
          <p:spPr>
            <a:xfrm>
              <a:off x="2831122" y="1717429"/>
              <a:ext cx="1500554" cy="60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REST API</a:t>
              </a:r>
              <a:endParaRPr lang="en-US" sz="2400" dirty="0"/>
            </a:p>
          </p:txBody>
        </p: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CFBF3440-D471-469B-87F3-CD1DFD5BFDE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092" y="2322718"/>
              <a:ext cx="0" cy="463063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170AF2E1-0659-47FD-9B62-D60D55F7CF8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15" y="3616345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D64F24AE-FF37-4184-B183-4D4D642ADF5F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3616345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AC28631-2229-4DAD-B342-10D61C8B202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953" y="4956849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4F32BD52-E385-485D-9E14-E68B69F6600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4938367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6C908229-8C84-44C8-A2AC-183280C0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2295452"/>
              <a:ext cx="0" cy="463063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Ellipszis buborék 21"/>
          <p:cNvSpPr/>
          <p:nvPr/>
        </p:nvSpPr>
        <p:spPr>
          <a:xfrm>
            <a:off x="3861711" y="1253471"/>
            <a:ext cx="2803802" cy="1077763"/>
          </a:xfrm>
          <a:prstGeom prst="wedgeEllipseCallout">
            <a:avLst>
              <a:gd name="adj1" fmla="val -68636"/>
              <a:gd name="adj2" fmla="val 88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Feladat szűrés</a:t>
            </a:r>
            <a:endParaRPr lang="hu-HU" sz="2000" dirty="0"/>
          </a:p>
        </p:txBody>
      </p:sp>
      <p:sp>
        <p:nvSpPr>
          <p:cNvPr id="23" name="Ellipszis buborék 22"/>
          <p:cNvSpPr/>
          <p:nvPr/>
        </p:nvSpPr>
        <p:spPr>
          <a:xfrm>
            <a:off x="3861711" y="2930857"/>
            <a:ext cx="3001091" cy="1077763"/>
          </a:xfrm>
          <a:prstGeom prst="wedgeEllipseCallout">
            <a:avLst>
              <a:gd name="adj1" fmla="val -68043"/>
              <a:gd name="adj2" fmla="val 5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SQL utasítások</a:t>
            </a:r>
          </a:p>
        </p:txBody>
      </p:sp>
      <p:sp>
        <p:nvSpPr>
          <p:cNvPr id="24" name="Ellipszis buborék 23"/>
          <p:cNvSpPr/>
          <p:nvPr/>
        </p:nvSpPr>
        <p:spPr>
          <a:xfrm>
            <a:off x="4146372" y="4602680"/>
            <a:ext cx="2519141" cy="946743"/>
          </a:xfrm>
          <a:prstGeom prst="wedgeEllipseCallout">
            <a:avLst>
              <a:gd name="adj1" fmla="val -84126"/>
              <a:gd name="adj2" fmla="val 3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Adat tárolás</a:t>
            </a:r>
          </a:p>
        </p:txBody>
      </p:sp>
    </p:spTree>
    <p:extLst>
      <p:ext uri="{BB962C8B-B14F-4D97-AF65-F5344CB8AC3E}">
        <p14:creationId xmlns:p14="http://schemas.microsoft.com/office/powerpoint/2010/main" val="9175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562</Words>
  <Application>Microsoft Office PowerPoint</Application>
  <PresentationFormat>Diavetítés a képernyőre (4:3 oldalarány)</PresentationFormat>
  <Paragraphs>108</Paragraphs>
  <Slides>14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Dimenzió</vt:lpstr>
      <vt:lpstr>Szótanulást segítő alkalmazás</vt:lpstr>
      <vt:lpstr>Tartalom</vt:lpstr>
      <vt:lpstr>Az alkalmazás</vt:lpstr>
      <vt:lpstr>Grafikus felület</vt:lpstr>
      <vt:lpstr>Grafikus felület</vt:lpstr>
      <vt:lpstr>Grafikus felület</vt:lpstr>
      <vt:lpstr>Architektúra</vt:lpstr>
      <vt:lpstr>Architektúra</vt:lpstr>
      <vt:lpstr>Szerver</vt:lpstr>
      <vt:lpstr>Kliens</vt:lpstr>
      <vt:lpstr>Technológiák</vt:lpstr>
      <vt:lpstr>Tanulság</vt:lpstr>
      <vt:lpstr>Tanulság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49</cp:revision>
  <dcterms:created xsi:type="dcterms:W3CDTF">2017-11-22T22:24:23Z</dcterms:created>
  <dcterms:modified xsi:type="dcterms:W3CDTF">2017-11-30T22:46:00Z</dcterms:modified>
</cp:coreProperties>
</file>