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72" r:id="rId10"/>
    <p:sldId id="268" r:id="rId11"/>
    <p:sldId id="265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E973E363-903A-4034-9D5C-BA73F1AB552B}">
          <p14:sldIdLst>
            <p14:sldId id="256"/>
            <p14:sldId id="258"/>
            <p14:sldId id="260"/>
            <p14:sldId id="261"/>
            <p14:sldId id="262"/>
            <p14:sldId id="263"/>
            <p14:sldId id="264"/>
            <p14:sldId id="266"/>
            <p14:sldId id="272"/>
            <p14:sldId id="268"/>
            <p14:sldId id="265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20" autoAdjust="0"/>
  </p:normalViewPr>
  <p:slideViewPr>
    <p:cSldViewPr snapToGrid="0">
      <p:cViewPr varScale="1">
        <p:scale>
          <a:sx n="65" d="100"/>
          <a:sy n="65" d="100"/>
        </p:scale>
        <p:origin x="139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78F27-6490-4418-89D2-E3767B02214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16FE4-7614-40D7-AE9F-98690E87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Charafot</a:t>
            </a:r>
            <a:r>
              <a:rPr lang="hu-HU" dirty="0"/>
              <a:t> kell meggyőzni, ő tanulni akar. 10 perces előadás. Mindkét fél beszél.</a:t>
            </a:r>
          </a:p>
          <a:p>
            <a:endParaRPr lang="hu-HU" dirty="0"/>
          </a:p>
          <a:p>
            <a:r>
              <a:rPr lang="hu-HU" dirty="0"/>
              <a:t>Kérdések: mi mit tanultunk: </a:t>
            </a:r>
            <a:r>
              <a:rPr lang="hu-HU" dirty="0" err="1"/>
              <a:t>Maven</a:t>
            </a:r>
            <a:r>
              <a:rPr lang="hu-HU" dirty="0"/>
              <a:t> </a:t>
            </a:r>
            <a:r>
              <a:rPr lang="hu-HU" dirty="0" err="1"/>
              <a:t>pom</a:t>
            </a:r>
            <a:r>
              <a:rPr lang="hu-HU" dirty="0"/>
              <a:t> </a:t>
            </a:r>
            <a:r>
              <a:rPr lang="hu-HU" dirty="0" err="1"/>
              <a:t>xml-ben</a:t>
            </a:r>
            <a:r>
              <a:rPr lang="hu-HU" dirty="0"/>
              <a:t> </a:t>
            </a:r>
            <a:r>
              <a:rPr lang="hu-HU" dirty="0" err="1"/>
              <a:t>jackson</a:t>
            </a:r>
            <a:r>
              <a:rPr lang="hu-HU" dirty="0"/>
              <a:t> </a:t>
            </a:r>
            <a:r>
              <a:rPr lang="hu-HU" dirty="0" err="1"/>
              <a:t>sorosító</a:t>
            </a:r>
            <a:r>
              <a:rPr lang="hu-HU" dirty="0"/>
              <a:t>. REST kérésben egy objektum a bodyban, POST-</a:t>
            </a:r>
            <a:r>
              <a:rPr lang="hu-HU" dirty="0" err="1"/>
              <a:t>nál</a:t>
            </a:r>
            <a:r>
              <a:rPr lang="hu-HU" dirty="0"/>
              <a:t> nincs </a:t>
            </a:r>
            <a:r>
              <a:rPr lang="hu-HU" dirty="0" err="1"/>
              <a:t>return</a:t>
            </a:r>
            <a:r>
              <a:rPr lang="hu-HU" dirty="0"/>
              <a:t> érték, Image mint byte tömb kezelése, </a:t>
            </a:r>
            <a:r>
              <a:rPr lang="hu-HU" dirty="0" err="1"/>
              <a:t>JavaFX</a:t>
            </a:r>
            <a:r>
              <a:rPr lang="hu-HU" dirty="0"/>
              <a:t> </a:t>
            </a:r>
            <a:r>
              <a:rPr lang="hu-HU" dirty="0" err="1"/>
              <a:t>layout</a:t>
            </a:r>
            <a:r>
              <a:rPr lang="hu-HU" dirty="0"/>
              <a:t> kezelése, Adatbázis felhúzása a nulláról.</a:t>
            </a:r>
          </a:p>
          <a:p>
            <a:endParaRPr lang="hu-HU" dirty="0"/>
          </a:p>
          <a:p>
            <a:r>
              <a:rPr lang="hu-HU" dirty="0"/>
              <a:t>Mennyit dolgoztunk. Milyen volt a munkamegosztás. Mivel szívtunk a legtöbbet.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6FE4-7614-40D7-AE9F-98690E879A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9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6FE4-7614-40D7-AE9F-98690E879A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41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6FE4-7614-40D7-AE9F-98690E879A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47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6FE4-7614-40D7-AE9F-98690E879A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3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0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30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52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163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58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22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5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5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2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1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4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3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0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7AE95D-C686-40E8-957B-4005C3FF1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300" y="1397000"/>
            <a:ext cx="5825202" cy="2653836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Szótanulást segítő alkalmazás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56498A-CD32-49FA-A684-A1E0125EA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364101"/>
            <a:ext cx="5825202" cy="1096899"/>
          </a:xfrm>
        </p:spPr>
        <p:txBody>
          <a:bodyPr>
            <a:normAutofit/>
          </a:bodyPr>
          <a:lstStyle/>
          <a:p>
            <a:r>
              <a:rPr lang="hu-HU" sz="2400" dirty="0" err="1"/>
              <a:t>Graics</a:t>
            </a:r>
            <a:r>
              <a:rPr lang="hu-HU" sz="2400" dirty="0"/>
              <a:t> Bence, </a:t>
            </a:r>
            <a:r>
              <a:rPr lang="hu-HU" sz="2400" dirty="0" err="1"/>
              <a:t>Verbőczy</a:t>
            </a:r>
            <a:r>
              <a:rPr lang="hu-HU" sz="2400" dirty="0"/>
              <a:t> Kristóf</a:t>
            </a:r>
          </a:p>
          <a:p>
            <a:r>
              <a:rPr lang="hu-HU" sz="2400" dirty="0"/>
              <a:t>Konzulens: Benedek Zoltán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9032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Kliens</a:t>
            </a:r>
            <a:endParaRPr lang="en-US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C9E21335-1605-4A8B-82B4-33B6AF68E488}"/>
              </a:ext>
            </a:extLst>
          </p:cNvPr>
          <p:cNvSpPr/>
          <p:nvPr/>
        </p:nvSpPr>
        <p:spPr>
          <a:xfrm>
            <a:off x="915766" y="1890990"/>
            <a:ext cx="2130888" cy="825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Megjelenítés</a:t>
            </a:r>
            <a:endParaRPr lang="en-US" sz="2400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D7F99280-0C3B-4604-898C-3CB13F094E99}"/>
              </a:ext>
            </a:extLst>
          </p:cNvPr>
          <p:cNvSpPr/>
          <p:nvPr/>
        </p:nvSpPr>
        <p:spPr>
          <a:xfrm>
            <a:off x="915764" y="3201876"/>
            <a:ext cx="2130888" cy="825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/>
              <a:t>Üzleti logika</a:t>
            </a:r>
            <a:endParaRPr lang="en-US" sz="2400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BF22E72-0E79-4B03-BB24-197586D9B55E}"/>
              </a:ext>
            </a:extLst>
          </p:cNvPr>
          <p:cNvSpPr/>
          <p:nvPr/>
        </p:nvSpPr>
        <p:spPr>
          <a:xfrm>
            <a:off x="915765" y="4512762"/>
            <a:ext cx="2130889" cy="825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/>
              <a:t>Szolgáltatás</a:t>
            </a:r>
            <a:br>
              <a:rPr lang="hu-HU" sz="2400" dirty="0"/>
            </a:br>
            <a:r>
              <a:rPr lang="hu-HU" sz="2400" dirty="0"/>
              <a:t>hozzáférés</a:t>
            </a:r>
            <a:endParaRPr lang="en-US" sz="240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38F4E30-E02B-4AC0-A6A9-BAA71ADE770A}"/>
              </a:ext>
            </a:extLst>
          </p:cNvPr>
          <p:cNvSpPr/>
          <p:nvPr/>
        </p:nvSpPr>
        <p:spPr>
          <a:xfrm>
            <a:off x="480662" y="1662280"/>
            <a:ext cx="3001092" cy="42283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925B01F-F28F-4194-ABEE-D374EBE24CC3}"/>
              </a:ext>
            </a:extLst>
          </p:cNvPr>
          <p:cNvSpPr/>
          <p:nvPr/>
        </p:nvSpPr>
        <p:spPr>
          <a:xfrm>
            <a:off x="1267193" y="5600523"/>
            <a:ext cx="1428029" cy="58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/>
              <a:t>REST API</a:t>
            </a:r>
            <a:endParaRPr lang="en-US" sz="2400" dirty="0"/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170AF2E1-0659-47FD-9B62-D60D55F7CF8E}"/>
              </a:ext>
            </a:extLst>
          </p:cNvPr>
          <p:cNvCxnSpPr>
            <a:cxnSpLocks/>
          </p:cNvCxnSpPr>
          <p:nvPr/>
        </p:nvCxnSpPr>
        <p:spPr>
          <a:xfrm>
            <a:off x="1601888" y="2716568"/>
            <a:ext cx="0" cy="485307"/>
          </a:xfrm>
          <a:prstGeom prst="straightConnector1">
            <a:avLst/>
          </a:pr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D64F24AE-FF37-4184-B183-4D4D642ADF5F}"/>
              </a:ext>
            </a:extLst>
          </p:cNvPr>
          <p:cNvCxnSpPr>
            <a:cxnSpLocks/>
          </p:cNvCxnSpPr>
          <p:nvPr/>
        </p:nvCxnSpPr>
        <p:spPr>
          <a:xfrm>
            <a:off x="2416310" y="2716568"/>
            <a:ext cx="0" cy="485307"/>
          </a:xfrm>
          <a:prstGeom prst="straightConnector1">
            <a:avLst/>
          </a:prstGeom>
          <a:noFill/>
          <a:ln w="38100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5AC28631-2229-4DAD-B342-10D61C8B2027}"/>
              </a:ext>
            </a:extLst>
          </p:cNvPr>
          <p:cNvCxnSpPr>
            <a:cxnSpLocks/>
          </p:cNvCxnSpPr>
          <p:nvPr/>
        </p:nvCxnSpPr>
        <p:spPr>
          <a:xfrm>
            <a:off x="1596309" y="4027455"/>
            <a:ext cx="0" cy="485307"/>
          </a:xfrm>
          <a:prstGeom prst="straightConnector1">
            <a:avLst/>
          </a:pr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4F32BD52-E385-485D-9E14-E68B69F6600B}"/>
              </a:ext>
            </a:extLst>
          </p:cNvPr>
          <p:cNvCxnSpPr>
            <a:cxnSpLocks/>
          </p:cNvCxnSpPr>
          <p:nvPr/>
        </p:nvCxnSpPr>
        <p:spPr>
          <a:xfrm>
            <a:off x="2416310" y="4027455"/>
            <a:ext cx="0" cy="485307"/>
          </a:xfrm>
          <a:prstGeom prst="straightConnector1">
            <a:avLst/>
          </a:prstGeom>
          <a:noFill/>
          <a:ln w="38100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6D7F5F23-AE33-44B6-BA51-24E255F4D729}"/>
              </a:ext>
            </a:extLst>
          </p:cNvPr>
          <p:cNvCxnSpPr>
            <a:cxnSpLocks/>
          </p:cNvCxnSpPr>
          <p:nvPr/>
        </p:nvCxnSpPr>
        <p:spPr>
          <a:xfrm>
            <a:off x="1596309" y="5338342"/>
            <a:ext cx="0" cy="262181"/>
          </a:xfrm>
          <a:prstGeom prst="straightConnector1">
            <a:avLst/>
          </a:pr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2A275688-10EA-491E-B973-2232B1E044AB}"/>
              </a:ext>
            </a:extLst>
          </p:cNvPr>
          <p:cNvCxnSpPr>
            <a:cxnSpLocks/>
          </p:cNvCxnSpPr>
          <p:nvPr/>
        </p:nvCxnSpPr>
        <p:spPr>
          <a:xfrm>
            <a:off x="2416310" y="5338342"/>
            <a:ext cx="0" cy="262181"/>
          </a:xfrm>
          <a:prstGeom prst="straightConnector1">
            <a:avLst/>
          </a:prstGeom>
          <a:noFill/>
          <a:ln w="38100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Beszédbuborék: ellipszis 23">
            <a:extLst>
              <a:ext uri="{FF2B5EF4-FFF2-40B4-BE49-F238E27FC236}">
                <a16:creationId xmlns:a16="http://schemas.microsoft.com/office/drawing/2014/main" id="{0F580328-C137-4329-9985-E5C460828E45}"/>
              </a:ext>
            </a:extLst>
          </p:cNvPr>
          <p:cNvSpPr/>
          <p:nvPr/>
        </p:nvSpPr>
        <p:spPr>
          <a:xfrm>
            <a:off x="3573839" y="1134741"/>
            <a:ext cx="2754921" cy="1055077"/>
          </a:xfrm>
          <a:prstGeom prst="wedgeEllipseCallout">
            <a:avLst>
              <a:gd name="adj1" fmla="val -66125"/>
              <a:gd name="adj2" fmla="val 34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Adatok prezentálása</a:t>
            </a:r>
            <a:endParaRPr lang="en-US" sz="2400" dirty="0"/>
          </a:p>
        </p:txBody>
      </p:sp>
      <p:sp>
        <p:nvSpPr>
          <p:cNvPr id="25" name="Beszédbuborék: ellipszis 24">
            <a:extLst>
              <a:ext uri="{FF2B5EF4-FFF2-40B4-BE49-F238E27FC236}">
                <a16:creationId xmlns:a16="http://schemas.microsoft.com/office/drawing/2014/main" id="{30E38DBA-283B-45F9-A9EC-7140F8545546}"/>
              </a:ext>
            </a:extLst>
          </p:cNvPr>
          <p:cNvSpPr/>
          <p:nvPr/>
        </p:nvSpPr>
        <p:spPr>
          <a:xfrm>
            <a:off x="3562472" y="2373923"/>
            <a:ext cx="2754921" cy="1055077"/>
          </a:xfrm>
          <a:prstGeom prst="wedgeEllipseCallout">
            <a:avLst>
              <a:gd name="adj1" fmla="val -66125"/>
              <a:gd name="adj2" fmla="val 34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Interakciók kezelése</a:t>
            </a:r>
            <a:endParaRPr lang="en-US" sz="2400" dirty="0"/>
          </a:p>
        </p:txBody>
      </p:sp>
      <p:sp>
        <p:nvSpPr>
          <p:cNvPr id="26" name="Beszédbuborék: ellipszis 25">
            <a:extLst>
              <a:ext uri="{FF2B5EF4-FFF2-40B4-BE49-F238E27FC236}">
                <a16:creationId xmlns:a16="http://schemas.microsoft.com/office/drawing/2014/main" id="{07219153-6F16-4BEB-8930-F790B1ACE3C0}"/>
              </a:ext>
            </a:extLst>
          </p:cNvPr>
          <p:cNvSpPr/>
          <p:nvPr/>
        </p:nvSpPr>
        <p:spPr>
          <a:xfrm>
            <a:off x="3562472" y="3618043"/>
            <a:ext cx="2754921" cy="1055077"/>
          </a:xfrm>
          <a:prstGeom prst="wedgeEllipseCallout">
            <a:avLst>
              <a:gd name="adj1" fmla="val -66125"/>
              <a:gd name="adj2" fmla="val -34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Lecke levezénylése</a:t>
            </a:r>
            <a:endParaRPr lang="en-US" sz="2400" dirty="0"/>
          </a:p>
        </p:txBody>
      </p:sp>
      <p:sp>
        <p:nvSpPr>
          <p:cNvPr id="27" name="Beszédbuborék: ellipszis 26">
            <a:extLst>
              <a:ext uri="{FF2B5EF4-FFF2-40B4-BE49-F238E27FC236}">
                <a16:creationId xmlns:a16="http://schemas.microsoft.com/office/drawing/2014/main" id="{D2EC7670-6529-4BBE-8699-0749E53DA452}"/>
              </a:ext>
            </a:extLst>
          </p:cNvPr>
          <p:cNvSpPr/>
          <p:nvPr/>
        </p:nvSpPr>
        <p:spPr>
          <a:xfrm>
            <a:off x="3562471" y="4925551"/>
            <a:ext cx="2754921" cy="1055077"/>
          </a:xfrm>
          <a:prstGeom prst="wedgeEllipseCallout">
            <a:avLst>
              <a:gd name="adj1" fmla="val -66125"/>
              <a:gd name="adj2" fmla="val -34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Szerver elérése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22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Technológiák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D28282-B3B7-4344-B497-4867057D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1569"/>
            <a:ext cx="6347714" cy="4329794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hu-HU" sz="3200" dirty="0"/>
              <a:t>Java 8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Platformfüggetlen</a:t>
            </a:r>
          </a:p>
          <a:p>
            <a:pPr>
              <a:spcBef>
                <a:spcPts val="1400"/>
              </a:spcBef>
            </a:pPr>
            <a:r>
              <a:rPr lang="hu-HU" sz="3000" dirty="0" err="1"/>
              <a:t>Maven</a:t>
            </a:r>
            <a:r>
              <a:rPr lang="hu-HU" sz="3000" dirty="0"/>
              <a:t> </a:t>
            </a:r>
            <a:r>
              <a:rPr lang="hu-HU" sz="3000" dirty="0" err="1"/>
              <a:t>build</a:t>
            </a:r>
            <a:r>
              <a:rPr lang="hu-HU" sz="3000" dirty="0"/>
              <a:t> rendszer</a:t>
            </a:r>
          </a:p>
          <a:p>
            <a:pPr>
              <a:spcBef>
                <a:spcPts val="1400"/>
              </a:spcBef>
            </a:pPr>
            <a:r>
              <a:rPr lang="hu-HU" sz="3000" dirty="0"/>
              <a:t>Szerver:</a:t>
            </a:r>
          </a:p>
          <a:p>
            <a:pPr lvl="1">
              <a:spcBef>
                <a:spcPts val="1400"/>
              </a:spcBef>
            </a:pPr>
            <a:r>
              <a:rPr lang="hu-HU" sz="2800" dirty="0" err="1"/>
              <a:t>Maven</a:t>
            </a:r>
            <a:r>
              <a:rPr lang="hu-HU" sz="2800" dirty="0"/>
              <a:t> </a:t>
            </a:r>
            <a:r>
              <a:rPr lang="hu-HU" sz="2800" dirty="0" err="1"/>
              <a:t>WildFly</a:t>
            </a:r>
            <a:r>
              <a:rPr lang="hu-HU" sz="2800" dirty="0"/>
              <a:t> 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Oracle adatbázis</a:t>
            </a:r>
          </a:p>
          <a:p>
            <a:pPr>
              <a:spcBef>
                <a:spcPts val="1400"/>
              </a:spcBef>
            </a:pPr>
            <a:r>
              <a:rPr lang="hu-HU" sz="3000" dirty="0"/>
              <a:t>Kliens: </a:t>
            </a:r>
            <a:r>
              <a:rPr lang="hu-HU" sz="3000" dirty="0" err="1"/>
              <a:t>JavaFX</a:t>
            </a:r>
            <a:endParaRPr lang="hu-HU" sz="3000" dirty="0"/>
          </a:p>
          <a:p>
            <a:pPr lvl="1">
              <a:spcBef>
                <a:spcPts val="1400"/>
              </a:spcBef>
            </a:pPr>
            <a:endParaRPr lang="en-US" sz="30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A0C3549-4D9A-4A4F-9998-7132AB51D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77" y="1215306"/>
            <a:ext cx="705394" cy="1293223"/>
          </a:xfrm>
          <a:prstGeom prst="rect">
            <a:avLst/>
          </a:prstGeom>
        </p:spPr>
      </p:pic>
      <p:sp>
        <p:nvSpPr>
          <p:cNvPr id="8" name="AutoShape 6" descr="Képtalálat a következőre: „maven”">
            <a:extLst>
              <a:ext uri="{FF2B5EF4-FFF2-40B4-BE49-F238E27FC236}">
                <a16:creationId xmlns:a16="http://schemas.microsoft.com/office/drawing/2014/main" id="{1B6420F2-474C-401D-9852-4290F0CB88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86063" y="2809875"/>
            <a:ext cx="35718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5965EBED-A2C6-455C-869F-556638102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28" y="4151252"/>
            <a:ext cx="1862793" cy="726987"/>
          </a:xfrm>
          <a:prstGeom prst="rect">
            <a:avLst/>
          </a:prstGeom>
        </p:spPr>
      </p:pic>
      <p:pic>
        <p:nvPicPr>
          <p:cNvPr id="27" name="Kép 26" descr="A képen clipart látható&#10;&#10;A leírás teljesen megbízható">
            <a:extLst>
              <a:ext uri="{FF2B5EF4-FFF2-40B4-BE49-F238E27FC236}">
                <a16:creationId xmlns:a16="http://schemas.microsoft.com/office/drawing/2014/main" id="{C9AB456C-F1D1-4D03-8641-5CC7931F2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951" y="4998793"/>
            <a:ext cx="2271346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8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Tanulság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D28282-B3B7-4344-B497-4867057D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1569"/>
            <a:ext cx="6459416" cy="4329794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hu-HU" sz="3200" dirty="0"/>
              <a:t>Java világ sokrétűsége</a:t>
            </a:r>
            <a:endParaRPr lang="hu-HU" sz="2200" dirty="0"/>
          </a:p>
          <a:p>
            <a:pPr lvl="1">
              <a:spcBef>
                <a:spcPts val="1400"/>
              </a:spcBef>
            </a:pPr>
            <a:r>
              <a:rPr lang="hu-HU" sz="2800" dirty="0"/>
              <a:t>Bőség zavara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Gyakran használt (</a:t>
            </a:r>
            <a:r>
              <a:rPr lang="hu-HU" sz="2800" dirty="0" err="1"/>
              <a:t>Stack</a:t>
            </a:r>
            <a:r>
              <a:rPr lang="hu-HU" sz="2800" dirty="0"/>
              <a:t> Overflow)</a:t>
            </a:r>
          </a:p>
          <a:p>
            <a:pPr>
              <a:spcBef>
                <a:spcPts val="1400"/>
              </a:spcBef>
            </a:pPr>
            <a:r>
              <a:rPr lang="hu-HU" sz="3200" dirty="0"/>
              <a:t>Környezet összeállítása nem triviális</a:t>
            </a:r>
          </a:p>
          <a:p>
            <a:pPr lvl="1">
              <a:spcBef>
                <a:spcPts val="1400"/>
              </a:spcBef>
            </a:pPr>
            <a:r>
              <a:rPr lang="hu-HU" sz="2800" dirty="0" err="1"/>
              <a:t>Maven</a:t>
            </a:r>
            <a:r>
              <a:rPr lang="hu-HU" sz="2800" dirty="0"/>
              <a:t> ellenére</a:t>
            </a:r>
          </a:p>
        </p:txBody>
      </p:sp>
    </p:spTree>
    <p:extLst>
      <p:ext uri="{BB962C8B-B14F-4D97-AF65-F5344CB8AC3E}">
        <p14:creationId xmlns:p14="http://schemas.microsoft.com/office/powerpoint/2010/main" val="247773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Tanulság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D28282-B3B7-4344-B497-4867057D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1569"/>
            <a:ext cx="6347714" cy="4329794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hu-HU" sz="3200" dirty="0"/>
              <a:t>Adatbázis integrálása</a:t>
            </a:r>
            <a:endParaRPr lang="hu-HU" sz="2800" dirty="0"/>
          </a:p>
          <a:p>
            <a:pPr lvl="1">
              <a:spcBef>
                <a:spcPts val="1400"/>
              </a:spcBef>
            </a:pPr>
            <a:r>
              <a:rPr lang="hu-HU" sz="2800" dirty="0"/>
              <a:t>Lehetett volna keretrendszerrel</a:t>
            </a:r>
          </a:p>
          <a:p>
            <a:pPr lvl="2">
              <a:spcBef>
                <a:spcPts val="1400"/>
              </a:spcBef>
            </a:pPr>
            <a:r>
              <a:rPr lang="hu-HU" sz="2600" dirty="0" err="1"/>
              <a:t>Hibernate</a:t>
            </a:r>
            <a:r>
              <a:rPr lang="hu-HU" sz="2600" dirty="0"/>
              <a:t>/JPA</a:t>
            </a:r>
          </a:p>
          <a:p>
            <a:pPr>
              <a:spcBef>
                <a:spcPts val="1400"/>
              </a:spcBef>
            </a:pPr>
            <a:r>
              <a:rPr lang="hu-HU" sz="3200" dirty="0"/>
              <a:t>GUI programozása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Csak </a:t>
            </a:r>
            <a:r>
              <a:rPr lang="hu-HU" sz="2800" dirty="0" err="1"/>
              <a:t>JavaFX</a:t>
            </a:r>
            <a:r>
              <a:rPr lang="hu-HU" sz="2800" dirty="0"/>
              <a:t>-szel nehézkes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Magasabb szintű keretrendszerrel?</a:t>
            </a:r>
          </a:p>
        </p:txBody>
      </p:sp>
    </p:spTree>
    <p:extLst>
      <p:ext uri="{BB962C8B-B14F-4D97-AF65-F5344CB8AC3E}">
        <p14:creationId xmlns:p14="http://schemas.microsoft.com/office/powerpoint/2010/main" val="101877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Összefoglalás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D28282-B3B7-4344-B497-4867057D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1569"/>
            <a:ext cx="6347714" cy="4329794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hu-HU" sz="3200" dirty="0"/>
              <a:t>Nyelvtanulást segítő alkalmazás</a:t>
            </a:r>
          </a:p>
          <a:p>
            <a:pPr>
              <a:spcBef>
                <a:spcPts val="1400"/>
              </a:spcBef>
            </a:pPr>
            <a:r>
              <a:rPr lang="hu-HU" sz="3200" dirty="0"/>
              <a:t>Kliens-szerver architektúra</a:t>
            </a:r>
          </a:p>
          <a:p>
            <a:pPr lvl="1">
              <a:spcBef>
                <a:spcPts val="1400"/>
              </a:spcBef>
            </a:pPr>
            <a:r>
              <a:rPr lang="hu-HU" sz="2600" dirty="0"/>
              <a:t>Kommunikáció hálózaton keresztül</a:t>
            </a:r>
          </a:p>
          <a:p>
            <a:pPr>
              <a:spcBef>
                <a:spcPts val="1400"/>
              </a:spcBef>
            </a:pPr>
            <a:r>
              <a:rPr lang="hu-HU" sz="3200" dirty="0"/>
              <a:t>Modern technológiák</a:t>
            </a:r>
          </a:p>
        </p:txBody>
      </p:sp>
    </p:spTree>
    <p:extLst>
      <p:ext uri="{BB962C8B-B14F-4D97-AF65-F5344CB8AC3E}">
        <p14:creationId xmlns:p14="http://schemas.microsoft.com/office/powerpoint/2010/main" val="305273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Tartalom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D28282-B3B7-4344-B497-4867057D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1569"/>
            <a:ext cx="6347714" cy="4329794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hu-HU" sz="3200" dirty="0"/>
              <a:t>Az elkészített alkalmazás</a:t>
            </a:r>
          </a:p>
          <a:p>
            <a:pPr>
              <a:spcBef>
                <a:spcPts val="1400"/>
              </a:spcBef>
            </a:pPr>
            <a:r>
              <a:rPr lang="hu-HU" sz="3200" dirty="0"/>
              <a:t>Architektúra</a:t>
            </a:r>
          </a:p>
          <a:p>
            <a:pPr>
              <a:spcBef>
                <a:spcPts val="1400"/>
              </a:spcBef>
            </a:pPr>
            <a:r>
              <a:rPr lang="hu-HU" sz="3200" dirty="0"/>
              <a:t>Felhasznált technológiák</a:t>
            </a:r>
          </a:p>
          <a:p>
            <a:pPr>
              <a:spcBef>
                <a:spcPts val="1400"/>
              </a:spcBef>
            </a:pPr>
            <a:r>
              <a:rPr lang="hu-HU" sz="3200" dirty="0"/>
              <a:t>Tanulságok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3894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Az alkalmazás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D28282-B3B7-4344-B497-4867057D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1568"/>
            <a:ext cx="6347714" cy="4888523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hu-HU" sz="3200" dirty="0"/>
              <a:t>Grafikus interfész</a:t>
            </a:r>
          </a:p>
          <a:p>
            <a:pPr>
              <a:spcBef>
                <a:spcPts val="1400"/>
              </a:spcBef>
            </a:pPr>
            <a:r>
              <a:rPr lang="hu-HU" sz="3200" dirty="0"/>
              <a:t>Tanulás és menedzsment felület</a:t>
            </a:r>
          </a:p>
          <a:p>
            <a:pPr>
              <a:spcBef>
                <a:spcPts val="1400"/>
              </a:spcBef>
            </a:pPr>
            <a:r>
              <a:rPr lang="hu-HU" sz="3200" dirty="0"/>
              <a:t>Betanítás fázis</a:t>
            </a:r>
          </a:p>
          <a:p>
            <a:pPr>
              <a:spcBef>
                <a:spcPts val="1400"/>
              </a:spcBef>
            </a:pPr>
            <a:r>
              <a:rPr lang="hu-HU" sz="3200" dirty="0"/>
              <a:t>Három fajta feladat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Helyes szó kiválasztása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Mondat lefordítása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Képen ábrázolt objektum leírása</a:t>
            </a:r>
            <a:endParaRPr lang="hu-HU" sz="3000" dirty="0"/>
          </a:p>
          <a:p>
            <a:pPr lvl="1">
              <a:spcBef>
                <a:spcPts val="1400"/>
              </a:spcBef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9907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Grafikus felület</a:t>
            </a:r>
            <a:endParaRPr lang="en-US" dirty="0"/>
          </a:p>
        </p:txBody>
      </p:sp>
      <p:pic>
        <p:nvPicPr>
          <p:cNvPr id="7" name="Kép 6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FF5C670D-A48B-424E-A6DB-05AA12C0A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44" y="1441938"/>
            <a:ext cx="5718221" cy="52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8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Grafikus felület</a:t>
            </a:r>
            <a:endParaRPr lang="en-US" dirty="0"/>
          </a:p>
        </p:txBody>
      </p:sp>
      <p:pic>
        <p:nvPicPr>
          <p:cNvPr id="4" name="Kép 3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666CAF13-BF31-4DF6-8D58-CA9A71C9F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78" y="1441938"/>
            <a:ext cx="5724000" cy="517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Grafikus felület</a:t>
            </a:r>
            <a:endParaRPr lang="en-US" dirty="0"/>
          </a:p>
        </p:txBody>
      </p:sp>
      <p:pic>
        <p:nvPicPr>
          <p:cNvPr id="5" name="Kép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E124B521-8ECC-40A8-895F-275A9A83D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5" y="1441938"/>
            <a:ext cx="5724000" cy="521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5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Architektúra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D28282-B3B7-4344-B497-4867057D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1569"/>
            <a:ext cx="6347714" cy="4329794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hu-HU" sz="3200" dirty="0"/>
              <a:t>Kliens-szerver architektúra</a:t>
            </a:r>
            <a:endParaRPr lang="hu-HU" sz="3000" dirty="0"/>
          </a:p>
          <a:p>
            <a:pPr>
              <a:spcBef>
                <a:spcPts val="1400"/>
              </a:spcBef>
            </a:pPr>
            <a:r>
              <a:rPr lang="hu-HU" sz="3000" dirty="0"/>
              <a:t>Szerver tárol</a:t>
            </a:r>
          </a:p>
          <a:p>
            <a:pPr lvl="1">
              <a:spcBef>
                <a:spcPts val="1400"/>
              </a:spcBef>
            </a:pPr>
            <a:r>
              <a:rPr lang="hu-HU" sz="2600" dirty="0"/>
              <a:t>Leckéket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Felhasználói adatokat</a:t>
            </a:r>
          </a:p>
          <a:p>
            <a:pPr>
              <a:spcBef>
                <a:spcPts val="1400"/>
              </a:spcBef>
            </a:pPr>
            <a:r>
              <a:rPr lang="hu-HU" sz="3000" dirty="0"/>
              <a:t>Kliens feladata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Adatok prezentálása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Felhasználói interakciók kezelése</a:t>
            </a:r>
          </a:p>
        </p:txBody>
      </p:sp>
    </p:spTree>
    <p:extLst>
      <p:ext uri="{BB962C8B-B14F-4D97-AF65-F5344CB8AC3E}">
        <p14:creationId xmlns:p14="http://schemas.microsoft.com/office/powerpoint/2010/main" val="273062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Architektúra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D28282-B3B7-4344-B497-4867057D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1569"/>
            <a:ext cx="6347714" cy="4329794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hu-HU" sz="3200" dirty="0"/>
              <a:t>Kommunikáció</a:t>
            </a:r>
          </a:p>
          <a:p>
            <a:pPr lvl="1">
              <a:spcBef>
                <a:spcPts val="1400"/>
              </a:spcBef>
            </a:pPr>
            <a:r>
              <a:rPr lang="hu-HU" sz="2600" dirty="0"/>
              <a:t>Hálózaton keresztül</a:t>
            </a:r>
          </a:p>
          <a:p>
            <a:pPr lvl="1">
              <a:spcBef>
                <a:spcPts val="1400"/>
              </a:spcBef>
            </a:pPr>
            <a:r>
              <a:rPr lang="hu-HU" sz="2600" dirty="0"/>
              <a:t>Jól definiált interfészek</a:t>
            </a:r>
          </a:p>
          <a:p>
            <a:pPr lvl="2">
              <a:spcBef>
                <a:spcPts val="1400"/>
              </a:spcBef>
            </a:pPr>
            <a:r>
              <a:rPr lang="hu-HU" sz="2400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16153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Szerver</a:t>
            </a:r>
            <a:endParaRPr lang="en-US" dirty="0"/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8D356A8B-4127-4D32-BBFB-15731D96B21E}"/>
              </a:ext>
            </a:extLst>
          </p:cNvPr>
          <p:cNvGrpSpPr>
            <a:grpSpLocks noChangeAspect="1"/>
          </p:cNvGrpSpPr>
          <p:nvPr/>
        </p:nvGrpSpPr>
        <p:grpSpPr>
          <a:xfrm>
            <a:off x="609599" y="1786712"/>
            <a:ext cx="3001092" cy="4518377"/>
            <a:chOff x="2004646" y="1717429"/>
            <a:chExt cx="3153507" cy="4747846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C9E21335-1605-4A8B-82B4-33B6AF68E488}"/>
                </a:ext>
              </a:extLst>
            </p:cNvPr>
            <p:cNvSpPr/>
            <p:nvPr/>
          </p:nvSpPr>
          <p:spPr>
            <a:xfrm>
              <a:off x="2461847" y="2748837"/>
              <a:ext cx="2239108" cy="867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dirty="0"/>
                <a:t>Logika</a:t>
              </a:r>
              <a:endParaRPr lang="en-US" sz="2400" dirty="0"/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D7F99280-0C3B-4604-898C-3CB13F094E99}"/>
                </a:ext>
              </a:extLst>
            </p:cNvPr>
            <p:cNvSpPr/>
            <p:nvPr/>
          </p:nvSpPr>
          <p:spPr>
            <a:xfrm>
              <a:off x="2461845" y="4089332"/>
              <a:ext cx="2239108" cy="867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/>
                <a:t>Adatelérési réteg</a:t>
              </a:r>
              <a:endParaRPr lang="en-US" sz="2400" dirty="0"/>
            </a:p>
          </p:txBody>
        </p:sp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4BF22E72-0E79-4B03-BB24-197586D9B55E}"/>
                </a:ext>
              </a:extLst>
            </p:cNvPr>
            <p:cNvSpPr/>
            <p:nvPr/>
          </p:nvSpPr>
          <p:spPr>
            <a:xfrm>
              <a:off x="2461846" y="5411363"/>
              <a:ext cx="2239109" cy="867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/>
                <a:t>Adatbázis</a:t>
              </a:r>
              <a:endParaRPr lang="en-US" sz="2400" dirty="0"/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A38F4E30-E02B-4AC0-A6A9-BAA71ADE770A}"/>
                </a:ext>
              </a:extLst>
            </p:cNvPr>
            <p:cNvSpPr/>
            <p:nvPr/>
          </p:nvSpPr>
          <p:spPr>
            <a:xfrm>
              <a:off x="2004646" y="2022228"/>
              <a:ext cx="3153507" cy="444304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925B01F-F28F-4194-ABEE-D374EBE24CC3}"/>
                </a:ext>
              </a:extLst>
            </p:cNvPr>
            <p:cNvSpPr/>
            <p:nvPr/>
          </p:nvSpPr>
          <p:spPr>
            <a:xfrm>
              <a:off x="2831122" y="1717429"/>
              <a:ext cx="1500554" cy="609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/>
                <a:t>REST API</a:t>
              </a:r>
              <a:endParaRPr lang="en-US" sz="2400" dirty="0"/>
            </a:p>
          </p:txBody>
        </p:sp>
        <p:cxnSp>
          <p:nvCxnSpPr>
            <p:cNvPr id="11" name="Egyenes összekötő nyíllal 10">
              <a:extLst>
                <a:ext uri="{FF2B5EF4-FFF2-40B4-BE49-F238E27FC236}">
                  <a16:creationId xmlns:a16="http://schemas.microsoft.com/office/drawing/2014/main" id="{CFBF3440-D471-469B-87F3-CD1DFD5BFDE8}"/>
                </a:ext>
              </a:extLst>
            </p:cNvPr>
            <p:cNvCxnSpPr>
              <a:cxnSpLocks/>
            </p:cNvCxnSpPr>
            <p:nvPr/>
          </p:nvCxnSpPr>
          <p:spPr>
            <a:xfrm>
              <a:off x="3171092" y="2322718"/>
              <a:ext cx="0" cy="463063"/>
            </a:xfrm>
            <a:prstGeom prst="straightConnector1">
              <a:avLst/>
            </a:prstGeom>
            <a:noFill/>
            <a:ln w="381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Egyenes összekötő nyíllal 11">
              <a:extLst>
                <a:ext uri="{FF2B5EF4-FFF2-40B4-BE49-F238E27FC236}">
                  <a16:creationId xmlns:a16="http://schemas.microsoft.com/office/drawing/2014/main" id="{170AF2E1-0659-47FD-9B62-D60D55F7CF8E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15" y="3616345"/>
              <a:ext cx="0" cy="509954"/>
            </a:xfrm>
            <a:prstGeom prst="straightConnector1">
              <a:avLst/>
            </a:prstGeom>
            <a:noFill/>
            <a:ln w="381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Egyenes összekötő nyíllal 12">
              <a:extLst>
                <a:ext uri="{FF2B5EF4-FFF2-40B4-BE49-F238E27FC236}">
                  <a16:creationId xmlns:a16="http://schemas.microsoft.com/office/drawing/2014/main" id="{D64F24AE-FF37-4184-B183-4D4D642ADF5F}"/>
                </a:ext>
              </a:extLst>
            </p:cNvPr>
            <p:cNvCxnSpPr>
              <a:cxnSpLocks/>
            </p:cNvCxnSpPr>
            <p:nvPr/>
          </p:nvCxnSpPr>
          <p:spPr>
            <a:xfrm>
              <a:off x="4038599" y="3616345"/>
              <a:ext cx="0" cy="509954"/>
            </a:xfrm>
            <a:prstGeom prst="straightConnector1">
              <a:avLst/>
            </a:prstGeom>
            <a:noFill/>
            <a:ln w="38100"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Egyenes összekötő nyíllal 13">
              <a:extLst>
                <a:ext uri="{FF2B5EF4-FFF2-40B4-BE49-F238E27FC236}">
                  <a16:creationId xmlns:a16="http://schemas.microsoft.com/office/drawing/2014/main" id="{5AC28631-2229-4DAD-B342-10D61C8B2027}"/>
                </a:ext>
              </a:extLst>
            </p:cNvPr>
            <p:cNvCxnSpPr>
              <a:cxnSpLocks/>
            </p:cNvCxnSpPr>
            <p:nvPr/>
          </p:nvCxnSpPr>
          <p:spPr>
            <a:xfrm>
              <a:off x="3176953" y="4956849"/>
              <a:ext cx="0" cy="509954"/>
            </a:xfrm>
            <a:prstGeom prst="straightConnector1">
              <a:avLst/>
            </a:prstGeom>
            <a:noFill/>
            <a:ln w="381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Egyenes összekötő nyíllal 14">
              <a:extLst>
                <a:ext uri="{FF2B5EF4-FFF2-40B4-BE49-F238E27FC236}">
                  <a16:creationId xmlns:a16="http://schemas.microsoft.com/office/drawing/2014/main" id="{4F32BD52-E385-485D-9E14-E68B69F6600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599" y="4938367"/>
              <a:ext cx="0" cy="509954"/>
            </a:xfrm>
            <a:prstGeom prst="straightConnector1">
              <a:avLst/>
            </a:prstGeom>
            <a:noFill/>
            <a:ln w="38100"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Egyenes összekötő nyíllal 17">
              <a:extLst>
                <a:ext uri="{FF2B5EF4-FFF2-40B4-BE49-F238E27FC236}">
                  <a16:creationId xmlns:a16="http://schemas.microsoft.com/office/drawing/2014/main" id="{6C908229-8C84-44C8-A2AC-183280C0EE43}"/>
                </a:ext>
              </a:extLst>
            </p:cNvPr>
            <p:cNvCxnSpPr>
              <a:cxnSpLocks/>
            </p:cNvCxnSpPr>
            <p:nvPr/>
          </p:nvCxnSpPr>
          <p:spPr>
            <a:xfrm>
              <a:off x="4038599" y="2295452"/>
              <a:ext cx="0" cy="463063"/>
            </a:xfrm>
            <a:prstGeom prst="straightConnector1">
              <a:avLst/>
            </a:prstGeom>
            <a:noFill/>
            <a:ln w="38100"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Ellipszis buborék 21"/>
          <p:cNvSpPr/>
          <p:nvPr/>
        </p:nvSpPr>
        <p:spPr>
          <a:xfrm>
            <a:off x="3861711" y="1253471"/>
            <a:ext cx="2803802" cy="1077763"/>
          </a:xfrm>
          <a:prstGeom prst="wedgeEllipseCallout">
            <a:avLst>
              <a:gd name="adj1" fmla="val -68636"/>
              <a:gd name="adj2" fmla="val 880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200" dirty="0"/>
              <a:t>Feladat szűrés</a:t>
            </a:r>
            <a:endParaRPr lang="hu-HU" sz="2000" dirty="0"/>
          </a:p>
        </p:txBody>
      </p:sp>
      <p:sp>
        <p:nvSpPr>
          <p:cNvPr id="23" name="Ellipszis buborék 22"/>
          <p:cNvSpPr/>
          <p:nvPr/>
        </p:nvSpPr>
        <p:spPr>
          <a:xfrm>
            <a:off x="3861711" y="2930857"/>
            <a:ext cx="3001091" cy="1077763"/>
          </a:xfrm>
          <a:prstGeom prst="wedgeEllipseCallout">
            <a:avLst>
              <a:gd name="adj1" fmla="val -68043"/>
              <a:gd name="adj2" fmla="val 55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200" dirty="0"/>
              <a:t>SQL utasítások</a:t>
            </a:r>
          </a:p>
        </p:txBody>
      </p:sp>
      <p:sp>
        <p:nvSpPr>
          <p:cNvPr id="24" name="Ellipszis buborék 23"/>
          <p:cNvSpPr/>
          <p:nvPr/>
        </p:nvSpPr>
        <p:spPr>
          <a:xfrm>
            <a:off x="4146372" y="4602680"/>
            <a:ext cx="2519141" cy="946743"/>
          </a:xfrm>
          <a:prstGeom prst="wedgeEllipseCallout">
            <a:avLst>
              <a:gd name="adj1" fmla="val -84126"/>
              <a:gd name="adj2" fmla="val 37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200" dirty="0"/>
              <a:t>Adat tárolás</a:t>
            </a:r>
          </a:p>
        </p:txBody>
      </p:sp>
    </p:spTree>
    <p:extLst>
      <p:ext uri="{BB962C8B-B14F-4D97-AF65-F5344CB8AC3E}">
        <p14:creationId xmlns:p14="http://schemas.microsoft.com/office/powerpoint/2010/main" val="91757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234</Words>
  <Application>Microsoft Office PowerPoint</Application>
  <PresentationFormat>Diavetítés a képernyőre (4:3 oldalarány)</PresentationFormat>
  <Paragraphs>84</Paragraphs>
  <Slides>14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Dimenzió</vt:lpstr>
      <vt:lpstr>Szótanulást segítő alkalmazás</vt:lpstr>
      <vt:lpstr>Tartalom</vt:lpstr>
      <vt:lpstr>Az alkalmazás</vt:lpstr>
      <vt:lpstr>Grafikus felület</vt:lpstr>
      <vt:lpstr>Grafikus felület</vt:lpstr>
      <vt:lpstr>Grafikus felület</vt:lpstr>
      <vt:lpstr>Architektúra</vt:lpstr>
      <vt:lpstr>Architektúra</vt:lpstr>
      <vt:lpstr>Szerver</vt:lpstr>
      <vt:lpstr>Kliens</vt:lpstr>
      <vt:lpstr>Technológiák</vt:lpstr>
      <vt:lpstr>Tanulság</vt:lpstr>
      <vt:lpstr>Tanulság</vt:lpstr>
      <vt:lpstr>Összefoglalás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grbeni@gmail.com</dc:creator>
  <cp:lastModifiedBy>grbeni@gmail.com</cp:lastModifiedBy>
  <cp:revision>37</cp:revision>
  <dcterms:created xsi:type="dcterms:W3CDTF">2017-11-22T22:24:23Z</dcterms:created>
  <dcterms:modified xsi:type="dcterms:W3CDTF">2017-11-30T22:09:00Z</dcterms:modified>
</cp:coreProperties>
</file>