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jpeg" ContentType="image/jpeg"/>
  <Override PartName="/ppt/media/image4.jpeg" ContentType="image/jpeg"/>
  <Override PartName="/ppt/media/image3.jpeg" ContentType="image/jpeg"/>
  <Override PartName="/ppt/media/image6.png" ContentType="image/pn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244605A-A60B-4478-B684-0157F0155D89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Single frame object detection and classification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200" spc="-1" strike="noStrike">
                <a:latin typeface="Arial"/>
              </a:rPr>
              <a:t>Deep Berlin AI Hackathon Team A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600" spc="-1" strike="noStrike">
                <a:latin typeface="Arial"/>
              </a:rPr>
              <a:t>Densenet 121 balanced data performance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Bodensee test data: 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Reflection data: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Bodensee proposals: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77" name="TextShape 3"/>
          <p:cNvSpPr txBox="1"/>
          <p:nvPr/>
        </p:nvSpPr>
        <p:spPr>
          <a:xfrm>
            <a:off x="50436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78" name="Table 4"/>
          <p:cNvGraphicFramePr/>
          <p:nvPr/>
        </p:nvGraphicFramePr>
        <p:xfrm>
          <a:off x="5239440" y="1365840"/>
          <a:ext cx="4275720" cy="2419200"/>
        </p:xfrm>
        <a:graphic>
          <a:graphicData uri="http://schemas.openxmlformats.org/drawingml/2006/table">
            <a:tbl>
              <a:tblPr/>
              <a:tblGrid>
                <a:gridCol w="1424880"/>
                <a:gridCol w="1424880"/>
                <a:gridCol w="1425960"/>
              </a:tblGrid>
              <a:tr h="905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de-DE" sz="1800" spc="-1" strike="noStrike">
                          <a:latin typeface="Arial"/>
                        </a:rPr>
                        <a:t>Ground truth boat</a:t>
                      </a:r>
                      <a:endParaRPr b="1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de-DE" sz="1800" spc="-1" strike="noStrike">
                          <a:latin typeface="Arial"/>
                        </a:rPr>
                        <a:t>Ground truth no boat</a:t>
                      </a:r>
                      <a:endParaRPr b="1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56360">
                <a:tc>
                  <a:txBody>
                    <a:bodyPr lIns="90000" rIns="90000" tIns="46800" bIns="46800"/>
                    <a:p>
                      <a:r>
                        <a:rPr b="1" lang="de-DE" sz="1800" spc="-1" strike="noStrike">
                          <a:latin typeface="Arial"/>
                        </a:rPr>
                        <a:t>Estimate boat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57080">
                <a:tc>
                  <a:txBody>
                    <a:bodyPr lIns="90000" rIns="90000" tIns="46800" bIns="46800"/>
                    <a:p>
                      <a:r>
                        <a:rPr b="1" lang="de-DE" sz="1800" spc="-1" strike="noStrike">
                          <a:latin typeface="Arial"/>
                        </a:rPr>
                        <a:t>Estimate no boat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Subteams – Overview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Sliding Window (Tom, Sarah)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Augmentation (Sebastian, Abdul, María, Marc)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Resnet 50 &amp; Densenet 121 (Daniel, Doreen)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Mininet (Aswin, Cornell, Graziella)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Bas</a:t>
            </a:r>
            <a:r>
              <a:rPr b="0" lang="de-DE" sz="4400" spc="-1" strike="noStrike">
                <a:latin typeface="Arial"/>
              </a:rPr>
              <a:t>ic </a:t>
            </a:r>
            <a:r>
              <a:rPr b="0" lang="de-DE" sz="4400" spc="-1" strike="noStrike">
                <a:latin typeface="Arial"/>
              </a:rPr>
              <a:t>Con</a:t>
            </a:r>
            <a:r>
              <a:rPr b="0" lang="de-DE" sz="4400" spc="-1" strike="noStrike">
                <a:latin typeface="Arial"/>
              </a:rPr>
              <a:t>cept</a:t>
            </a:r>
            <a:r>
              <a:rPr b="0" lang="de-DE" sz="4400" spc="-1" strike="noStrike">
                <a:latin typeface="Arial"/>
              </a:rPr>
              <a:t>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Preprocessing: Bounding Boxes → Sliding Window → Augmentation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Sliding Window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Given: Bounding Boxes for Boats on Images (yellow)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Idea: Move sliding window (red) all over image</a:t>
            </a:r>
            <a:br/>
            <a:r>
              <a:rPr b="0" lang="de-DE" sz="3200" spc="-1" strike="noStrike">
                <a:latin typeface="Arial"/>
              </a:rPr>
              <a:t>for each case: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de-DE" sz="2800" spc="-1" strike="noStrike">
                <a:latin typeface="Arial"/>
              </a:rPr>
              <a:t>classify</a:t>
            </a:r>
            <a:r>
              <a:rPr b="0" lang="de-DE" sz="2800" spc="-1" strike="noStrike">
                <a:latin typeface="Arial"/>
              </a:rPr>
              <a:t> window as boat/no boat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(boat: more than 25% of the bbox is within the small picture</a:t>
            </a:r>
            <a:br/>
            <a:r>
              <a:rPr b="0" lang="de-DE" sz="2800" spc="-1" strike="noStrike">
                <a:latin typeface="Arial"/>
              </a:rPr>
              <a:t>no boat: less than 25% is within the picture)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6648120" y="3240000"/>
            <a:ext cx="288000" cy="360000"/>
          </a:xfrm>
          <a:prstGeom prst="rect">
            <a:avLst/>
          </a:prstGeom>
          <a:noFill/>
          <a:ln>
            <a:solidFill>
              <a:srgbClr val="fff2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256000" y="1368000"/>
            <a:ext cx="4128120" cy="309636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 rot="21593400">
            <a:off x="6684120" y="2807640"/>
            <a:ext cx="72000" cy="108000"/>
          </a:xfrm>
          <a:prstGeom prst="rect">
            <a:avLst/>
          </a:prstGeom>
          <a:noFill/>
          <a:ln>
            <a:solidFill>
              <a:srgbClr val="fff2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5688000" y="1368000"/>
            <a:ext cx="432000" cy="43200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5472000" y="1368000"/>
            <a:ext cx="432000" cy="432000"/>
          </a:xfrm>
          <a:prstGeom prst="rect">
            <a:avLst/>
          </a:prstGeom>
          <a:noFill/>
          <a:ln w="12600">
            <a:solidFill>
              <a:srgbClr val="f04e4d"/>
            </a:solidFill>
            <a:custDash>
              <a:ds d="100000" sp="100000"/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7"/>
          <p:cNvSpPr/>
          <p:nvPr/>
        </p:nvSpPr>
        <p:spPr>
          <a:xfrm>
            <a:off x="6000120" y="1584000"/>
            <a:ext cx="720000" cy="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 rot="21593400">
            <a:off x="6864480" y="2015640"/>
            <a:ext cx="72000" cy="108000"/>
          </a:xfrm>
          <a:prstGeom prst="rect">
            <a:avLst/>
          </a:prstGeom>
          <a:noFill/>
          <a:ln>
            <a:solidFill>
              <a:srgbClr val="fff2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 rot="21593400">
            <a:off x="6648120" y="3815640"/>
            <a:ext cx="108360" cy="108000"/>
          </a:xfrm>
          <a:prstGeom prst="rect">
            <a:avLst/>
          </a:prstGeom>
          <a:noFill/>
          <a:ln>
            <a:solidFill>
              <a:srgbClr val="fff2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5256000" y="1368000"/>
            <a:ext cx="432000" cy="432000"/>
          </a:xfrm>
          <a:prstGeom prst="rect">
            <a:avLst/>
          </a:prstGeom>
          <a:noFill/>
          <a:ln w="12600">
            <a:solidFill>
              <a:srgbClr val="f37b70"/>
            </a:solidFill>
            <a:custDash>
              <a:ds d="5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Augmentation – Basic Idea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Varying existing training data to get more input for the Machine Learning approach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Possible ways of varying are for example: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Flipping in x- or y-direction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Translation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Rotating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Scaling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Varying color channels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000" spc="-1" strike="noStrike">
                <a:latin typeface="Arial"/>
              </a:rPr>
              <a:t>Augmentation – Implementation ideas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Neural-Net Style (Abdul)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Issue processing time → massive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Autoaugment (paper from Google)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Issue: translation, rotation could remove boat from the image → bad data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Idea: pass bounding boxes to augmentation algorithm → not possible with autoaugment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Deepaugment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600" spc="-1" strike="noStrike">
                <a:latin typeface="Arial"/>
              </a:rPr>
              <a:t>Resnet 50 &amp; Densenet 121 approach - model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Input: 224x224x3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Input values between 0 and 255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Output: sigmoid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Loss: binary cross entropy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Learning rate: 3</a:t>
            </a:r>
            <a:r>
              <a:rPr b="0" lang="de-DE" sz="3200" spc="-1" strike="noStrike">
                <a:latin typeface="Arial"/>
                <a:ea typeface="Arial"/>
              </a:rPr>
              <a:t>·</a:t>
            </a:r>
            <a:r>
              <a:rPr b="0" lang="de-DE" sz="3200" spc="-1" strike="noStrike">
                <a:latin typeface="Arial"/>
              </a:rPr>
              <a:t>e⁻⁴ (→ </a:t>
            </a:r>
            <a:r>
              <a:rPr b="0" i="1" lang="de-DE" sz="3200" spc="-1" strike="noStrike">
                <a:latin typeface="Arial"/>
              </a:rPr>
              <a:t>Andrej Karpathy)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Transfer imagenet, trained whole network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Implementation with keras (tensorflow)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6696000" y="1538640"/>
            <a:ext cx="1512000" cy="151200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8352000" y="1538640"/>
            <a:ext cx="1512000" cy="15120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6696000" y="3168000"/>
            <a:ext cx="1512000" cy="151200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4"/>
          <a:stretch/>
        </p:blipFill>
        <p:spPr>
          <a:xfrm>
            <a:off x="8352000" y="3168000"/>
            <a:ext cx="1512000" cy="15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Resnet 50 performance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Bodensee test data: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 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 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600" spc="-1" strike="noStrike">
                <a:latin typeface="Arial"/>
              </a:rPr>
              <a:t>Densenet 121 unbalanced data performance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Bodensee test data: 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Reflection data: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Bodensee proposals: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50436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73" name="Table 4"/>
          <p:cNvGraphicFramePr/>
          <p:nvPr/>
        </p:nvGraphicFramePr>
        <p:xfrm>
          <a:off x="3672000" y="3178080"/>
          <a:ext cx="3815640" cy="1933920"/>
        </p:xfrm>
        <a:graphic>
          <a:graphicData uri="http://schemas.openxmlformats.org/drawingml/2006/table">
            <a:tbl>
              <a:tblPr/>
              <a:tblGrid>
                <a:gridCol w="1271880"/>
                <a:gridCol w="1271880"/>
                <a:gridCol w="1271880"/>
              </a:tblGrid>
              <a:tr h="861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de-DE" sz="1800" spc="-1" strike="noStrike">
                          <a:latin typeface="Arial"/>
                        </a:rPr>
                        <a:t>Ground truth boat</a:t>
                      </a:r>
                      <a:endParaRPr b="1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de-DE" sz="1800" spc="-1" strike="noStrike">
                          <a:latin typeface="Arial"/>
                        </a:rPr>
                        <a:t>Ground truth no boat</a:t>
                      </a:r>
                      <a:endParaRPr b="1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1" lang="de-DE" sz="1800" spc="-1" strike="noStrike">
                          <a:latin typeface="Arial"/>
                        </a:rPr>
                        <a:t>Estimate boat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1" lang="de-DE" sz="1800" spc="-1" strike="noStrike">
                          <a:latin typeface="Arial"/>
                        </a:rPr>
                        <a:t>Estimate no boat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6086880" y="1052640"/>
            <a:ext cx="3129120" cy="18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2019-07-28T10:12:40Z</dcterms:created>
  <dc:creator/>
  <dc:description/>
  <dc:language>de-DE</dc:language>
  <cp:lastModifiedBy/>
  <dcterms:modified xsi:type="dcterms:W3CDTF">2019-07-28T13:10:50Z</dcterms:modified>
  <cp:revision>25</cp:revision>
  <dc:subject/>
  <dc:title/>
</cp:coreProperties>
</file>