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7" r:id="rId3"/>
    <p:sldId id="268" r:id="rId4"/>
    <p:sldId id="257" r:id="rId5"/>
    <p:sldId id="258" r:id="rId6"/>
    <p:sldId id="259" r:id="rId7"/>
    <p:sldId id="260" r:id="rId8"/>
    <p:sldId id="261" r:id="rId9"/>
    <p:sldId id="262" r:id="rId10"/>
    <p:sldId id="263" r:id="rId11"/>
    <p:sldId id="26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DE40E-FBE2-43EA-BA66-F4B24D91032E}" type="datetimeFigureOut">
              <a:rPr lang="en-US" smtClean="0"/>
              <a:t>4/30/2021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9BAAA-92B7-4FCC-BA69-6A0B8A50605E}" type="slidenum">
              <a:rPr lang="en-US" smtClean="0"/>
              <a:t>‹#›</a:t>
            </a:fld>
            <a:endParaRPr lang="en-US"/>
          </a:p>
        </p:txBody>
      </p:sp>
    </p:spTree>
    <p:extLst>
      <p:ext uri="{BB962C8B-B14F-4D97-AF65-F5344CB8AC3E}">
        <p14:creationId xmlns:p14="http://schemas.microsoft.com/office/powerpoint/2010/main" val="243053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4186238" y="1265238"/>
            <a:ext cx="149352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 name="Google Shape;1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 name="Google Shape;1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62E00-33CE-4800-8FA7-8CC127C047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554188-8379-437C-9348-3A706DBFF2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7903E2-9A1E-4CF3-92A1-29A28E4CBC93}"/>
              </a:ext>
            </a:extLst>
          </p:cNvPr>
          <p:cNvSpPr>
            <a:spLocks noGrp="1"/>
          </p:cNvSpPr>
          <p:nvPr>
            <p:ph type="dt" sz="half" idx="10"/>
          </p:nvPr>
        </p:nvSpPr>
        <p:spPr/>
        <p:txBody>
          <a:bodyPr/>
          <a:lstStyle/>
          <a:p>
            <a:fld id="{5CA62191-036C-4E04-8A8F-4C033BFF1B12}" type="datetimeFigureOut">
              <a:rPr lang="en-US" smtClean="0"/>
              <a:t>4/30/2021</a:t>
            </a:fld>
            <a:endParaRPr lang="en-US"/>
          </a:p>
        </p:txBody>
      </p:sp>
      <p:sp>
        <p:nvSpPr>
          <p:cNvPr id="5" name="Footer Placeholder 4">
            <a:extLst>
              <a:ext uri="{FF2B5EF4-FFF2-40B4-BE49-F238E27FC236}">
                <a16:creationId xmlns:a16="http://schemas.microsoft.com/office/drawing/2014/main" id="{9CB15E5D-3244-4691-A11A-26604E31E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37F399-8D1F-4BF6-98ED-DBD2AC23A61A}"/>
              </a:ext>
            </a:extLst>
          </p:cNvPr>
          <p:cNvSpPr>
            <a:spLocks noGrp="1"/>
          </p:cNvSpPr>
          <p:nvPr>
            <p:ph type="sldNum" sz="quarter" idx="12"/>
          </p:nvPr>
        </p:nvSpPr>
        <p:spPr/>
        <p:txBody>
          <a:bodyPr/>
          <a:lstStyle/>
          <a:p>
            <a:fld id="{2AF9C674-F610-4040-8A96-1E7D8733A4A5}" type="slidenum">
              <a:rPr lang="en-US" smtClean="0"/>
              <a:t>‹#›</a:t>
            </a:fld>
            <a:endParaRPr lang="en-US"/>
          </a:p>
        </p:txBody>
      </p:sp>
    </p:spTree>
    <p:extLst>
      <p:ext uri="{BB962C8B-B14F-4D97-AF65-F5344CB8AC3E}">
        <p14:creationId xmlns:p14="http://schemas.microsoft.com/office/powerpoint/2010/main" val="2540325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83BC-E97C-4879-9F3F-B92FBE58FA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FAE16F-8C4A-4215-9EF1-100AC3B2E9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7B450-E569-4B58-B1E6-B36A366F70CF}"/>
              </a:ext>
            </a:extLst>
          </p:cNvPr>
          <p:cNvSpPr>
            <a:spLocks noGrp="1"/>
          </p:cNvSpPr>
          <p:nvPr>
            <p:ph type="dt" sz="half" idx="10"/>
          </p:nvPr>
        </p:nvSpPr>
        <p:spPr/>
        <p:txBody>
          <a:bodyPr/>
          <a:lstStyle/>
          <a:p>
            <a:fld id="{5CA62191-036C-4E04-8A8F-4C033BFF1B12}" type="datetimeFigureOut">
              <a:rPr lang="en-US" smtClean="0"/>
              <a:t>4/30/2021</a:t>
            </a:fld>
            <a:endParaRPr lang="en-US"/>
          </a:p>
        </p:txBody>
      </p:sp>
      <p:sp>
        <p:nvSpPr>
          <p:cNvPr id="5" name="Footer Placeholder 4">
            <a:extLst>
              <a:ext uri="{FF2B5EF4-FFF2-40B4-BE49-F238E27FC236}">
                <a16:creationId xmlns:a16="http://schemas.microsoft.com/office/drawing/2014/main" id="{50CB4119-5FB4-4505-99C4-20CE5A119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16712-5E4D-4F2D-8A19-D9C98F69AEB3}"/>
              </a:ext>
            </a:extLst>
          </p:cNvPr>
          <p:cNvSpPr>
            <a:spLocks noGrp="1"/>
          </p:cNvSpPr>
          <p:nvPr>
            <p:ph type="sldNum" sz="quarter" idx="12"/>
          </p:nvPr>
        </p:nvSpPr>
        <p:spPr/>
        <p:txBody>
          <a:bodyPr/>
          <a:lstStyle/>
          <a:p>
            <a:fld id="{2AF9C674-F610-4040-8A96-1E7D8733A4A5}" type="slidenum">
              <a:rPr lang="en-US" smtClean="0"/>
              <a:t>‹#›</a:t>
            </a:fld>
            <a:endParaRPr lang="en-US"/>
          </a:p>
        </p:txBody>
      </p:sp>
    </p:spTree>
    <p:extLst>
      <p:ext uri="{BB962C8B-B14F-4D97-AF65-F5344CB8AC3E}">
        <p14:creationId xmlns:p14="http://schemas.microsoft.com/office/powerpoint/2010/main" val="2960992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AC28A7-D89F-4988-94BD-5DA60E9C98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BE9B00-BEA5-47A7-8473-25C93A53A9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0C059-6510-4B2C-B470-030F5F04037B}"/>
              </a:ext>
            </a:extLst>
          </p:cNvPr>
          <p:cNvSpPr>
            <a:spLocks noGrp="1"/>
          </p:cNvSpPr>
          <p:nvPr>
            <p:ph type="dt" sz="half" idx="10"/>
          </p:nvPr>
        </p:nvSpPr>
        <p:spPr/>
        <p:txBody>
          <a:bodyPr/>
          <a:lstStyle/>
          <a:p>
            <a:fld id="{5CA62191-036C-4E04-8A8F-4C033BFF1B12}" type="datetimeFigureOut">
              <a:rPr lang="en-US" smtClean="0"/>
              <a:t>4/30/2021</a:t>
            </a:fld>
            <a:endParaRPr lang="en-US"/>
          </a:p>
        </p:txBody>
      </p:sp>
      <p:sp>
        <p:nvSpPr>
          <p:cNvPr id="5" name="Footer Placeholder 4">
            <a:extLst>
              <a:ext uri="{FF2B5EF4-FFF2-40B4-BE49-F238E27FC236}">
                <a16:creationId xmlns:a16="http://schemas.microsoft.com/office/drawing/2014/main" id="{9D065723-B942-4CCD-A5F0-D1D63191A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C2951-36CE-45D0-80A4-7F61D1F8B729}"/>
              </a:ext>
            </a:extLst>
          </p:cNvPr>
          <p:cNvSpPr>
            <a:spLocks noGrp="1"/>
          </p:cNvSpPr>
          <p:nvPr>
            <p:ph type="sldNum" sz="quarter" idx="12"/>
          </p:nvPr>
        </p:nvSpPr>
        <p:spPr/>
        <p:txBody>
          <a:bodyPr/>
          <a:lstStyle/>
          <a:p>
            <a:fld id="{2AF9C674-F610-4040-8A96-1E7D8733A4A5}" type="slidenum">
              <a:rPr lang="en-US" smtClean="0"/>
              <a:t>‹#›</a:t>
            </a:fld>
            <a:endParaRPr lang="en-US"/>
          </a:p>
        </p:txBody>
      </p:sp>
    </p:spTree>
    <p:extLst>
      <p:ext uri="{BB962C8B-B14F-4D97-AF65-F5344CB8AC3E}">
        <p14:creationId xmlns:p14="http://schemas.microsoft.com/office/powerpoint/2010/main" val="3396398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261" y="234864"/>
            <a:ext cx="11725484"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57143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FD3C4-7910-4D07-AE31-375EBF1E2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A22633-BC45-4C79-82F1-C052F869C1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D91862-5346-4A34-A23F-7C4F9A84B0E3}"/>
              </a:ext>
            </a:extLst>
          </p:cNvPr>
          <p:cNvSpPr>
            <a:spLocks noGrp="1"/>
          </p:cNvSpPr>
          <p:nvPr>
            <p:ph type="dt" sz="half" idx="10"/>
          </p:nvPr>
        </p:nvSpPr>
        <p:spPr/>
        <p:txBody>
          <a:bodyPr/>
          <a:lstStyle/>
          <a:p>
            <a:fld id="{5CA62191-036C-4E04-8A8F-4C033BFF1B12}" type="datetimeFigureOut">
              <a:rPr lang="en-US" smtClean="0"/>
              <a:t>4/30/2021</a:t>
            </a:fld>
            <a:endParaRPr lang="en-US"/>
          </a:p>
        </p:txBody>
      </p:sp>
      <p:sp>
        <p:nvSpPr>
          <p:cNvPr id="5" name="Footer Placeholder 4">
            <a:extLst>
              <a:ext uri="{FF2B5EF4-FFF2-40B4-BE49-F238E27FC236}">
                <a16:creationId xmlns:a16="http://schemas.microsoft.com/office/drawing/2014/main" id="{08A4C7BD-ADF7-48DC-AEFE-51AD14BD2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A8555B-1C32-4BC9-A444-866AA7C79D02}"/>
              </a:ext>
            </a:extLst>
          </p:cNvPr>
          <p:cNvSpPr>
            <a:spLocks noGrp="1"/>
          </p:cNvSpPr>
          <p:nvPr>
            <p:ph type="sldNum" sz="quarter" idx="12"/>
          </p:nvPr>
        </p:nvSpPr>
        <p:spPr/>
        <p:txBody>
          <a:bodyPr/>
          <a:lstStyle/>
          <a:p>
            <a:fld id="{2AF9C674-F610-4040-8A96-1E7D8733A4A5}" type="slidenum">
              <a:rPr lang="en-US" smtClean="0"/>
              <a:t>‹#›</a:t>
            </a:fld>
            <a:endParaRPr lang="en-US"/>
          </a:p>
        </p:txBody>
      </p:sp>
    </p:spTree>
    <p:extLst>
      <p:ext uri="{BB962C8B-B14F-4D97-AF65-F5344CB8AC3E}">
        <p14:creationId xmlns:p14="http://schemas.microsoft.com/office/powerpoint/2010/main" val="167796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1DD4E-CE97-4D64-B69F-145A3C0FD1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4D2F7A-FCDE-475F-8E41-99967F55DE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A0DE6B-2CB8-43BC-98F5-10DCB04B802B}"/>
              </a:ext>
            </a:extLst>
          </p:cNvPr>
          <p:cNvSpPr>
            <a:spLocks noGrp="1"/>
          </p:cNvSpPr>
          <p:nvPr>
            <p:ph type="dt" sz="half" idx="10"/>
          </p:nvPr>
        </p:nvSpPr>
        <p:spPr/>
        <p:txBody>
          <a:bodyPr/>
          <a:lstStyle/>
          <a:p>
            <a:fld id="{5CA62191-036C-4E04-8A8F-4C033BFF1B12}" type="datetimeFigureOut">
              <a:rPr lang="en-US" smtClean="0"/>
              <a:t>4/30/2021</a:t>
            </a:fld>
            <a:endParaRPr lang="en-US"/>
          </a:p>
        </p:txBody>
      </p:sp>
      <p:sp>
        <p:nvSpPr>
          <p:cNvPr id="5" name="Footer Placeholder 4">
            <a:extLst>
              <a:ext uri="{FF2B5EF4-FFF2-40B4-BE49-F238E27FC236}">
                <a16:creationId xmlns:a16="http://schemas.microsoft.com/office/drawing/2014/main" id="{4A89F85E-9755-4216-87C6-6C94AAF9A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8BDEE-9720-438F-AA40-FF7583F18CA7}"/>
              </a:ext>
            </a:extLst>
          </p:cNvPr>
          <p:cNvSpPr>
            <a:spLocks noGrp="1"/>
          </p:cNvSpPr>
          <p:nvPr>
            <p:ph type="sldNum" sz="quarter" idx="12"/>
          </p:nvPr>
        </p:nvSpPr>
        <p:spPr/>
        <p:txBody>
          <a:bodyPr/>
          <a:lstStyle/>
          <a:p>
            <a:fld id="{2AF9C674-F610-4040-8A96-1E7D8733A4A5}" type="slidenum">
              <a:rPr lang="en-US" smtClean="0"/>
              <a:t>‹#›</a:t>
            </a:fld>
            <a:endParaRPr lang="en-US"/>
          </a:p>
        </p:txBody>
      </p:sp>
    </p:spTree>
    <p:extLst>
      <p:ext uri="{BB962C8B-B14F-4D97-AF65-F5344CB8AC3E}">
        <p14:creationId xmlns:p14="http://schemas.microsoft.com/office/powerpoint/2010/main" val="292075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E758-FA39-4297-B00D-117A302498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C05A6E-7581-4C8A-A530-6F36DFAE93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60AADC-1BDD-4DD9-A745-430D25E6CB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51A3A3-90F0-4BDC-BF0E-C3792B36D3AA}"/>
              </a:ext>
            </a:extLst>
          </p:cNvPr>
          <p:cNvSpPr>
            <a:spLocks noGrp="1"/>
          </p:cNvSpPr>
          <p:nvPr>
            <p:ph type="dt" sz="half" idx="10"/>
          </p:nvPr>
        </p:nvSpPr>
        <p:spPr/>
        <p:txBody>
          <a:bodyPr/>
          <a:lstStyle/>
          <a:p>
            <a:fld id="{5CA62191-036C-4E04-8A8F-4C033BFF1B12}" type="datetimeFigureOut">
              <a:rPr lang="en-US" smtClean="0"/>
              <a:t>4/30/2021</a:t>
            </a:fld>
            <a:endParaRPr lang="en-US"/>
          </a:p>
        </p:txBody>
      </p:sp>
      <p:sp>
        <p:nvSpPr>
          <p:cNvPr id="6" name="Footer Placeholder 5">
            <a:extLst>
              <a:ext uri="{FF2B5EF4-FFF2-40B4-BE49-F238E27FC236}">
                <a16:creationId xmlns:a16="http://schemas.microsoft.com/office/drawing/2014/main" id="{B8C42E09-AC8F-451B-8264-7252DACB7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0231A-29BB-45B8-8F52-77DEC6007531}"/>
              </a:ext>
            </a:extLst>
          </p:cNvPr>
          <p:cNvSpPr>
            <a:spLocks noGrp="1"/>
          </p:cNvSpPr>
          <p:nvPr>
            <p:ph type="sldNum" sz="quarter" idx="12"/>
          </p:nvPr>
        </p:nvSpPr>
        <p:spPr/>
        <p:txBody>
          <a:bodyPr/>
          <a:lstStyle/>
          <a:p>
            <a:fld id="{2AF9C674-F610-4040-8A96-1E7D8733A4A5}" type="slidenum">
              <a:rPr lang="en-US" smtClean="0"/>
              <a:t>‹#›</a:t>
            </a:fld>
            <a:endParaRPr lang="en-US"/>
          </a:p>
        </p:txBody>
      </p:sp>
    </p:spTree>
    <p:extLst>
      <p:ext uri="{BB962C8B-B14F-4D97-AF65-F5344CB8AC3E}">
        <p14:creationId xmlns:p14="http://schemas.microsoft.com/office/powerpoint/2010/main" val="3682967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A21C-FD3F-424D-8D2A-413BA8A0BC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4D3E40-CC70-4FD2-BA5F-2F97B2C252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D015C-3E8C-44C7-AE63-E8E0160378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F090C4-25A8-43D2-A5F9-157D77C8B7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22EE9C-CD04-49D5-8E9C-950359E5BE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2020A5-7B21-49B2-8CC5-C78EE5AAB916}"/>
              </a:ext>
            </a:extLst>
          </p:cNvPr>
          <p:cNvSpPr>
            <a:spLocks noGrp="1"/>
          </p:cNvSpPr>
          <p:nvPr>
            <p:ph type="dt" sz="half" idx="10"/>
          </p:nvPr>
        </p:nvSpPr>
        <p:spPr/>
        <p:txBody>
          <a:bodyPr/>
          <a:lstStyle/>
          <a:p>
            <a:fld id="{5CA62191-036C-4E04-8A8F-4C033BFF1B12}" type="datetimeFigureOut">
              <a:rPr lang="en-US" smtClean="0"/>
              <a:t>4/30/2021</a:t>
            </a:fld>
            <a:endParaRPr lang="en-US"/>
          </a:p>
        </p:txBody>
      </p:sp>
      <p:sp>
        <p:nvSpPr>
          <p:cNvPr id="8" name="Footer Placeholder 7">
            <a:extLst>
              <a:ext uri="{FF2B5EF4-FFF2-40B4-BE49-F238E27FC236}">
                <a16:creationId xmlns:a16="http://schemas.microsoft.com/office/drawing/2014/main" id="{A08AAE9D-47F8-46AB-848A-A314F39537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2F4077-921B-4034-ADE6-C7F99A9AF7A9}"/>
              </a:ext>
            </a:extLst>
          </p:cNvPr>
          <p:cNvSpPr>
            <a:spLocks noGrp="1"/>
          </p:cNvSpPr>
          <p:nvPr>
            <p:ph type="sldNum" sz="quarter" idx="12"/>
          </p:nvPr>
        </p:nvSpPr>
        <p:spPr/>
        <p:txBody>
          <a:bodyPr/>
          <a:lstStyle/>
          <a:p>
            <a:fld id="{2AF9C674-F610-4040-8A96-1E7D8733A4A5}" type="slidenum">
              <a:rPr lang="en-US" smtClean="0"/>
              <a:t>‹#›</a:t>
            </a:fld>
            <a:endParaRPr lang="en-US"/>
          </a:p>
        </p:txBody>
      </p:sp>
    </p:spTree>
    <p:extLst>
      <p:ext uri="{BB962C8B-B14F-4D97-AF65-F5344CB8AC3E}">
        <p14:creationId xmlns:p14="http://schemas.microsoft.com/office/powerpoint/2010/main" val="16391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14B7A-362C-42C6-83A9-800B55C435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46F921-BABF-4795-81A1-8693601795F3}"/>
              </a:ext>
            </a:extLst>
          </p:cNvPr>
          <p:cNvSpPr>
            <a:spLocks noGrp="1"/>
          </p:cNvSpPr>
          <p:nvPr>
            <p:ph type="dt" sz="half" idx="10"/>
          </p:nvPr>
        </p:nvSpPr>
        <p:spPr/>
        <p:txBody>
          <a:bodyPr/>
          <a:lstStyle/>
          <a:p>
            <a:fld id="{5CA62191-036C-4E04-8A8F-4C033BFF1B12}" type="datetimeFigureOut">
              <a:rPr lang="en-US" smtClean="0"/>
              <a:t>4/30/2021</a:t>
            </a:fld>
            <a:endParaRPr lang="en-US"/>
          </a:p>
        </p:txBody>
      </p:sp>
      <p:sp>
        <p:nvSpPr>
          <p:cNvPr id="4" name="Footer Placeholder 3">
            <a:extLst>
              <a:ext uri="{FF2B5EF4-FFF2-40B4-BE49-F238E27FC236}">
                <a16:creationId xmlns:a16="http://schemas.microsoft.com/office/drawing/2014/main" id="{A6627107-D772-4B9A-845E-C4729F491E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8CDB16-0308-4458-B4A5-2D80D47D03CE}"/>
              </a:ext>
            </a:extLst>
          </p:cNvPr>
          <p:cNvSpPr>
            <a:spLocks noGrp="1"/>
          </p:cNvSpPr>
          <p:nvPr>
            <p:ph type="sldNum" sz="quarter" idx="12"/>
          </p:nvPr>
        </p:nvSpPr>
        <p:spPr/>
        <p:txBody>
          <a:bodyPr/>
          <a:lstStyle/>
          <a:p>
            <a:fld id="{2AF9C674-F610-4040-8A96-1E7D8733A4A5}" type="slidenum">
              <a:rPr lang="en-US" smtClean="0"/>
              <a:t>‹#›</a:t>
            </a:fld>
            <a:endParaRPr lang="en-US"/>
          </a:p>
        </p:txBody>
      </p:sp>
    </p:spTree>
    <p:extLst>
      <p:ext uri="{BB962C8B-B14F-4D97-AF65-F5344CB8AC3E}">
        <p14:creationId xmlns:p14="http://schemas.microsoft.com/office/powerpoint/2010/main" val="186603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D890AE-C1D8-4616-A1AC-11CF02AEEFA8}"/>
              </a:ext>
            </a:extLst>
          </p:cNvPr>
          <p:cNvSpPr>
            <a:spLocks noGrp="1"/>
          </p:cNvSpPr>
          <p:nvPr>
            <p:ph type="dt" sz="half" idx="10"/>
          </p:nvPr>
        </p:nvSpPr>
        <p:spPr/>
        <p:txBody>
          <a:bodyPr/>
          <a:lstStyle/>
          <a:p>
            <a:fld id="{5CA62191-036C-4E04-8A8F-4C033BFF1B12}" type="datetimeFigureOut">
              <a:rPr lang="en-US" smtClean="0"/>
              <a:t>4/30/2021</a:t>
            </a:fld>
            <a:endParaRPr lang="en-US"/>
          </a:p>
        </p:txBody>
      </p:sp>
      <p:sp>
        <p:nvSpPr>
          <p:cNvPr id="3" name="Footer Placeholder 2">
            <a:extLst>
              <a:ext uri="{FF2B5EF4-FFF2-40B4-BE49-F238E27FC236}">
                <a16:creationId xmlns:a16="http://schemas.microsoft.com/office/drawing/2014/main" id="{25F0EA3E-B52C-42D9-A366-6302167352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669649-4032-4F9E-B72A-FD2DFFD0AAE0}"/>
              </a:ext>
            </a:extLst>
          </p:cNvPr>
          <p:cNvSpPr>
            <a:spLocks noGrp="1"/>
          </p:cNvSpPr>
          <p:nvPr>
            <p:ph type="sldNum" sz="quarter" idx="12"/>
          </p:nvPr>
        </p:nvSpPr>
        <p:spPr/>
        <p:txBody>
          <a:bodyPr/>
          <a:lstStyle/>
          <a:p>
            <a:fld id="{2AF9C674-F610-4040-8A96-1E7D8733A4A5}" type="slidenum">
              <a:rPr lang="en-US" smtClean="0"/>
              <a:t>‹#›</a:t>
            </a:fld>
            <a:endParaRPr lang="en-US"/>
          </a:p>
        </p:txBody>
      </p:sp>
    </p:spTree>
    <p:extLst>
      <p:ext uri="{BB962C8B-B14F-4D97-AF65-F5344CB8AC3E}">
        <p14:creationId xmlns:p14="http://schemas.microsoft.com/office/powerpoint/2010/main" val="2975062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1C6C-E64F-43F4-9F18-7755FF729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E5C011-51CD-47CA-A6B1-57AEC62374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4A7864-5230-42D0-BCA9-54C2D61E4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A8264E-FCFE-4C45-B67F-E68955D8A827}"/>
              </a:ext>
            </a:extLst>
          </p:cNvPr>
          <p:cNvSpPr>
            <a:spLocks noGrp="1"/>
          </p:cNvSpPr>
          <p:nvPr>
            <p:ph type="dt" sz="half" idx="10"/>
          </p:nvPr>
        </p:nvSpPr>
        <p:spPr/>
        <p:txBody>
          <a:bodyPr/>
          <a:lstStyle/>
          <a:p>
            <a:fld id="{5CA62191-036C-4E04-8A8F-4C033BFF1B12}" type="datetimeFigureOut">
              <a:rPr lang="en-US" smtClean="0"/>
              <a:t>4/30/2021</a:t>
            </a:fld>
            <a:endParaRPr lang="en-US"/>
          </a:p>
        </p:txBody>
      </p:sp>
      <p:sp>
        <p:nvSpPr>
          <p:cNvPr id="6" name="Footer Placeholder 5">
            <a:extLst>
              <a:ext uri="{FF2B5EF4-FFF2-40B4-BE49-F238E27FC236}">
                <a16:creationId xmlns:a16="http://schemas.microsoft.com/office/drawing/2014/main" id="{3A22E33D-A692-49EF-B9AC-E84D19991B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2EBD76-1ACF-4965-811F-81FE5BE639FA}"/>
              </a:ext>
            </a:extLst>
          </p:cNvPr>
          <p:cNvSpPr>
            <a:spLocks noGrp="1"/>
          </p:cNvSpPr>
          <p:nvPr>
            <p:ph type="sldNum" sz="quarter" idx="12"/>
          </p:nvPr>
        </p:nvSpPr>
        <p:spPr/>
        <p:txBody>
          <a:bodyPr/>
          <a:lstStyle/>
          <a:p>
            <a:fld id="{2AF9C674-F610-4040-8A96-1E7D8733A4A5}" type="slidenum">
              <a:rPr lang="en-US" smtClean="0"/>
              <a:t>‹#›</a:t>
            </a:fld>
            <a:endParaRPr lang="en-US"/>
          </a:p>
        </p:txBody>
      </p:sp>
    </p:spTree>
    <p:extLst>
      <p:ext uri="{BB962C8B-B14F-4D97-AF65-F5344CB8AC3E}">
        <p14:creationId xmlns:p14="http://schemas.microsoft.com/office/powerpoint/2010/main" val="1214568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EC8EB-5AF7-472C-9115-FEB43D843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6046CF-0E95-473D-8B2C-4925EB572E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93DCFC-2A1E-406A-BD0E-CD3B2F730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A88C67-D2D5-4531-9A0C-31CDD2C6F453}"/>
              </a:ext>
            </a:extLst>
          </p:cNvPr>
          <p:cNvSpPr>
            <a:spLocks noGrp="1"/>
          </p:cNvSpPr>
          <p:nvPr>
            <p:ph type="dt" sz="half" idx="10"/>
          </p:nvPr>
        </p:nvSpPr>
        <p:spPr/>
        <p:txBody>
          <a:bodyPr/>
          <a:lstStyle/>
          <a:p>
            <a:fld id="{5CA62191-036C-4E04-8A8F-4C033BFF1B12}" type="datetimeFigureOut">
              <a:rPr lang="en-US" smtClean="0"/>
              <a:t>4/30/2021</a:t>
            </a:fld>
            <a:endParaRPr lang="en-US"/>
          </a:p>
        </p:txBody>
      </p:sp>
      <p:sp>
        <p:nvSpPr>
          <p:cNvPr id="6" name="Footer Placeholder 5">
            <a:extLst>
              <a:ext uri="{FF2B5EF4-FFF2-40B4-BE49-F238E27FC236}">
                <a16:creationId xmlns:a16="http://schemas.microsoft.com/office/drawing/2014/main" id="{E7FBA59C-1BE5-4520-A02A-47D26ADB4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B4F39-452B-4A8D-BFB2-5FB7F2395003}"/>
              </a:ext>
            </a:extLst>
          </p:cNvPr>
          <p:cNvSpPr>
            <a:spLocks noGrp="1"/>
          </p:cNvSpPr>
          <p:nvPr>
            <p:ph type="sldNum" sz="quarter" idx="12"/>
          </p:nvPr>
        </p:nvSpPr>
        <p:spPr/>
        <p:txBody>
          <a:bodyPr/>
          <a:lstStyle/>
          <a:p>
            <a:fld id="{2AF9C674-F610-4040-8A96-1E7D8733A4A5}" type="slidenum">
              <a:rPr lang="en-US" smtClean="0"/>
              <a:t>‹#›</a:t>
            </a:fld>
            <a:endParaRPr lang="en-US"/>
          </a:p>
        </p:txBody>
      </p:sp>
    </p:spTree>
    <p:extLst>
      <p:ext uri="{BB962C8B-B14F-4D97-AF65-F5344CB8AC3E}">
        <p14:creationId xmlns:p14="http://schemas.microsoft.com/office/powerpoint/2010/main" val="384318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30320C-27F0-4C47-BA5A-9F5EE6ACC1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1766FE-A04A-4CEE-B3BC-41F0529E10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98AAB-3186-4902-BA6D-B605C54B49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62191-036C-4E04-8A8F-4C033BFF1B12}" type="datetimeFigureOut">
              <a:rPr lang="en-US" smtClean="0"/>
              <a:t>4/30/2021</a:t>
            </a:fld>
            <a:endParaRPr lang="en-US"/>
          </a:p>
        </p:txBody>
      </p:sp>
      <p:sp>
        <p:nvSpPr>
          <p:cNvPr id="5" name="Footer Placeholder 4">
            <a:extLst>
              <a:ext uri="{FF2B5EF4-FFF2-40B4-BE49-F238E27FC236}">
                <a16:creationId xmlns:a16="http://schemas.microsoft.com/office/drawing/2014/main" id="{BA182694-663D-4717-8454-BEC0A843AA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0F1DD6-C9A1-4EA6-BC13-C7C64BF7CF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9C674-F610-4040-8A96-1E7D8733A4A5}" type="slidenum">
              <a:rPr lang="en-US" smtClean="0"/>
              <a:t>‹#›</a:t>
            </a:fld>
            <a:endParaRPr lang="en-US"/>
          </a:p>
        </p:txBody>
      </p:sp>
    </p:spTree>
    <p:extLst>
      <p:ext uri="{BB962C8B-B14F-4D97-AF65-F5344CB8AC3E}">
        <p14:creationId xmlns:p14="http://schemas.microsoft.com/office/powerpoint/2010/main" val="1225515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9000" b="-9000"/>
          </a:stretch>
        </a:blipFill>
        <a:effectLst/>
      </p:bgPr>
    </p:bg>
    <p:spTree>
      <p:nvGrpSpPr>
        <p:cNvPr id="1" name=""/>
        <p:cNvGrpSpPr/>
        <p:nvPr/>
      </p:nvGrpSpPr>
      <p:grpSpPr>
        <a:xfrm>
          <a:off x="0" y="0"/>
          <a:ext cx="0" cy="0"/>
          <a:chOff x="0" y="0"/>
          <a:chExt cx="0" cy="0"/>
        </a:xfrm>
      </p:grpSpPr>
      <p:sp>
        <p:nvSpPr>
          <p:cNvPr id="6" name="Google Shape;41;p1">
            <a:extLst>
              <a:ext uri="{FF2B5EF4-FFF2-40B4-BE49-F238E27FC236}">
                <a16:creationId xmlns:a16="http://schemas.microsoft.com/office/drawing/2014/main" id="{23E8398A-51A9-428E-B728-67056008178C}"/>
              </a:ext>
            </a:extLst>
          </p:cNvPr>
          <p:cNvSpPr txBox="1">
            <a:spLocks noGrp="1"/>
          </p:cNvSpPr>
          <p:nvPr>
            <p:ph type="ctrTitle"/>
          </p:nvPr>
        </p:nvSpPr>
        <p:spPr>
          <a:xfrm>
            <a:off x="180974" y="451019"/>
            <a:ext cx="12011025" cy="190821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4000" b="1" dirty="0" err="1">
                <a:latin typeface="Arial" panose="020B0604020202020204" pitchFamily="34" charset="0"/>
                <a:cs typeface="Arial" panose="020B0604020202020204" pitchFamily="34" charset="0"/>
              </a:rPr>
              <a:t>Captsone</a:t>
            </a:r>
            <a:r>
              <a:rPr lang="en-US" sz="4000" b="1" dirty="0">
                <a:latin typeface="Arial" panose="020B0604020202020204" pitchFamily="34" charset="0"/>
                <a:cs typeface="Arial" panose="020B0604020202020204" pitchFamily="34" charset="0"/>
              </a:rPr>
              <a:t> Two – Video Games Presentation</a:t>
            </a:r>
            <a:br>
              <a:rPr lang="en-US" sz="4800" b="1" dirty="0">
                <a:latin typeface="Arial" panose="020B0604020202020204" pitchFamily="34" charset="0"/>
                <a:cs typeface="Arial" panose="020B0604020202020204" pitchFamily="34" charset="0"/>
              </a:rPr>
            </a:br>
            <a:br>
              <a:rPr lang="en-US" sz="4800" b="1" dirty="0">
                <a:latin typeface="Arial" panose="020B0604020202020204" pitchFamily="34" charset="0"/>
                <a:cs typeface="Arial" panose="020B0604020202020204" pitchFamily="34" charset="0"/>
              </a:rPr>
            </a:br>
            <a:endParaRPr sz="3200" b="1" dirty="0">
              <a:latin typeface="Arial" panose="020B0604020202020204" pitchFamily="34" charset="0"/>
              <a:cs typeface="Arial" panose="020B0604020202020204" pitchFamily="34" charset="0"/>
            </a:endParaRPr>
          </a:p>
        </p:txBody>
      </p:sp>
      <p:sp>
        <p:nvSpPr>
          <p:cNvPr id="7" name="Google Shape;43;p1">
            <a:extLst>
              <a:ext uri="{FF2B5EF4-FFF2-40B4-BE49-F238E27FC236}">
                <a16:creationId xmlns:a16="http://schemas.microsoft.com/office/drawing/2014/main" id="{A81F3301-CD9E-4D66-B4A8-54D7A8F96CE8}"/>
              </a:ext>
            </a:extLst>
          </p:cNvPr>
          <p:cNvSpPr txBox="1"/>
          <p:nvPr/>
        </p:nvSpPr>
        <p:spPr>
          <a:xfrm>
            <a:off x="771616" y="1359020"/>
            <a:ext cx="4935537" cy="430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2800" b="0" i="0" u="none" strike="noStrike" cap="none" dirty="0">
                <a:solidFill>
                  <a:schemeClr val="dk1"/>
                </a:solidFill>
                <a:latin typeface="Arial"/>
                <a:ea typeface="Arial"/>
                <a:cs typeface="Arial"/>
                <a:sym typeface="Arial"/>
              </a:rPr>
              <a:t>Presenter: Grace Chang</a:t>
            </a:r>
            <a:endParaRPr sz="28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306066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8300-BAD1-4BE2-8246-6F312F4E22F3}"/>
              </a:ext>
            </a:extLst>
          </p:cNvPr>
          <p:cNvSpPr>
            <a:spLocks noGrp="1"/>
          </p:cNvSpPr>
          <p:nvPr>
            <p:ph type="title"/>
          </p:nvPr>
        </p:nvSpPr>
        <p:spPr>
          <a:xfrm>
            <a:off x="106504" y="2063296"/>
            <a:ext cx="3149600" cy="3537404"/>
          </a:xfrm>
        </p:spPr>
        <p:txBody>
          <a:bodyPr>
            <a:normAutofit fontScale="90000"/>
          </a:bodyPr>
          <a:lstStyle/>
          <a:p>
            <a:r>
              <a:rPr lang="en-US" sz="2800" b="1" dirty="0"/>
              <a:t>Correlation Heatmap</a:t>
            </a:r>
            <a:br>
              <a:rPr lang="en-US" sz="2400" dirty="0"/>
            </a:br>
            <a:r>
              <a:rPr lang="en-US" sz="2400" dirty="0"/>
              <a:t>EU sales is pretty highly related to </a:t>
            </a:r>
            <a:r>
              <a:rPr lang="en-US" sz="2400" dirty="0" err="1"/>
              <a:t>Other_sales</a:t>
            </a:r>
            <a:r>
              <a:rPr lang="en-US" sz="2400" dirty="0"/>
              <a:t> region, so we should copy how Other sales region’s way of promotion and advertisement </a:t>
            </a:r>
            <a:r>
              <a:rPr lang="en-US" sz="2400" dirty="0" err="1"/>
              <a:t>etc</a:t>
            </a:r>
            <a:r>
              <a:rPr lang="en-US" sz="2400" dirty="0"/>
              <a:t>,</a:t>
            </a:r>
            <a:br>
              <a:rPr lang="en-US" sz="2400" dirty="0"/>
            </a:br>
            <a:br>
              <a:rPr lang="en-US" sz="2400" dirty="0"/>
            </a:br>
            <a:r>
              <a:rPr lang="en-US" sz="2400" dirty="0"/>
              <a:t>Increase EU sales, increase NA sales</a:t>
            </a:r>
            <a:br>
              <a:rPr lang="en-US" sz="2400" dirty="0"/>
            </a:br>
            <a:br>
              <a:rPr lang="en-US" sz="2400" dirty="0"/>
            </a:br>
            <a:br>
              <a:rPr lang="en-US" sz="2400" dirty="0"/>
            </a:br>
            <a:endParaRPr lang="en-US" sz="2400" dirty="0"/>
          </a:p>
        </p:txBody>
      </p:sp>
      <p:pic>
        <p:nvPicPr>
          <p:cNvPr id="5" name="Picture 4">
            <a:extLst>
              <a:ext uri="{FF2B5EF4-FFF2-40B4-BE49-F238E27FC236}">
                <a16:creationId xmlns:a16="http://schemas.microsoft.com/office/drawing/2014/main" id="{A5814133-AB5B-41A1-BE79-564E81033A05}"/>
              </a:ext>
            </a:extLst>
          </p:cNvPr>
          <p:cNvPicPr>
            <a:picLocks noChangeAspect="1"/>
          </p:cNvPicPr>
          <p:nvPr/>
        </p:nvPicPr>
        <p:blipFill>
          <a:blip r:embed="rId2"/>
          <a:stretch>
            <a:fillRect/>
          </a:stretch>
        </p:blipFill>
        <p:spPr>
          <a:xfrm>
            <a:off x="3256104" y="182562"/>
            <a:ext cx="8801785" cy="6492875"/>
          </a:xfrm>
          <a:prstGeom prst="rect">
            <a:avLst/>
          </a:prstGeom>
        </p:spPr>
      </p:pic>
    </p:spTree>
    <p:extLst>
      <p:ext uri="{BB962C8B-B14F-4D97-AF65-F5344CB8AC3E}">
        <p14:creationId xmlns:p14="http://schemas.microsoft.com/office/powerpoint/2010/main" val="3487064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905A6A-1F46-4FA3-AF0A-D6C23FBFE189}"/>
              </a:ext>
            </a:extLst>
          </p:cNvPr>
          <p:cNvSpPr>
            <a:spLocks noGrp="1"/>
          </p:cNvSpPr>
          <p:nvPr>
            <p:ph idx="1"/>
          </p:nvPr>
        </p:nvSpPr>
        <p:spPr>
          <a:xfrm>
            <a:off x="190501" y="244474"/>
            <a:ext cx="3962400" cy="5984875"/>
          </a:xfrm>
        </p:spPr>
        <p:txBody>
          <a:bodyPr/>
          <a:lstStyle/>
          <a:p>
            <a:pPr marL="0" indent="0">
              <a:buNone/>
            </a:pPr>
            <a:r>
              <a:rPr lang="en-US" sz="3200" b="1" dirty="0">
                <a:latin typeface="+mj-lt"/>
              </a:rPr>
              <a:t>Regression Analysis</a:t>
            </a:r>
          </a:p>
          <a:p>
            <a:pPr marL="0" indent="0">
              <a:buNone/>
            </a:pPr>
            <a:r>
              <a:rPr lang="en-US" sz="2000" dirty="0"/>
              <a:t>As already filtered the P value to &lt; 0.05, those are highly related to EU sales:</a:t>
            </a:r>
          </a:p>
          <a:p>
            <a:pPr marL="0" indent="0">
              <a:buNone/>
            </a:pPr>
            <a:r>
              <a:rPr lang="en-US" sz="2000" dirty="0" err="1"/>
              <a:t>JP_Sales</a:t>
            </a:r>
            <a:r>
              <a:rPr lang="en-US" sz="2000" dirty="0"/>
              <a:t>, </a:t>
            </a:r>
            <a:r>
              <a:rPr lang="en-US" sz="2000" dirty="0" err="1"/>
              <a:t>Other_Sales</a:t>
            </a:r>
            <a:r>
              <a:rPr lang="en-US" sz="2000" dirty="0"/>
              <a:t>, </a:t>
            </a:r>
            <a:r>
              <a:rPr lang="en-US" sz="2000" dirty="0" err="1"/>
              <a:t>Ceitic_Score</a:t>
            </a:r>
            <a:r>
              <a:rPr lang="en-US" sz="2000" dirty="0"/>
              <a:t> and </a:t>
            </a:r>
            <a:r>
              <a:rPr lang="en-US" sz="2000" dirty="0" err="1"/>
              <a:t>Critic_Count</a:t>
            </a:r>
            <a:r>
              <a:rPr lang="en-US" sz="2000" dirty="0"/>
              <a:t> are having negative relationship, meaning that if EU sales goes up, those are going down</a:t>
            </a:r>
          </a:p>
          <a:p>
            <a:pPr marL="0" indent="0">
              <a:buNone/>
            </a:pPr>
            <a:endParaRPr lang="en-US" sz="2000" dirty="0"/>
          </a:p>
        </p:txBody>
      </p:sp>
      <p:pic>
        <p:nvPicPr>
          <p:cNvPr id="5" name="Picture 4">
            <a:extLst>
              <a:ext uri="{FF2B5EF4-FFF2-40B4-BE49-F238E27FC236}">
                <a16:creationId xmlns:a16="http://schemas.microsoft.com/office/drawing/2014/main" id="{B204E867-6E4E-469B-B51E-9332860C797B}"/>
              </a:ext>
            </a:extLst>
          </p:cNvPr>
          <p:cNvPicPr>
            <a:picLocks noChangeAspect="1"/>
          </p:cNvPicPr>
          <p:nvPr/>
        </p:nvPicPr>
        <p:blipFill>
          <a:blip r:embed="rId2"/>
          <a:stretch>
            <a:fillRect/>
          </a:stretch>
        </p:blipFill>
        <p:spPr>
          <a:xfrm>
            <a:off x="4469631" y="331604"/>
            <a:ext cx="7531868" cy="5897745"/>
          </a:xfrm>
          <a:prstGeom prst="rect">
            <a:avLst/>
          </a:prstGeom>
        </p:spPr>
      </p:pic>
    </p:spTree>
    <p:extLst>
      <p:ext uri="{BB962C8B-B14F-4D97-AF65-F5344CB8AC3E}">
        <p14:creationId xmlns:p14="http://schemas.microsoft.com/office/powerpoint/2010/main" val="170245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t="-9000" b="-9000"/>
          </a:stretch>
        </a:blipFill>
        <a:effectLst/>
      </p:bgPr>
    </p:bg>
    <p:spTree>
      <p:nvGrpSpPr>
        <p:cNvPr id="1" name=""/>
        <p:cNvGrpSpPr/>
        <p:nvPr/>
      </p:nvGrpSpPr>
      <p:grpSpPr>
        <a:xfrm>
          <a:off x="0" y="0"/>
          <a:ext cx="0" cy="0"/>
          <a:chOff x="0" y="0"/>
          <a:chExt cx="0" cy="0"/>
        </a:xfrm>
      </p:grpSpPr>
      <p:sp>
        <p:nvSpPr>
          <p:cNvPr id="6" name="Google Shape;41;p1">
            <a:extLst>
              <a:ext uri="{FF2B5EF4-FFF2-40B4-BE49-F238E27FC236}">
                <a16:creationId xmlns:a16="http://schemas.microsoft.com/office/drawing/2014/main" id="{23E8398A-51A9-428E-B728-67056008178C}"/>
              </a:ext>
            </a:extLst>
          </p:cNvPr>
          <p:cNvSpPr txBox="1">
            <a:spLocks noGrp="1"/>
          </p:cNvSpPr>
          <p:nvPr>
            <p:ph type="ctrTitle"/>
          </p:nvPr>
        </p:nvSpPr>
        <p:spPr>
          <a:xfrm>
            <a:off x="180974" y="451019"/>
            <a:ext cx="12011025" cy="123110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4800" b="1" dirty="0"/>
              <a:t>Conclusion</a:t>
            </a:r>
            <a:br>
              <a:rPr lang="en-US" sz="4800" b="1" dirty="0">
                <a:latin typeface="Arial" panose="020B0604020202020204" pitchFamily="34" charset="0"/>
                <a:cs typeface="Arial" panose="020B0604020202020204" pitchFamily="34" charset="0"/>
              </a:rPr>
            </a:br>
            <a:endParaRPr sz="32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9FB909E-1388-436E-9A8D-56CC8ACFFFE1}"/>
              </a:ext>
            </a:extLst>
          </p:cNvPr>
          <p:cNvSpPr txBox="1"/>
          <p:nvPr/>
        </p:nvSpPr>
        <p:spPr>
          <a:xfrm>
            <a:off x="180974" y="1327048"/>
            <a:ext cx="11830052" cy="2954655"/>
          </a:xfrm>
          <a:prstGeom prst="rect">
            <a:avLst/>
          </a:prstGeom>
          <a:noFill/>
        </p:spPr>
        <p:txBody>
          <a:bodyPr wrap="square" rtlCol="0">
            <a:spAutoFit/>
          </a:bodyPr>
          <a:lstStyle/>
          <a:p>
            <a:pPr marL="0" indent="0">
              <a:buNone/>
            </a:pPr>
            <a:r>
              <a:rPr lang="en-US" sz="2800" dirty="0"/>
              <a:t>Although the data is only up to 2016, there are quite few years data missing till now, we can still try to look for similar economic environment and learn from that timing.</a:t>
            </a:r>
          </a:p>
          <a:p>
            <a:pPr marL="0" indent="0">
              <a:buNone/>
            </a:pPr>
            <a:r>
              <a:rPr lang="en-US" sz="2800" dirty="0"/>
              <a:t>For EU sales, there are definitely a lot of space can be improved, base on all the analysis I created, I believe we already have some direction to go and focus to increase EU’s sales.</a:t>
            </a:r>
          </a:p>
          <a:p>
            <a:endParaRPr lang="en-US" dirty="0"/>
          </a:p>
        </p:txBody>
      </p:sp>
    </p:spTree>
    <p:extLst>
      <p:ext uri="{BB962C8B-B14F-4D97-AF65-F5344CB8AC3E}">
        <p14:creationId xmlns:p14="http://schemas.microsoft.com/office/powerpoint/2010/main" val="3543892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661949" y="1576014"/>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428">
              <a:solidFill>
                <a:srgbClr val="000000"/>
              </a:solidFill>
              <a:latin typeface="Arial"/>
              <a:ea typeface="Arial"/>
              <a:cs typeface="Arial"/>
              <a:sym typeface="Arial"/>
            </a:endParaRPr>
          </a:p>
        </p:txBody>
      </p:sp>
      <p:sp>
        <p:nvSpPr>
          <p:cNvPr id="21" name="Google Shape;21;p1"/>
          <p:cNvSpPr/>
          <p:nvPr/>
        </p:nvSpPr>
        <p:spPr>
          <a:xfrm>
            <a:off x="6111388" y="1576014"/>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428">
              <a:solidFill>
                <a:srgbClr val="000000"/>
              </a:solidFill>
              <a:latin typeface="Arial"/>
              <a:ea typeface="Arial"/>
              <a:cs typeface="Arial"/>
              <a:sym typeface="Arial"/>
            </a:endParaRPr>
          </a:p>
        </p:txBody>
      </p:sp>
      <p:sp>
        <p:nvSpPr>
          <p:cNvPr id="22" name="Google Shape;22;p1"/>
          <p:cNvSpPr/>
          <p:nvPr/>
        </p:nvSpPr>
        <p:spPr>
          <a:xfrm>
            <a:off x="1742937" y="1618128"/>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1</a:t>
            </a:r>
            <a:endParaRPr sz="1428">
              <a:solidFill>
                <a:schemeClr val="lt1"/>
              </a:solidFill>
              <a:latin typeface="Arial"/>
              <a:ea typeface="Arial"/>
              <a:cs typeface="Arial"/>
              <a:sym typeface="Arial"/>
            </a:endParaRPr>
          </a:p>
        </p:txBody>
      </p:sp>
      <p:sp>
        <p:nvSpPr>
          <p:cNvPr id="23" name="Google Shape;23;p1"/>
          <p:cNvSpPr/>
          <p:nvPr/>
        </p:nvSpPr>
        <p:spPr>
          <a:xfrm>
            <a:off x="6192376" y="1618128"/>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4</a:t>
            </a:r>
            <a:endParaRPr sz="1400">
              <a:solidFill>
                <a:srgbClr val="000000"/>
              </a:solidFill>
              <a:latin typeface="Arial"/>
              <a:ea typeface="Arial"/>
              <a:cs typeface="Arial"/>
              <a:sym typeface="Arial"/>
            </a:endParaRPr>
          </a:p>
        </p:txBody>
      </p:sp>
      <p:sp>
        <p:nvSpPr>
          <p:cNvPr id="24" name="Google Shape;24;p1"/>
          <p:cNvSpPr/>
          <p:nvPr/>
        </p:nvSpPr>
        <p:spPr>
          <a:xfrm>
            <a:off x="2125195" y="165018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Context</a:t>
            </a:r>
            <a:endParaRPr sz="1400">
              <a:solidFill>
                <a:srgbClr val="000000"/>
              </a:solidFill>
              <a:latin typeface="Arial"/>
              <a:ea typeface="Arial"/>
              <a:cs typeface="Arial"/>
              <a:sym typeface="Arial"/>
            </a:endParaRPr>
          </a:p>
        </p:txBody>
      </p:sp>
      <p:sp>
        <p:nvSpPr>
          <p:cNvPr id="25" name="Google Shape;25;p1"/>
          <p:cNvSpPr/>
          <p:nvPr/>
        </p:nvSpPr>
        <p:spPr>
          <a:xfrm>
            <a:off x="6574634" y="165018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Constraints within solution space</a:t>
            </a:r>
            <a:endParaRPr sz="1400">
              <a:solidFill>
                <a:srgbClr val="000000"/>
              </a:solidFill>
              <a:latin typeface="Arial"/>
              <a:ea typeface="Arial"/>
              <a:cs typeface="Arial"/>
              <a:sym typeface="Arial"/>
            </a:endParaRPr>
          </a:p>
        </p:txBody>
      </p:sp>
      <p:sp>
        <p:nvSpPr>
          <p:cNvPr id="26" name="Google Shape;26;p1"/>
          <p:cNvSpPr/>
          <p:nvPr/>
        </p:nvSpPr>
        <p:spPr>
          <a:xfrm>
            <a:off x="6192376" y="3207097"/>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5</a:t>
            </a:r>
            <a:endParaRPr sz="1400">
              <a:solidFill>
                <a:srgbClr val="000000"/>
              </a:solidFill>
              <a:latin typeface="Arial"/>
              <a:ea typeface="Arial"/>
              <a:cs typeface="Arial"/>
              <a:sym typeface="Arial"/>
            </a:endParaRPr>
          </a:p>
        </p:txBody>
      </p:sp>
      <p:sp>
        <p:nvSpPr>
          <p:cNvPr id="27" name="Google Shape;27;p1"/>
          <p:cNvSpPr/>
          <p:nvPr/>
        </p:nvSpPr>
        <p:spPr>
          <a:xfrm>
            <a:off x="1742937" y="3207097"/>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2</a:t>
            </a:r>
            <a:endParaRPr sz="1400">
              <a:solidFill>
                <a:srgbClr val="000000"/>
              </a:solidFill>
              <a:latin typeface="Arial"/>
              <a:ea typeface="Arial"/>
              <a:cs typeface="Arial"/>
              <a:sym typeface="Arial"/>
            </a:endParaRPr>
          </a:p>
        </p:txBody>
      </p:sp>
      <p:sp>
        <p:nvSpPr>
          <p:cNvPr id="28" name="Google Shape;28;p1"/>
          <p:cNvSpPr/>
          <p:nvPr/>
        </p:nvSpPr>
        <p:spPr>
          <a:xfrm>
            <a:off x="2125195" y="3239153"/>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Criteria for success</a:t>
            </a:r>
            <a:endParaRPr sz="1400">
              <a:solidFill>
                <a:srgbClr val="000000"/>
              </a:solidFill>
              <a:latin typeface="Arial"/>
              <a:ea typeface="Arial"/>
              <a:cs typeface="Arial"/>
              <a:sym typeface="Arial"/>
            </a:endParaRPr>
          </a:p>
        </p:txBody>
      </p:sp>
      <p:sp>
        <p:nvSpPr>
          <p:cNvPr id="29" name="Google Shape;29;p1"/>
          <p:cNvSpPr/>
          <p:nvPr/>
        </p:nvSpPr>
        <p:spPr>
          <a:xfrm>
            <a:off x="6574634" y="3239153"/>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Stakeholders to provide key insight</a:t>
            </a:r>
            <a:endParaRPr sz="1400">
              <a:solidFill>
                <a:srgbClr val="000000"/>
              </a:solidFill>
              <a:latin typeface="Arial"/>
              <a:ea typeface="Arial"/>
              <a:cs typeface="Arial"/>
              <a:sym typeface="Arial"/>
            </a:endParaRPr>
          </a:p>
        </p:txBody>
      </p:sp>
      <p:sp>
        <p:nvSpPr>
          <p:cNvPr id="30" name="Google Shape;30;p1"/>
          <p:cNvSpPr/>
          <p:nvPr/>
        </p:nvSpPr>
        <p:spPr>
          <a:xfrm>
            <a:off x="1742937" y="4797686"/>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3</a:t>
            </a:r>
            <a:endParaRPr sz="1400">
              <a:solidFill>
                <a:srgbClr val="000000"/>
              </a:solidFill>
              <a:latin typeface="Arial"/>
              <a:ea typeface="Arial"/>
              <a:cs typeface="Arial"/>
              <a:sym typeface="Arial"/>
            </a:endParaRPr>
          </a:p>
        </p:txBody>
      </p:sp>
      <p:sp>
        <p:nvSpPr>
          <p:cNvPr id="31" name="Google Shape;31;p1"/>
          <p:cNvSpPr/>
          <p:nvPr/>
        </p:nvSpPr>
        <p:spPr>
          <a:xfrm>
            <a:off x="6192376" y="4797686"/>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6</a:t>
            </a:r>
            <a:endParaRPr sz="1400">
              <a:solidFill>
                <a:srgbClr val="000000"/>
              </a:solidFill>
              <a:latin typeface="Arial"/>
              <a:ea typeface="Arial"/>
              <a:cs typeface="Arial"/>
              <a:sym typeface="Arial"/>
            </a:endParaRPr>
          </a:p>
        </p:txBody>
      </p:sp>
      <p:sp>
        <p:nvSpPr>
          <p:cNvPr id="32" name="Google Shape;32;p1"/>
          <p:cNvSpPr/>
          <p:nvPr/>
        </p:nvSpPr>
        <p:spPr>
          <a:xfrm>
            <a:off x="2125195" y="4831972"/>
            <a:ext cx="3597454" cy="219740"/>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Scope of solution space </a:t>
            </a:r>
            <a:endParaRPr sz="1400">
              <a:solidFill>
                <a:srgbClr val="000000"/>
              </a:solidFill>
              <a:latin typeface="Arial"/>
              <a:ea typeface="Arial"/>
              <a:cs typeface="Arial"/>
              <a:sym typeface="Arial"/>
            </a:endParaRPr>
          </a:p>
        </p:txBody>
      </p:sp>
      <p:sp>
        <p:nvSpPr>
          <p:cNvPr id="33" name="Google Shape;33;p1"/>
          <p:cNvSpPr/>
          <p:nvPr/>
        </p:nvSpPr>
        <p:spPr>
          <a:xfrm>
            <a:off x="6574634" y="482974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rPr>
              <a:t>Key</a:t>
            </a:r>
            <a:r>
              <a:rPr lang="en-AU" sz="1428">
                <a:solidFill>
                  <a:schemeClr val="dk1"/>
                </a:solidFill>
                <a:latin typeface="Arial"/>
                <a:ea typeface="Arial"/>
                <a:cs typeface="Arial"/>
                <a:sym typeface="Arial"/>
              </a:rPr>
              <a:t> data sources </a:t>
            </a:r>
            <a:endParaRPr sz="1400">
              <a:solidFill>
                <a:srgbClr val="000000"/>
              </a:solidFill>
              <a:latin typeface="Arial"/>
              <a:ea typeface="Arial"/>
              <a:cs typeface="Arial"/>
              <a:sym typeface="Arial"/>
            </a:endParaRPr>
          </a:p>
        </p:txBody>
      </p:sp>
      <p:sp>
        <p:nvSpPr>
          <p:cNvPr id="34" name="Google Shape;34;p1"/>
          <p:cNvSpPr txBox="1"/>
          <p:nvPr/>
        </p:nvSpPr>
        <p:spPr>
          <a:xfrm>
            <a:off x="1667108" y="1964976"/>
            <a:ext cx="4324418" cy="1245854"/>
          </a:xfrm>
          <a:prstGeom prst="rect">
            <a:avLst/>
          </a:prstGeom>
          <a:noFill/>
          <a:ln>
            <a:noFill/>
          </a:ln>
        </p:spPr>
        <p:txBody>
          <a:bodyPr spcFirstLastPara="1" wrap="square" lIns="91425" tIns="45700" rIns="91425" bIns="45700" anchor="t" anchorCtr="0">
            <a:noAutofit/>
          </a:bodyPr>
          <a:lstStyle/>
          <a:p>
            <a:pPr>
              <a:buSzPts val="1400"/>
            </a:pPr>
            <a:r>
              <a:rPr lang="en-AU" sz="1600" dirty="0"/>
              <a:t>Since all the other regions are having pretty good sales, we want to analyse the Europe region to see if we can make the sales better.</a:t>
            </a:r>
          </a:p>
        </p:txBody>
      </p:sp>
      <p:sp>
        <p:nvSpPr>
          <p:cNvPr id="35" name="Google Shape;35;p1"/>
          <p:cNvSpPr txBox="1"/>
          <p:nvPr/>
        </p:nvSpPr>
        <p:spPr>
          <a:xfrm>
            <a:off x="1667108" y="3538875"/>
            <a:ext cx="4324418" cy="1410643"/>
          </a:xfrm>
          <a:prstGeom prst="rect">
            <a:avLst/>
          </a:prstGeom>
          <a:noFill/>
          <a:ln>
            <a:noFill/>
          </a:ln>
        </p:spPr>
        <p:txBody>
          <a:bodyPr spcFirstLastPara="1" wrap="square" lIns="91425" tIns="45700" rIns="91425" bIns="45700" anchor="t" anchorCtr="0">
            <a:noAutofit/>
          </a:bodyPr>
          <a:lstStyle/>
          <a:p>
            <a:r>
              <a:rPr lang="en-US"/>
              <a:t>Make EU's sales increase 5%</a:t>
            </a:r>
          </a:p>
        </p:txBody>
      </p:sp>
      <p:sp>
        <p:nvSpPr>
          <p:cNvPr id="36" name="Google Shape;36;p1"/>
          <p:cNvSpPr txBox="1"/>
          <p:nvPr/>
        </p:nvSpPr>
        <p:spPr>
          <a:xfrm>
            <a:off x="1710842" y="5184805"/>
            <a:ext cx="4324418" cy="751488"/>
          </a:xfrm>
          <a:prstGeom prst="rect">
            <a:avLst/>
          </a:prstGeom>
          <a:noFill/>
          <a:ln>
            <a:noFill/>
          </a:ln>
        </p:spPr>
        <p:txBody>
          <a:bodyPr spcFirstLastPara="1" wrap="square" lIns="91425" tIns="45700" rIns="91425" bIns="45700" anchor="t" anchorCtr="0">
            <a:noAutofit/>
          </a:bodyPr>
          <a:lstStyle/>
          <a:p>
            <a:r>
              <a:rPr lang="en-US" dirty="0"/>
              <a:t>Find out what EU's preference for game and use different ways such as promotion or advertisement to increase the sales</a:t>
            </a:r>
          </a:p>
        </p:txBody>
      </p:sp>
      <p:sp>
        <p:nvSpPr>
          <p:cNvPr id="37" name="Google Shape;37;p1"/>
          <p:cNvSpPr txBox="1"/>
          <p:nvPr/>
        </p:nvSpPr>
        <p:spPr>
          <a:xfrm>
            <a:off x="6082232" y="1963920"/>
            <a:ext cx="4324418" cy="1081065"/>
          </a:xfrm>
          <a:prstGeom prst="rect">
            <a:avLst/>
          </a:prstGeom>
          <a:noFill/>
          <a:ln>
            <a:noFill/>
          </a:ln>
        </p:spPr>
        <p:txBody>
          <a:bodyPr spcFirstLastPara="1" wrap="square" lIns="91425" tIns="45700" rIns="91425" bIns="45700" anchor="t" anchorCtr="0">
            <a:noAutofit/>
          </a:bodyPr>
          <a:lstStyle/>
          <a:p>
            <a:r>
              <a:rPr lang="en-US"/>
              <a:t>Not understanding different countries' culture, not knowing their taste</a:t>
            </a:r>
            <a:endParaRPr lang="en-US">
              <a:solidFill>
                <a:srgbClr val="000000"/>
              </a:solidFill>
              <a:latin typeface="Arial"/>
              <a:ea typeface="Arial"/>
              <a:cs typeface="Arial"/>
            </a:endParaRPr>
          </a:p>
        </p:txBody>
      </p:sp>
      <p:sp>
        <p:nvSpPr>
          <p:cNvPr id="38" name="Google Shape;38;p1"/>
          <p:cNvSpPr txBox="1"/>
          <p:nvPr/>
        </p:nvSpPr>
        <p:spPr>
          <a:xfrm>
            <a:off x="6114928" y="5085175"/>
            <a:ext cx="4324418" cy="1081065"/>
          </a:xfrm>
          <a:prstGeom prst="rect">
            <a:avLst/>
          </a:prstGeom>
          <a:noFill/>
          <a:ln>
            <a:noFill/>
          </a:ln>
        </p:spPr>
        <p:txBody>
          <a:bodyPr spcFirstLastPara="1" wrap="square" lIns="91425" tIns="45700" rIns="91425" bIns="45700" anchor="t" anchorCtr="0">
            <a:noAutofit/>
          </a:bodyPr>
          <a:lstStyle/>
          <a:p>
            <a:r>
              <a:rPr lang="en-US"/>
              <a:t>Sales Data, PR resources</a:t>
            </a:r>
          </a:p>
        </p:txBody>
      </p:sp>
      <p:sp>
        <p:nvSpPr>
          <p:cNvPr id="47" name="Google Shape;47;p1"/>
          <p:cNvSpPr txBox="1"/>
          <p:nvPr/>
        </p:nvSpPr>
        <p:spPr>
          <a:xfrm>
            <a:off x="6131126" y="3547601"/>
            <a:ext cx="4324418" cy="1081065"/>
          </a:xfrm>
          <a:prstGeom prst="rect">
            <a:avLst/>
          </a:prstGeom>
          <a:noFill/>
          <a:ln>
            <a:noFill/>
          </a:ln>
        </p:spPr>
        <p:txBody>
          <a:bodyPr spcFirstLastPara="1" wrap="square" lIns="91425" tIns="45700" rIns="91425" bIns="45700" anchor="t" anchorCtr="0">
            <a:noAutofit/>
          </a:bodyPr>
          <a:lstStyle/>
          <a:p>
            <a:r>
              <a:rPr lang="en-US"/>
              <a:t>Advertisement team, PR team</a:t>
            </a:r>
          </a:p>
          <a:p>
            <a:r>
              <a:rPr lang="en-US"/>
              <a:t>Sales team</a:t>
            </a:r>
          </a:p>
        </p:txBody>
      </p:sp>
      <p:sp>
        <p:nvSpPr>
          <p:cNvPr id="49" name="Google Shape;46;p1">
            <a:extLst>
              <a:ext uri="{FF2B5EF4-FFF2-40B4-BE49-F238E27FC236}">
                <a16:creationId xmlns:a16="http://schemas.microsoft.com/office/drawing/2014/main" id="{4EE7A2BF-579D-47D5-835F-7D6EB308BDC5}"/>
              </a:ext>
            </a:extLst>
          </p:cNvPr>
          <p:cNvSpPr txBox="1">
            <a:spLocks/>
          </p:cNvSpPr>
          <p:nvPr/>
        </p:nvSpPr>
        <p:spPr>
          <a:xfrm>
            <a:off x="1613054" y="653296"/>
            <a:ext cx="8793596" cy="638136"/>
          </a:xfrm>
          <a:prstGeom prst="rect">
            <a:avLst/>
          </a:prstGeom>
          <a:noFill/>
          <a:ln>
            <a:noFill/>
          </a:ln>
        </p:spPr>
        <p:txBody>
          <a:bodyPr spcFirstLastPara="1" vert="horz" wrap="square" lIns="0" tIns="0" rIns="0" bIns="0" rtlCol="0" anchor="t" anchorCtr="0">
            <a:noAutofit/>
          </a:bodyPr>
          <a:lstStyle>
            <a:lvl1pPr lvl="0" algn="l" defTabSz="914400" rtl="0" eaLnBrk="1" latinLnBrk="0" hangingPunct="1">
              <a:lnSpc>
                <a:spcPct val="100000"/>
              </a:lnSpc>
              <a:spcBef>
                <a:spcPts val="0"/>
              </a:spcBef>
              <a:spcAft>
                <a:spcPts val="0"/>
              </a:spcAft>
              <a:buSzPts val="1400"/>
              <a:buNone/>
              <a:defRPr sz="4400" kern="1200">
                <a:solidFill>
                  <a:schemeClr val="tx1"/>
                </a:solidFill>
                <a:latin typeface="+mj-lt"/>
                <a:ea typeface="+mj-ea"/>
                <a:cs typeface="+mj-c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2800" b="1" dirty="0"/>
              <a:t>Problem Statement</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1" name="Google Shape;21;p1"/>
          <p:cNvSpPr/>
          <p:nvPr/>
        </p:nvSpPr>
        <p:spPr>
          <a:xfrm>
            <a:off x="733381" y="2580993"/>
            <a:ext cx="2160125" cy="1898047"/>
          </a:xfrm>
          <a:prstGeom prst="round1Rect">
            <a:avLst>
              <a:gd name="adj" fmla="val 16667"/>
            </a:avLst>
          </a:prstGeom>
          <a:solidFill>
            <a:srgbClr val="00C09D"/>
          </a:solidFill>
          <a:ln>
            <a:noFill/>
          </a:ln>
        </p:spPr>
        <p:txBody>
          <a:bodyPr spcFirstLastPara="1" wrap="square" lIns="54850" tIns="0" rIns="0" bIns="0" anchor="ctr" anchorCtr="0">
            <a:noAutofit/>
          </a:bodyPr>
          <a:lstStyle/>
          <a:p>
            <a:pPr marL="342900" indent="-342900"/>
            <a:r>
              <a:rPr lang="en-AU" dirty="0"/>
              <a:t>Increase EU's sales 5% in one year</a:t>
            </a:r>
          </a:p>
        </p:txBody>
      </p:sp>
      <p:sp>
        <p:nvSpPr>
          <p:cNvPr id="23" name="Google Shape;23;p1"/>
          <p:cNvSpPr/>
          <p:nvPr/>
        </p:nvSpPr>
        <p:spPr>
          <a:xfrm>
            <a:off x="3473576" y="1500748"/>
            <a:ext cx="2301041" cy="793504"/>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indent="-342900"/>
            <a:r>
              <a:rPr lang="en-US" dirty="0"/>
              <a:t>Have retain customer to purchase more</a:t>
            </a:r>
          </a:p>
        </p:txBody>
      </p:sp>
      <p:sp>
        <p:nvSpPr>
          <p:cNvPr id="24" name="Google Shape;24;p1"/>
          <p:cNvSpPr/>
          <p:nvPr/>
        </p:nvSpPr>
        <p:spPr>
          <a:xfrm>
            <a:off x="3459871" y="3203598"/>
            <a:ext cx="2473185" cy="758897"/>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indent="-342900"/>
            <a:r>
              <a:rPr lang="en-US" dirty="0"/>
              <a:t>Develop strategies to attract new customer</a:t>
            </a:r>
          </a:p>
        </p:txBody>
      </p:sp>
      <p:sp>
        <p:nvSpPr>
          <p:cNvPr id="27" name="Google Shape;27;p1"/>
          <p:cNvSpPr/>
          <p:nvPr/>
        </p:nvSpPr>
        <p:spPr>
          <a:xfrm>
            <a:off x="6662597" y="2059340"/>
            <a:ext cx="5032214" cy="390999"/>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indent="-342900"/>
            <a:r>
              <a:rPr lang="en-US"/>
              <a:t>Advertisement of the product they might not know</a:t>
            </a:r>
            <a:endParaRPr/>
          </a:p>
        </p:txBody>
      </p:sp>
      <p:sp>
        <p:nvSpPr>
          <p:cNvPr id="28" name="Google Shape;28;p1"/>
          <p:cNvSpPr/>
          <p:nvPr/>
        </p:nvSpPr>
        <p:spPr>
          <a:xfrm>
            <a:off x="6662597" y="2936960"/>
            <a:ext cx="3052769" cy="378747"/>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indent="-342900"/>
            <a:r>
              <a:rPr lang="en-US" dirty="0"/>
              <a:t>Cold calling/emailing </a:t>
            </a:r>
            <a:r>
              <a:rPr lang="en-US" dirty="0" err="1"/>
              <a:t>etc</a:t>
            </a:r>
            <a:endParaRPr lang="en-US" dirty="0"/>
          </a:p>
        </p:txBody>
      </p:sp>
      <p:sp>
        <p:nvSpPr>
          <p:cNvPr id="29" name="Google Shape;29;p1"/>
          <p:cNvSpPr/>
          <p:nvPr/>
        </p:nvSpPr>
        <p:spPr>
          <a:xfrm>
            <a:off x="6662597" y="3802328"/>
            <a:ext cx="3052769" cy="477461"/>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indent="-342900"/>
            <a:r>
              <a:rPr lang="en-US" dirty="0"/>
              <a:t>Trial version to let them try</a:t>
            </a:r>
          </a:p>
        </p:txBody>
      </p:sp>
      <p:sp>
        <p:nvSpPr>
          <p:cNvPr id="33" name="Google Shape;33;p1"/>
          <p:cNvSpPr/>
          <p:nvPr/>
        </p:nvSpPr>
        <p:spPr>
          <a:xfrm>
            <a:off x="6678818" y="1401577"/>
            <a:ext cx="3472267" cy="390999"/>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indent="-342900"/>
            <a:r>
              <a:rPr lang="en-AU" dirty="0"/>
              <a:t>promotion, discount, loyalty points</a:t>
            </a:r>
          </a:p>
        </p:txBody>
      </p:sp>
      <p:sp>
        <p:nvSpPr>
          <p:cNvPr id="44" name="Google Shape;46;p1">
            <a:extLst>
              <a:ext uri="{FF2B5EF4-FFF2-40B4-BE49-F238E27FC236}">
                <a16:creationId xmlns:a16="http://schemas.microsoft.com/office/drawing/2014/main" id="{6913121C-D2CB-46E4-865C-FFD42C6A4FAF}"/>
              </a:ext>
            </a:extLst>
          </p:cNvPr>
          <p:cNvSpPr txBox="1">
            <a:spLocks noGrp="1"/>
          </p:cNvSpPr>
          <p:nvPr>
            <p:ph type="title"/>
          </p:nvPr>
        </p:nvSpPr>
        <p:spPr>
          <a:xfrm>
            <a:off x="1699202" y="512151"/>
            <a:ext cx="8793596" cy="638136"/>
          </a:xfrm>
          <a:prstGeom prst="rect">
            <a:avLst/>
          </a:prstGeom>
          <a:noFill/>
          <a:ln>
            <a:noFill/>
          </a:ln>
        </p:spPr>
        <p:txBody>
          <a:bodyPr spcFirstLastPara="1" vert="horz" wrap="square" lIns="0" tIns="0" rIns="0" bIns="0" rtlCol="0" anchor="t" anchorCtr="0">
            <a:noAutofit/>
          </a:bodyPr>
          <a:lstStyle/>
          <a:p>
            <a:r>
              <a:rPr lang="en-US" sz="2800" b="1" dirty="0"/>
              <a:t>Issue Tree</a:t>
            </a:r>
            <a:endParaRPr sz="2800" dirty="0"/>
          </a:p>
        </p:txBody>
      </p:sp>
      <p:sp>
        <p:nvSpPr>
          <p:cNvPr id="2" name="Left Brace 1">
            <a:extLst>
              <a:ext uri="{FF2B5EF4-FFF2-40B4-BE49-F238E27FC236}">
                <a16:creationId xmlns:a16="http://schemas.microsoft.com/office/drawing/2014/main" id="{595A6487-5E7D-483B-8664-04940A7CC7C3}"/>
              </a:ext>
            </a:extLst>
          </p:cNvPr>
          <p:cNvSpPr/>
          <p:nvPr/>
        </p:nvSpPr>
        <p:spPr>
          <a:xfrm>
            <a:off x="3057167" y="1835257"/>
            <a:ext cx="395425" cy="365880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78BEF4F8-F4C3-49B5-9AE2-DB812E3E35AE}"/>
              </a:ext>
            </a:extLst>
          </p:cNvPr>
          <p:cNvSpPr/>
          <p:nvPr/>
        </p:nvSpPr>
        <p:spPr>
          <a:xfrm>
            <a:off x="6221987" y="1522698"/>
            <a:ext cx="372142" cy="76305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Left Brace 44">
            <a:extLst>
              <a:ext uri="{FF2B5EF4-FFF2-40B4-BE49-F238E27FC236}">
                <a16:creationId xmlns:a16="http://schemas.microsoft.com/office/drawing/2014/main" id="{8E428B1D-EB31-4B35-B0FC-C2514885467B}"/>
              </a:ext>
            </a:extLst>
          </p:cNvPr>
          <p:cNvSpPr/>
          <p:nvPr/>
        </p:nvSpPr>
        <p:spPr>
          <a:xfrm>
            <a:off x="6221987" y="3203598"/>
            <a:ext cx="372142" cy="76305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Left Brace 45">
            <a:extLst>
              <a:ext uri="{FF2B5EF4-FFF2-40B4-BE49-F238E27FC236}">
                <a16:creationId xmlns:a16="http://schemas.microsoft.com/office/drawing/2014/main" id="{9811621F-DA13-4A18-9F67-199891B1597C}"/>
              </a:ext>
            </a:extLst>
          </p:cNvPr>
          <p:cNvSpPr/>
          <p:nvPr/>
        </p:nvSpPr>
        <p:spPr>
          <a:xfrm>
            <a:off x="6221987" y="5100377"/>
            <a:ext cx="372142" cy="76305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Google Shape;24;p1">
            <a:extLst>
              <a:ext uri="{FF2B5EF4-FFF2-40B4-BE49-F238E27FC236}">
                <a16:creationId xmlns:a16="http://schemas.microsoft.com/office/drawing/2014/main" id="{7074DEE0-5809-4DC3-BC3B-3A9F8C76CBC8}"/>
              </a:ext>
            </a:extLst>
          </p:cNvPr>
          <p:cNvSpPr/>
          <p:nvPr/>
        </p:nvSpPr>
        <p:spPr>
          <a:xfrm>
            <a:off x="3492350" y="5030368"/>
            <a:ext cx="2263491" cy="833060"/>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indent="-342900"/>
            <a:r>
              <a:rPr lang="en-US" dirty="0"/>
              <a:t>Explore new market</a:t>
            </a:r>
          </a:p>
        </p:txBody>
      </p:sp>
      <p:sp>
        <p:nvSpPr>
          <p:cNvPr id="54" name="Google Shape;29;p1">
            <a:extLst>
              <a:ext uri="{FF2B5EF4-FFF2-40B4-BE49-F238E27FC236}">
                <a16:creationId xmlns:a16="http://schemas.microsoft.com/office/drawing/2014/main" id="{C3D9DD5C-E4E2-49F4-9A4D-17E4126263A1}"/>
              </a:ext>
            </a:extLst>
          </p:cNvPr>
          <p:cNvSpPr/>
          <p:nvPr/>
        </p:nvSpPr>
        <p:spPr>
          <a:xfrm>
            <a:off x="6678818" y="4839368"/>
            <a:ext cx="3052769" cy="477461"/>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indent="-342900"/>
            <a:r>
              <a:rPr lang="en-US" dirty="0"/>
              <a:t>New region  </a:t>
            </a:r>
          </a:p>
        </p:txBody>
      </p:sp>
      <p:sp>
        <p:nvSpPr>
          <p:cNvPr id="66" name="Google Shape;29;p1">
            <a:extLst>
              <a:ext uri="{FF2B5EF4-FFF2-40B4-BE49-F238E27FC236}">
                <a16:creationId xmlns:a16="http://schemas.microsoft.com/office/drawing/2014/main" id="{A0ED93C8-2C9E-40B4-BF76-B17605E6A917}"/>
              </a:ext>
            </a:extLst>
          </p:cNvPr>
          <p:cNvSpPr/>
          <p:nvPr/>
        </p:nvSpPr>
        <p:spPr>
          <a:xfrm>
            <a:off x="6678818" y="5712904"/>
            <a:ext cx="3052769" cy="477461"/>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indent="-342900"/>
            <a:r>
              <a:rPr lang="en-US" dirty="0"/>
              <a:t>Different age (</a:t>
            </a:r>
            <a:r>
              <a:rPr lang="en-US" dirty="0" err="1"/>
              <a:t>eldery</a:t>
            </a:r>
            <a:r>
              <a:rPr lang="en-US" dirty="0"/>
              <a:t>)  </a:t>
            </a:r>
          </a:p>
        </p:txBody>
      </p:sp>
    </p:spTree>
    <p:extLst>
      <p:ext uri="{BB962C8B-B14F-4D97-AF65-F5344CB8AC3E}">
        <p14:creationId xmlns:p14="http://schemas.microsoft.com/office/powerpoint/2010/main" val="337994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CE46-CBA4-409D-8725-8CDF1812CBED}"/>
              </a:ext>
            </a:extLst>
          </p:cNvPr>
          <p:cNvSpPr>
            <a:spLocks noGrp="1"/>
          </p:cNvSpPr>
          <p:nvPr>
            <p:ph type="title"/>
          </p:nvPr>
        </p:nvSpPr>
        <p:spPr>
          <a:xfrm>
            <a:off x="223518" y="198120"/>
            <a:ext cx="11968481" cy="1610360"/>
          </a:xfrm>
        </p:spPr>
        <p:txBody>
          <a:bodyPr>
            <a:normAutofit/>
          </a:bodyPr>
          <a:lstStyle/>
          <a:p>
            <a:r>
              <a:rPr lang="en-US" sz="2800" b="1" dirty="0"/>
              <a:t>Overview</a:t>
            </a:r>
            <a:br>
              <a:rPr lang="en-US" sz="2000" dirty="0">
                <a:latin typeface="+mn-lt"/>
              </a:rPr>
            </a:br>
            <a:r>
              <a:rPr lang="en-US" sz="2000" dirty="0">
                <a:latin typeface="+mn-lt"/>
              </a:rPr>
              <a:t>Huge increase since the 1995 - every spikes are the time when games are having new released. </a:t>
            </a:r>
            <a:br>
              <a:rPr lang="en-US" sz="2000" dirty="0">
                <a:latin typeface="+mn-lt"/>
              </a:rPr>
            </a:br>
            <a:r>
              <a:rPr lang="en-US" sz="2000" dirty="0">
                <a:latin typeface="+mn-lt"/>
              </a:rPr>
              <a:t>The decline - there might because of the financial crisis, or with lack of new games to keep customer interested. </a:t>
            </a:r>
            <a:br>
              <a:rPr lang="en-US" sz="2000" dirty="0">
                <a:latin typeface="+mn-lt"/>
              </a:rPr>
            </a:br>
            <a:r>
              <a:rPr lang="en-US" sz="2000" dirty="0">
                <a:latin typeface="+mn-lt"/>
              </a:rPr>
              <a:t>But for the Europe’s sales, we can see it has always been at the button, so there must be a lot of improvement to make it better.</a:t>
            </a:r>
          </a:p>
        </p:txBody>
      </p:sp>
      <p:pic>
        <p:nvPicPr>
          <p:cNvPr id="5" name="Picture 4">
            <a:extLst>
              <a:ext uri="{FF2B5EF4-FFF2-40B4-BE49-F238E27FC236}">
                <a16:creationId xmlns:a16="http://schemas.microsoft.com/office/drawing/2014/main" id="{5E0B415B-BE24-4CDE-84A6-AF474C230333}"/>
              </a:ext>
            </a:extLst>
          </p:cNvPr>
          <p:cNvPicPr>
            <a:picLocks noChangeAspect="1"/>
          </p:cNvPicPr>
          <p:nvPr/>
        </p:nvPicPr>
        <p:blipFill>
          <a:blip r:embed="rId2"/>
          <a:stretch>
            <a:fillRect/>
          </a:stretch>
        </p:blipFill>
        <p:spPr>
          <a:xfrm>
            <a:off x="118219" y="1695768"/>
            <a:ext cx="5743085" cy="4964112"/>
          </a:xfrm>
          <a:prstGeom prst="rect">
            <a:avLst/>
          </a:prstGeom>
        </p:spPr>
      </p:pic>
      <p:sp>
        <p:nvSpPr>
          <p:cNvPr id="6" name="TextBox 5">
            <a:extLst>
              <a:ext uri="{FF2B5EF4-FFF2-40B4-BE49-F238E27FC236}">
                <a16:creationId xmlns:a16="http://schemas.microsoft.com/office/drawing/2014/main" id="{9A436D1E-B420-4FBA-977C-0A19E0253C7E}"/>
              </a:ext>
            </a:extLst>
          </p:cNvPr>
          <p:cNvSpPr txBox="1"/>
          <p:nvPr/>
        </p:nvSpPr>
        <p:spPr>
          <a:xfrm>
            <a:off x="3607816" y="1695768"/>
            <a:ext cx="1351280" cy="369332"/>
          </a:xfrm>
          <a:prstGeom prst="rect">
            <a:avLst/>
          </a:prstGeom>
          <a:noFill/>
        </p:spPr>
        <p:txBody>
          <a:bodyPr wrap="square" rtlCol="0">
            <a:spAutoFit/>
          </a:bodyPr>
          <a:lstStyle/>
          <a:p>
            <a:r>
              <a:rPr lang="en-US" dirty="0">
                <a:solidFill>
                  <a:schemeClr val="accent4">
                    <a:lumMod val="50000"/>
                  </a:schemeClr>
                </a:solidFill>
              </a:rPr>
              <a:t>Global Sales </a:t>
            </a:r>
          </a:p>
        </p:txBody>
      </p:sp>
      <p:sp>
        <p:nvSpPr>
          <p:cNvPr id="7" name="TextBox 6">
            <a:extLst>
              <a:ext uri="{FF2B5EF4-FFF2-40B4-BE49-F238E27FC236}">
                <a16:creationId xmlns:a16="http://schemas.microsoft.com/office/drawing/2014/main" id="{18100AA5-5A35-4774-8C42-DF1082AB1A45}"/>
              </a:ext>
            </a:extLst>
          </p:cNvPr>
          <p:cNvSpPr txBox="1"/>
          <p:nvPr/>
        </p:nvSpPr>
        <p:spPr>
          <a:xfrm>
            <a:off x="3607816" y="5295264"/>
            <a:ext cx="1351280" cy="369332"/>
          </a:xfrm>
          <a:prstGeom prst="rect">
            <a:avLst/>
          </a:prstGeom>
          <a:noFill/>
        </p:spPr>
        <p:txBody>
          <a:bodyPr wrap="square" rtlCol="0">
            <a:spAutoFit/>
          </a:bodyPr>
          <a:lstStyle/>
          <a:p>
            <a:r>
              <a:rPr lang="en-US" dirty="0">
                <a:solidFill>
                  <a:schemeClr val="accent5">
                    <a:lumMod val="50000"/>
                  </a:schemeClr>
                </a:solidFill>
              </a:rPr>
              <a:t>EU Sales </a:t>
            </a:r>
          </a:p>
        </p:txBody>
      </p:sp>
      <p:sp>
        <p:nvSpPr>
          <p:cNvPr id="8" name="TextBox 7">
            <a:extLst>
              <a:ext uri="{FF2B5EF4-FFF2-40B4-BE49-F238E27FC236}">
                <a16:creationId xmlns:a16="http://schemas.microsoft.com/office/drawing/2014/main" id="{FC4EEE7D-6BE3-477F-9D24-7D01353B0443}"/>
              </a:ext>
            </a:extLst>
          </p:cNvPr>
          <p:cNvSpPr txBox="1"/>
          <p:nvPr/>
        </p:nvSpPr>
        <p:spPr>
          <a:xfrm>
            <a:off x="3607816" y="3680182"/>
            <a:ext cx="1351280" cy="369332"/>
          </a:xfrm>
          <a:prstGeom prst="rect">
            <a:avLst/>
          </a:prstGeom>
          <a:noFill/>
        </p:spPr>
        <p:txBody>
          <a:bodyPr wrap="square" rtlCol="0">
            <a:spAutoFit/>
          </a:bodyPr>
          <a:lstStyle/>
          <a:p>
            <a:r>
              <a:rPr lang="en-US" dirty="0">
                <a:solidFill>
                  <a:srgbClr val="C00000"/>
                </a:solidFill>
              </a:rPr>
              <a:t>JP Sales </a:t>
            </a:r>
          </a:p>
        </p:txBody>
      </p:sp>
      <p:pic>
        <p:nvPicPr>
          <p:cNvPr id="4" name="Picture 3">
            <a:extLst>
              <a:ext uri="{FF2B5EF4-FFF2-40B4-BE49-F238E27FC236}">
                <a16:creationId xmlns:a16="http://schemas.microsoft.com/office/drawing/2014/main" id="{96413643-62F5-4439-B47A-33255B176F52}"/>
              </a:ext>
            </a:extLst>
          </p:cNvPr>
          <p:cNvPicPr>
            <a:picLocks noChangeAspect="1"/>
          </p:cNvPicPr>
          <p:nvPr/>
        </p:nvPicPr>
        <p:blipFill>
          <a:blip r:embed="rId3"/>
          <a:stretch>
            <a:fillRect/>
          </a:stretch>
        </p:blipFill>
        <p:spPr>
          <a:xfrm>
            <a:off x="6096000" y="1695768"/>
            <a:ext cx="5182877" cy="4857251"/>
          </a:xfrm>
          <a:prstGeom prst="rect">
            <a:avLst/>
          </a:prstGeom>
        </p:spPr>
      </p:pic>
    </p:spTree>
    <p:extLst>
      <p:ext uri="{BB962C8B-B14F-4D97-AF65-F5344CB8AC3E}">
        <p14:creationId xmlns:p14="http://schemas.microsoft.com/office/powerpoint/2010/main" val="242499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7F59-104F-45AA-971F-3046FC248153}"/>
              </a:ext>
            </a:extLst>
          </p:cNvPr>
          <p:cNvSpPr>
            <a:spLocks noGrp="1"/>
          </p:cNvSpPr>
          <p:nvPr>
            <p:ph type="title"/>
          </p:nvPr>
        </p:nvSpPr>
        <p:spPr>
          <a:xfrm>
            <a:off x="135406" y="348829"/>
            <a:ext cx="11640034" cy="1469811"/>
          </a:xfrm>
        </p:spPr>
        <p:txBody>
          <a:bodyPr>
            <a:normAutofit fontScale="90000"/>
          </a:bodyPr>
          <a:lstStyle/>
          <a:p>
            <a:r>
              <a:rPr lang="en-US" sz="3600" b="1" dirty="0"/>
              <a:t>most popular video game consoles and Publisher in EU’s sales</a:t>
            </a:r>
            <a:br>
              <a:rPr lang="en-US" sz="2700" dirty="0"/>
            </a:br>
            <a:r>
              <a:rPr lang="en-US" sz="2400" dirty="0">
                <a:latin typeface="+mn-lt"/>
              </a:rPr>
              <a:t>By platform - Promote PS2 more or try to advertise second/ third console</a:t>
            </a:r>
            <a:br>
              <a:rPr lang="en-US" sz="2400" dirty="0">
                <a:latin typeface="+mn-lt"/>
              </a:rPr>
            </a:br>
            <a:r>
              <a:rPr lang="en-US" sz="2400" dirty="0">
                <a:latin typeface="+mn-lt"/>
              </a:rPr>
              <a:t>By Publisher - Promote Activision as there is a big gap , there will be lot of sales can improve</a:t>
            </a:r>
            <a:br>
              <a:rPr lang="en-US" dirty="0"/>
            </a:br>
            <a:endParaRPr lang="en-US" dirty="0"/>
          </a:p>
        </p:txBody>
      </p:sp>
      <p:pic>
        <p:nvPicPr>
          <p:cNvPr id="5" name="Picture 4">
            <a:extLst>
              <a:ext uri="{FF2B5EF4-FFF2-40B4-BE49-F238E27FC236}">
                <a16:creationId xmlns:a16="http://schemas.microsoft.com/office/drawing/2014/main" id="{6ED34E75-3B37-4A3D-BCDD-3AB2D4400DFE}"/>
              </a:ext>
            </a:extLst>
          </p:cNvPr>
          <p:cNvPicPr>
            <a:picLocks noChangeAspect="1"/>
          </p:cNvPicPr>
          <p:nvPr/>
        </p:nvPicPr>
        <p:blipFill>
          <a:blip r:embed="rId2"/>
          <a:stretch>
            <a:fillRect/>
          </a:stretch>
        </p:blipFill>
        <p:spPr>
          <a:xfrm>
            <a:off x="257326" y="1739308"/>
            <a:ext cx="5665954" cy="4217988"/>
          </a:xfrm>
          <a:prstGeom prst="rect">
            <a:avLst/>
          </a:prstGeom>
        </p:spPr>
      </p:pic>
      <p:pic>
        <p:nvPicPr>
          <p:cNvPr id="7" name="Picture 6">
            <a:extLst>
              <a:ext uri="{FF2B5EF4-FFF2-40B4-BE49-F238E27FC236}">
                <a16:creationId xmlns:a16="http://schemas.microsoft.com/office/drawing/2014/main" id="{10902039-5BEF-4F9D-9858-0E6ED79273A2}"/>
              </a:ext>
            </a:extLst>
          </p:cNvPr>
          <p:cNvPicPr>
            <a:picLocks noChangeAspect="1"/>
          </p:cNvPicPr>
          <p:nvPr/>
        </p:nvPicPr>
        <p:blipFill>
          <a:blip r:embed="rId3"/>
          <a:stretch>
            <a:fillRect/>
          </a:stretch>
        </p:blipFill>
        <p:spPr>
          <a:xfrm>
            <a:off x="5923280" y="1913044"/>
            <a:ext cx="5665954" cy="4773981"/>
          </a:xfrm>
          <a:prstGeom prst="rect">
            <a:avLst/>
          </a:prstGeom>
        </p:spPr>
      </p:pic>
    </p:spTree>
    <p:extLst>
      <p:ext uri="{BB962C8B-B14F-4D97-AF65-F5344CB8AC3E}">
        <p14:creationId xmlns:p14="http://schemas.microsoft.com/office/powerpoint/2010/main" val="20262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E939-3DA8-4DE7-B622-D1C209AD893E}"/>
              </a:ext>
            </a:extLst>
          </p:cNvPr>
          <p:cNvSpPr>
            <a:spLocks noGrp="1"/>
          </p:cNvSpPr>
          <p:nvPr>
            <p:ph type="title"/>
          </p:nvPr>
        </p:nvSpPr>
        <p:spPr>
          <a:xfrm>
            <a:off x="476249" y="365125"/>
            <a:ext cx="11401425" cy="1325563"/>
          </a:xfrm>
        </p:spPr>
        <p:txBody>
          <a:bodyPr>
            <a:normAutofit/>
          </a:bodyPr>
          <a:lstStyle/>
          <a:p>
            <a:r>
              <a:rPr lang="en-US" sz="3200" b="1" dirty="0"/>
              <a:t>Best selling games in each platform</a:t>
            </a:r>
            <a:br>
              <a:rPr lang="en-US" sz="2400" dirty="0">
                <a:latin typeface="+mn-lt"/>
              </a:rPr>
            </a:br>
            <a:r>
              <a:rPr lang="en-US" sz="2400" dirty="0">
                <a:latin typeface="+mn-lt"/>
              </a:rPr>
              <a:t>Three video games are dominating the sales on these platform, and PS3 are completely dominated by Grand Theft Auto</a:t>
            </a:r>
          </a:p>
        </p:txBody>
      </p:sp>
      <p:pic>
        <p:nvPicPr>
          <p:cNvPr id="5" name="Picture 4">
            <a:extLst>
              <a:ext uri="{FF2B5EF4-FFF2-40B4-BE49-F238E27FC236}">
                <a16:creationId xmlns:a16="http://schemas.microsoft.com/office/drawing/2014/main" id="{605E3EBF-4C13-487C-AE68-727A2F0565B8}"/>
              </a:ext>
            </a:extLst>
          </p:cNvPr>
          <p:cNvPicPr>
            <a:picLocks noChangeAspect="1"/>
          </p:cNvPicPr>
          <p:nvPr/>
        </p:nvPicPr>
        <p:blipFill>
          <a:blip r:embed="rId2"/>
          <a:stretch>
            <a:fillRect/>
          </a:stretch>
        </p:blipFill>
        <p:spPr>
          <a:xfrm>
            <a:off x="136166" y="2051367"/>
            <a:ext cx="11919667" cy="4441508"/>
          </a:xfrm>
          <a:prstGeom prst="rect">
            <a:avLst/>
          </a:prstGeom>
        </p:spPr>
      </p:pic>
    </p:spTree>
    <p:extLst>
      <p:ext uri="{BB962C8B-B14F-4D97-AF65-F5344CB8AC3E}">
        <p14:creationId xmlns:p14="http://schemas.microsoft.com/office/powerpoint/2010/main" val="3981379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8B9E01-DAAF-4B5B-A569-180A54DEFB90}"/>
              </a:ext>
            </a:extLst>
          </p:cNvPr>
          <p:cNvPicPr>
            <a:picLocks noChangeAspect="1"/>
          </p:cNvPicPr>
          <p:nvPr/>
        </p:nvPicPr>
        <p:blipFill>
          <a:blip r:embed="rId2"/>
          <a:stretch>
            <a:fillRect/>
          </a:stretch>
        </p:blipFill>
        <p:spPr>
          <a:xfrm>
            <a:off x="2807335" y="85725"/>
            <a:ext cx="8934450" cy="6686550"/>
          </a:xfrm>
          <a:prstGeom prst="rect">
            <a:avLst/>
          </a:prstGeom>
        </p:spPr>
      </p:pic>
      <p:sp>
        <p:nvSpPr>
          <p:cNvPr id="2" name="Title 1">
            <a:extLst>
              <a:ext uri="{FF2B5EF4-FFF2-40B4-BE49-F238E27FC236}">
                <a16:creationId xmlns:a16="http://schemas.microsoft.com/office/drawing/2014/main" id="{57C216F2-5966-409B-BB28-DF5A0DC9453C}"/>
              </a:ext>
            </a:extLst>
          </p:cNvPr>
          <p:cNvSpPr>
            <a:spLocks noGrp="1"/>
          </p:cNvSpPr>
          <p:nvPr>
            <p:ph type="title"/>
          </p:nvPr>
        </p:nvSpPr>
        <p:spPr>
          <a:xfrm>
            <a:off x="0" y="365124"/>
            <a:ext cx="4003040" cy="6330315"/>
          </a:xfrm>
        </p:spPr>
        <p:txBody>
          <a:bodyPr>
            <a:normAutofit/>
          </a:bodyPr>
          <a:lstStyle/>
          <a:p>
            <a:r>
              <a:rPr lang="en-US" sz="2400" dirty="0">
                <a:latin typeface="+mn-lt"/>
              </a:rPr>
              <a:t>This pie chart shows that Action genres are the most popular one, base on previous slides, the popular games are all actions category too, so we can know that the Action, Sports and Shooter are the popular Genre.</a:t>
            </a:r>
          </a:p>
        </p:txBody>
      </p:sp>
    </p:spTree>
    <p:extLst>
      <p:ext uri="{BB962C8B-B14F-4D97-AF65-F5344CB8AC3E}">
        <p14:creationId xmlns:p14="http://schemas.microsoft.com/office/powerpoint/2010/main" val="288104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0863-976B-4F05-BFA4-2B7C5476507D}"/>
              </a:ext>
            </a:extLst>
          </p:cNvPr>
          <p:cNvSpPr>
            <a:spLocks noGrp="1"/>
          </p:cNvSpPr>
          <p:nvPr>
            <p:ph type="title"/>
          </p:nvPr>
        </p:nvSpPr>
        <p:spPr>
          <a:xfrm>
            <a:off x="309880" y="117475"/>
            <a:ext cx="10801350" cy="1325563"/>
          </a:xfrm>
        </p:spPr>
        <p:txBody>
          <a:bodyPr>
            <a:normAutofit/>
          </a:bodyPr>
          <a:lstStyle/>
          <a:p>
            <a:r>
              <a:rPr lang="en-US" sz="3200" b="1" dirty="0"/>
              <a:t>Genre by regions</a:t>
            </a:r>
            <a:br>
              <a:rPr lang="en-US" sz="2400" dirty="0">
                <a:latin typeface="+mn-lt"/>
              </a:rPr>
            </a:br>
            <a:r>
              <a:rPr lang="en-US" sz="2400" dirty="0">
                <a:latin typeface="+mn-lt"/>
              </a:rPr>
              <a:t>EU’s popular Genre are Action, Sports and Shooter.</a:t>
            </a:r>
          </a:p>
        </p:txBody>
      </p:sp>
      <p:pic>
        <p:nvPicPr>
          <p:cNvPr id="5" name="Picture 4">
            <a:extLst>
              <a:ext uri="{FF2B5EF4-FFF2-40B4-BE49-F238E27FC236}">
                <a16:creationId xmlns:a16="http://schemas.microsoft.com/office/drawing/2014/main" id="{4F3C6CA9-C8D4-4122-8492-E8C8919CD8C1}"/>
              </a:ext>
            </a:extLst>
          </p:cNvPr>
          <p:cNvPicPr>
            <a:picLocks noChangeAspect="1"/>
          </p:cNvPicPr>
          <p:nvPr/>
        </p:nvPicPr>
        <p:blipFill>
          <a:blip r:embed="rId2"/>
          <a:stretch>
            <a:fillRect/>
          </a:stretch>
        </p:blipFill>
        <p:spPr>
          <a:xfrm>
            <a:off x="309880" y="1247775"/>
            <a:ext cx="11628120" cy="5610225"/>
          </a:xfrm>
          <a:prstGeom prst="rect">
            <a:avLst/>
          </a:prstGeom>
        </p:spPr>
      </p:pic>
    </p:spTree>
    <p:extLst>
      <p:ext uri="{BB962C8B-B14F-4D97-AF65-F5344CB8AC3E}">
        <p14:creationId xmlns:p14="http://schemas.microsoft.com/office/powerpoint/2010/main" val="1477588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5113-EF50-4EF0-8A58-2A2E996CF2D4}"/>
              </a:ext>
            </a:extLst>
          </p:cNvPr>
          <p:cNvSpPr>
            <a:spLocks noGrp="1"/>
          </p:cNvSpPr>
          <p:nvPr>
            <p:ph type="title"/>
          </p:nvPr>
        </p:nvSpPr>
        <p:spPr>
          <a:xfrm>
            <a:off x="1611084" y="120197"/>
            <a:ext cx="9405257" cy="1339850"/>
          </a:xfrm>
        </p:spPr>
        <p:txBody>
          <a:bodyPr>
            <a:normAutofit/>
          </a:bodyPr>
          <a:lstStyle/>
          <a:p>
            <a:r>
              <a:rPr lang="en-US" sz="2800" dirty="0">
                <a:latin typeface="+mn-lt"/>
              </a:rPr>
              <a:t>The higher critic score the game have, the more sales it make. </a:t>
            </a:r>
          </a:p>
        </p:txBody>
      </p:sp>
      <p:pic>
        <p:nvPicPr>
          <p:cNvPr id="4" name="Picture 3">
            <a:extLst>
              <a:ext uri="{FF2B5EF4-FFF2-40B4-BE49-F238E27FC236}">
                <a16:creationId xmlns:a16="http://schemas.microsoft.com/office/drawing/2014/main" id="{BF5D5CCC-A190-46E5-BF98-215CD01FE8C6}"/>
              </a:ext>
            </a:extLst>
          </p:cNvPr>
          <p:cNvPicPr>
            <a:picLocks noChangeAspect="1"/>
          </p:cNvPicPr>
          <p:nvPr/>
        </p:nvPicPr>
        <p:blipFill>
          <a:blip r:embed="rId2"/>
          <a:stretch>
            <a:fillRect/>
          </a:stretch>
        </p:blipFill>
        <p:spPr>
          <a:xfrm>
            <a:off x="6264728" y="1254974"/>
            <a:ext cx="5041145" cy="5366542"/>
          </a:xfrm>
          <a:prstGeom prst="rect">
            <a:avLst/>
          </a:prstGeom>
        </p:spPr>
      </p:pic>
      <p:pic>
        <p:nvPicPr>
          <p:cNvPr id="9" name="Picture 8">
            <a:extLst>
              <a:ext uri="{FF2B5EF4-FFF2-40B4-BE49-F238E27FC236}">
                <a16:creationId xmlns:a16="http://schemas.microsoft.com/office/drawing/2014/main" id="{30E9D82F-8491-45FD-BCA8-C4CF3B8513CE}"/>
              </a:ext>
            </a:extLst>
          </p:cNvPr>
          <p:cNvPicPr>
            <a:picLocks noChangeAspect="1"/>
          </p:cNvPicPr>
          <p:nvPr/>
        </p:nvPicPr>
        <p:blipFill>
          <a:blip r:embed="rId3"/>
          <a:stretch>
            <a:fillRect/>
          </a:stretch>
        </p:blipFill>
        <p:spPr>
          <a:xfrm>
            <a:off x="1006247" y="1254974"/>
            <a:ext cx="5041145" cy="5376182"/>
          </a:xfrm>
          <a:prstGeom prst="rect">
            <a:avLst/>
          </a:prstGeom>
        </p:spPr>
      </p:pic>
    </p:spTree>
    <p:extLst>
      <p:ext uri="{BB962C8B-B14F-4D97-AF65-F5344CB8AC3E}">
        <p14:creationId xmlns:p14="http://schemas.microsoft.com/office/powerpoint/2010/main" val="2491077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865</Words>
  <Application>Microsoft Office PowerPoint</Application>
  <PresentationFormat>Widescreen</PresentationFormat>
  <Paragraphs>65</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Captsone Two – Video Games Presentation  </vt:lpstr>
      <vt:lpstr>PowerPoint Presentation</vt:lpstr>
      <vt:lpstr>Issue Tree</vt:lpstr>
      <vt:lpstr>Overview Huge increase since the 1995 - every spikes are the time when games are having new released.  The decline - there might because of the financial crisis, or with lack of new games to keep customer interested.  But for the Europe’s sales, we can see it has always been at the button, so there must be a lot of improvement to make it better.</vt:lpstr>
      <vt:lpstr>most popular video game consoles and Publisher in EU’s sales By platform - Promote PS2 more or try to advertise second/ third console By Publisher - Promote Activision as there is a big gap , there will be lot of sales can improve </vt:lpstr>
      <vt:lpstr>Best selling games in each platform Three video games are dominating the sales on these platform, and PS3 are completely dominated by Grand Theft Auto</vt:lpstr>
      <vt:lpstr>This pie chart shows that Action genres are the most popular one, base on previous slides, the popular games are all actions category too, so we can know that the Action, Sports and Shooter are the popular Genre.</vt:lpstr>
      <vt:lpstr>Genre by regions EU’s popular Genre are Action, Sports and Shooter.</vt:lpstr>
      <vt:lpstr>The higher critic score the game have, the more sales it make. </vt:lpstr>
      <vt:lpstr>Correlation Heatmap EU sales is pretty highly related to Other_sales region, so we should copy how Other sales region’s way of promotion and advertisement etc,  Increase EU sales, increase NA sales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Captsone Two - Video Games Analysis</dc:title>
  <dc:creator>Grace Chang</dc:creator>
  <cp:lastModifiedBy>Grace Chang</cp:lastModifiedBy>
  <cp:revision>26</cp:revision>
  <dcterms:created xsi:type="dcterms:W3CDTF">2021-04-27T04:12:21Z</dcterms:created>
  <dcterms:modified xsi:type="dcterms:W3CDTF">2021-05-01T00:36:33Z</dcterms:modified>
</cp:coreProperties>
</file>