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yRizcMK478uUhGo42vycU3Xct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D77E82-9383-484A-9F5B-5D2F9287EC5A}">
  <a:tblStyle styleId="{80D77E82-9383-484A-9F5B-5D2F9287EC5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4355D29-E03E-4F25-B974-D5CB38EF2CA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/>
          <p:nvPr>
            <p:ph type="ctrTitle"/>
          </p:nvPr>
        </p:nvSpPr>
        <p:spPr>
          <a:xfrm>
            <a:off x="1371600" y="2290617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9"/>
          <p:cNvSpPr txBox="1"/>
          <p:nvPr>
            <p:ph idx="1" type="subTitle"/>
          </p:nvPr>
        </p:nvSpPr>
        <p:spPr>
          <a:xfrm>
            <a:off x="2743200" y="3571875"/>
            <a:ext cx="6400800" cy="773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E36C09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457200" y="205979"/>
            <a:ext cx="6096000" cy="53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457200" y="1044038"/>
            <a:ext cx="8229600" cy="3550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2C587A"/>
              </a:buClr>
              <a:buSzPts val="20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C587A"/>
              </a:buClr>
              <a:buSzPts val="1800"/>
              <a:buChar char="–"/>
              <a:defRPr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2C587A"/>
              </a:buClr>
              <a:buSzPts val="1600"/>
              <a:buChar char="•"/>
              <a:defRPr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2C587A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2C587A"/>
              </a:buClr>
              <a:buSzPts val="14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" name="Google Shape;14;p10"/>
          <p:cNvGrpSpPr/>
          <p:nvPr/>
        </p:nvGrpSpPr>
        <p:grpSpPr>
          <a:xfrm>
            <a:off x="457200" y="713791"/>
            <a:ext cx="6133899" cy="72000"/>
            <a:chOff x="457200" y="713791"/>
            <a:chExt cx="6133899" cy="72000"/>
          </a:xfrm>
        </p:grpSpPr>
        <p:cxnSp>
          <p:nvCxnSpPr>
            <p:cNvPr id="15" name="Google Shape;15;p10"/>
            <p:cNvCxnSpPr/>
            <p:nvPr/>
          </p:nvCxnSpPr>
          <p:spPr>
            <a:xfrm>
              <a:off x="457200" y="742666"/>
              <a:ext cx="6096000" cy="0"/>
            </a:xfrm>
            <a:prstGeom prst="straightConnector1">
              <a:avLst/>
            </a:prstGeom>
            <a:noFill/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" name="Google Shape;16;p10"/>
            <p:cNvSpPr/>
            <p:nvPr/>
          </p:nvSpPr>
          <p:spPr>
            <a:xfrm>
              <a:off x="6517632" y="713791"/>
              <a:ext cx="73467" cy="72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05979"/>
            <a:ext cx="6096000" cy="53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11"/>
          <p:cNvGrpSpPr/>
          <p:nvPr/>
        </p:nvGrpSpPr>
        <p:grpSpPr>
          <a:xfrm>
            <a:off x="457200" y="713791"/>
            <a:ext cx="6133899" cy="72000"/>
            <a:chOff x="457200" y="713791"/>
            <a:chExt cx="6133899" cy="72000"/>
          </a:xfrm>
        </p:grpSpPr>
        <p:cxnSp>
          <p:nvCxnSpPr>
            <p:cNvPr id="20" name="Google Shape;20;p11"/>
            <p:cNvCxnSpPr/>
            <p:nvPr/>
          </p:nvCxnSpPr>
          <p:spPr>
            <a:xfrm>
              <a:off x="457200" y="742666"/>
              <a:ext cx="6096000" cy="0"/>
            </a:xfrm>
            <a:prstGeom prst="straightConnector1">
              <a:avLst/>
            </a:prstGeom>
            <a:noFill/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" name="Google Shape;21;p11"/>
            <p:cNvSpPr/>
            <p:nvPr/>
          </p:nvSpPr>
          <p:spPr>
            <a:xfrm>
              <a:off x="6517632" y="713791"/>
              <a:ext cx="73467" cy="72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3200"/>
              <a:buFont typeface="Helvetica Neue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E46C0A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205979"/>
            <a:ext cx="6096000" cy="53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457200" y="900112"/>
            <a:ext cx="4038600" cy="3980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4648200" y="900113"/>
            <a:ext cx="4038600" cy="398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grpSp>
        <p:nvGrpSpPr>
          <p:cNvPr id="29" name="Google Shape;29;p13"/>
          <p:cNvGrpSpPr/>
          <p:nvPr/>
        </p:nvGrpSpPr>
        <p:grpSpPr>
          <a:xfrm>
            <a:off x="457200" y="713791"/>
            <a:ext cx="6133899" cy="72000"/>
            <a:chOff x="457200" y="713791"/>
            <a:chExt cx="6133899" cy="72000"/>
          </a:xfrm>
        </p:grpSpPr>
        <p:cxnSp>
          <p:nvCxnSpPr>
            <p:cNvPr id="30" name="Google Shape;30;p13"/>
            <p:cNvCxnSpPr/>
            <p:nvPr/>
          </p:nvCxnSpPr>
          <p:spPr>
            <a:xfrm>
              <a:off x="457200" y="742666"/>
              <a:ext cx="6096000" cy="0"/>
            </a:xfrm>
            <a:prstGeom prst="straightConnector1">
              <a:avLst/>
            </a:prstGeom>
            <a:noFill/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13"/>
            <p:cNvSpPr/>
            <p:nvPr/>
          </p:nvSpPr>
          <p:spPr>
            <a:xfrm>
              <a:off x="6517632" y="713791"/>
              <a:ext cx="73467" cy="72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57200" y="205979"/>
            <a:ext cx="6116990" cy="539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2800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1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grpSp>
        <p:nvGrpSpPr>
          <p:cNvPr id="38" name="Google Shape;38;p14"/>
          <p:cNvGrpSpPr/>
          <p:nvPr/>
        </p:nvGrpSpPr>
        <p:grpSpPr>
          <a:xfrm>
            <a:off x="457200" y="713791"/>
            <a:ext cx="6133899" cy="72000"/>
            <a:chOff x="457200" y="713791"/>
            <a:chExt cx="6133899" cy="72000"/>
          </a:xfrm>
        </p:grpSpPr>
        <p:cxnSp>
          <p:nvCxnSpPr>
            <p:cNvPr id="39" name="Google Shape;39;p14"/>
            <p:cNvCxnSpPr/>
            <p:nvPr/>
          </p:nvCxnSpPr>
          <p:spPr>
            <a:xfrm>
              <a:off x="457200" y="742666"/>
              <a:ext cx="6096000" cy="0"/>
            </a:xfrm>
            <a:prstGeom prst="straightConnector1">
              <a:avLst/>
            </a:prstGeom>
            <a:noFill/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" name="Google Shape;40;p14"/>
            <p:cNvSpPr/>
            <p:nvPr/>
          </p:nvSpPr>
          <p:spPr>
            <a:xfrm>
              <a:off x="6517632" y="713791"/>
              <a:ext cx="73467" cy="720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457201" y="965718"/>
            <a:ext cx="3008313" cy="720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2000"/>
              <a:buFont typeface="Helvetica Neue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3575050" y="965718"/>
            <a:ext cx="5111750" cy="3628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457201" y="1686184"/>
            <a:ext cx="3008313" cy="290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2000"/>
              <a:buFont typeface="Helvetica Neue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05979"/>
            <a:ext cx="6096000" cy="53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2800"/>
              <a:buFont typeface="Helvetica Neue"/>
              <a:buNone/>
              <a:defRPr b="1" i="1" sz="2800" u="none" cap="none" strike="noStrike">
                <a:solidFill>
                  <a:srgbClr val="2C587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044038"/>
            <a:ext cx="8229600" cy="3550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C587A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C587A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2C587A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2C587A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C587A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rchristian/retoequipo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371600" y="2360548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3200"/>
              <a:buFont typeface="Helvetica Neue"/>
              <a:buNone/>
            </a:pPr>
            <a:r>
              <a:rPr lang="es-MX" sz="3800"/>
              <a:t>CETAC APP</a:t>
            </a:r>
            <a:endParaRPr sz="3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1200" u="sng">
                <a:solidFill>
                  <a:schemeClr val="hlink"/>
                </a:solidFill>
                <a:hlinkClick r:id="rId3"/>
              </a:rPr>
              <a:t>https://github.com/grchristian/retoequipo1</a:t>
            </a:r>
            <a:endParaRPr sz="30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743200" y="3571875"/>
            <a:ext cx="6400800" cy="773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/>
              <a:t>Estatus Semanal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s-MX"/>
              <a:t>&lt;02/10/2021&gt;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457200" y="205979"/>
            <a:ext cx="6096000" cy="53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2800"/>
              <a:buFont typeface="Helvetica Neue"/>
              <a:buNone/>
            </a:pPr>
            <a:r>
              <a:rPr lang="es-MX"/>
              <a:t>Avance del proyecto</a:t>
            </a:r>
            <a:endParaRPr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14843" l="3928" r="63275" t="47383"/>
          <a:stretch/>
        </p:blipFill>
        <p:spPr>
          <a:xfrm>
            <a:off x="304800" y="998764"/>
            <a:ext cx="4487147" cy="2905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18490" l="38174" r="26128" t="38455"/>
          <a:stretch/>
        </p:blipFill>
        <p:spPr>
          <a:xfrm>
            <a:off x="4791947" y="742666"/>
            <a:ext cx="3817257" cy="258857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/>
          <p:nvPr/>
        </p:nvSpPr>
        <p:spPr>
          <a:xfrm>
            <a:off x="417925" y="1459225"/>
            <a:ext cx="1278600" cy="927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/>
              <a:t>% COMPLETE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/>
              <a:t>35%</a:t>
            </a:r>
            <a:endParaRPr sz="3300"/>
          </a:p>
        </p:txBody>
      </p:sp>
      <p:sp>
        <p:nvSpPr>
          <p:cNvPr id="64" name="Google Shape;64;p2"/>
          <p:cNvSpPr txBox="1"/>
          <p:nvPr/>
        </p:nvSpPr>
        <p:spPr>
          <a:xfrm>
            <a:off x="406800" y="985925"/>
            <a:ext cx="28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VIE 10/09/21 - VIE 22/10/2021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80400" y="1033775"/>
            <a:ext cx="2947500" cy="30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66" name="Google Shape;66;p2"/>
          <p:cNvSpPr txBox="1"/>
          <p:nvPr/>
        </p:nvSpPr>
        <p:spPr>
          <a:xfrm>
            <a:off x="406800" y="985925"/>
            <a:ext cx="28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VIE 10/09/21 - VIE 22/10/2021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442075" y="3539150"/>
            <a:ext cx="2095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Sprint 3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Sprint 4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6002950" y="3034350"/>
            <a:ext cx="1138800" cy="1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69" name="Google Shape;69;p2"/>
          <p:cNvSpPr/>
          <p:nvPr/>
        </p:nvSpPr>
        <p:spPr>
          <a:xfrm>
            <a:off x="6049000" y="2852475"/>
            <a:ext cx="1138800" cy="1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0" name="Google Shape;70;p2"/>
          <p:cNvSpPr txBox="1"/>
          <p:nvPr/>
        </p:nvSpPr>
        <p:spPr>
          <a:xfrm>
            <a:off x="5363900" y="2958600"/>
            <a:ext cx="74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Sprint 1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4654675" y="3312900"/>
            <a:ext cx="1138800" cy="1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2" name="Google Shape;72;p2"/>
          <p:cNvSpPr txBox="1"/>
          <p:nvPr/>
        </p:nvSpPr>
        <p:spPr>
          <a:xfrm>
            <a:off x="6049000" y="2958600"/>
            <a:ext cx="74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Sprint 2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6723800" y="2958600"/>
            <a:ext cx="74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Sprint 3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7392425" y="2958600"/>
            <a:ext cx="74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Sprint 4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5444575" y="1299675"/>
            <a:ext cx="348900" cy="168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6" name="Google Shape;76;p2"/>
          <p:cNvSpPr/>
          <p:nvPr/>
        </p:nvSpPr>
        <p:spPr>
          <a:xfrm>
            <a:off x="6204300" y="1299575"/>
            <a:ext cx="348900" cy="168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7" name="Google Shape;77;p2"/>
          <p:cNvSpPr/>
          <p:nvPr/>
        </p:nvSpPr>
        <p:spPr>
          <a:xfrm>
            <a:off x="6838900" y="1622775"/>
            <a:ext cx="348900" cy="1364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8" name="Google Shape;78;p2"/>
          <p:cNvSpPr/>
          <p:nvPr/>
        </p:nvSpPr>
        <p:spPr>
          <a:xfrm>
            <a:off x="7538300" y="2910325"/>
            <a:ext cx="348900" cy="76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79" name="Google Shape;79;p2"/>
          <p:cNvSpPr txBox="1"/>
          <p:nvPr/>
        </p:nvSpPr>
        <p:spPr>
          <a:xfrm>
            <a:off x="5397175" y="1299675"/>
            <a:ext cx="44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</a:t>
            </a:r>
            <a:endParaRPr sz="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6156900" y="1299675"/>
            <a:ext cx="44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</a:t>
            </a:r>
            <a:endParaRPr sz="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791500" y="1692300"/>
            <a:ext cx="44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75</a:t>
            </a:r>
            <a:endParaRPr sz="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2645800" y="3539150"/>
            <a:ext cx="195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Viernes 01/10/21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latin typeface="Helvetica Neue"/>
                <a:ea typeface="Helvetica Neue"/>
                <a:cs typeface="Helvetica Neue"/>
                <a:sym typeface="Helvetica Neue"/>
              </a:rPr>
              <a:t>Viernes 22/10/21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1696525" y="1459225"/>
            <a:ext cx="1605000" cy="927000"/>
          </a:xfrm>
          <a:prstGeom prst="rect">
            <a:avLst/>
          </a:prstGeom>
          <a:solidFill>
            <a:srgbClr val="FF6600"/>
          </a:solidFill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457200" y="205979"/>
            <a:ext cx="6096000" cy="53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ts val="2800"/>
              <a:buFont typeface="Helvetica Neue"/>
              <a:buNone/>
            </a:pPr>
            <a:r>
              <a:rPr lang="es-MX"/>
              <a:t>Avance del proyecto</a:t>
            </a:r>
            <a:endParaRPr/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 b="18744" l="2591" r="43529" t="36075"/>
          <a:stretch/>
        </p:blipFill>
        <p:spPr>
          <a:xfrm>
            <a:off x="457200" y="972451"/>
            <a:ext cx="7119251" cy="33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650425" y="4328625"/>
            <a:ext cx="674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Helvetica Neue"/>
                <a:ea typeface="Helvetica Neue"/>
                <a:cs typeface="Helvetica Neue"/>
                <a:sym typeface="Helvetica Neue"/>
              </a:rPr>
              <a:t>CRUD de datos tubulares			Programador		27/09/21		30/09/21		8 horas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Helvetica Neue"/>
                <a:ea typeface="Helvetica Neue"/>
                <a:cs typeface="Helvetica Neue"/>
                <a:sym typeface="Helvetica Neue"/>
              </a:rPr>
              <a:t>Actualización de documentos PMO		Programador		27/09/21		28/09/21		2 horas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Helvetica Neue"/>
                <a:ea typeface="Helvetica Neue"/>
                <a:cs typeface="Helvetica Neue"/>
                <a:sym typeface="Helvetica Neue"/>
              </a:rPr>
              <a:t>Corrección etapa 1				Project manager		27/09/21		28/09/21		2 horas	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4572000" y="1937125"/>
            <a:ext cx="348900" cy="118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92" name="Google Shape;92;p3"/>
          <p:cNvSpPr/>
          <p:nvPr/>
        </p:nvSpPr>
        <p:spPr>
          <a:xfrm>
            <a:off x="650425" y="1293350"/>
            <a:ext cx="1201500" cy="677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/>
              <a:t>% COMPLETE</a:t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00"/>
              <a:t>50</a:t>
            </a:r>
            <a:r>
              <a:rPr lang="es-MX" sz="2300"/>
              <a:t>%</a:t>
            </a:r>
            <a:endParaRPr sz="2300"/>
          </a:p>
        </p:txBody>
      </p:sp>
      <p:sp>
        <p:nvSpPr>
          <p:cNvPr id="93" name="Google Shape;93;p3"/>
          <p:cNvSpPr txBox="1"/>
          <p:nvPr/>
        </p:nvSpPr>
        <p:spPr>
          <a:xfrm>
            <a:off x="457200" y="2010125"/>
            <a:ext cx="2894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LUN</a:t>
            </a:r>
            <a:r>
              <a:rPr lang="es-MX">
                <a:latin typeface="Helvetica Neue"/>
                <a:ea typeface="Helvetica Neue"/>
                <a:cs typeface="Helvetica Neue"/>
                <a:sym typeface="Helvetica Neue"/>
              </a:rPr>
              <a:t> 27/09/21 - VIE 01/10/2021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4515525" y="3173250"/>
            <a:ext cx="2751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">
                <a:latin typeface="Helvetica Neue"/>
                <a:ea typeface="Helvetica Neue"/>
                <a:cs typeface="Helvetica Neue"/>
                <a:sym typeface="Helvetica Neue"/>
              </a:rPr>
              <a:t>CRUD	      Actualización documentos	Corrección etapa</a:t>
            </a:r>
            <a:endParaRPr sz="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5411825" y="2212975"/>
            <a:ext cx="348900" cy="908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96" name="Google Shape;96;p3"/>
          <p:cNvSpPr txBox="1"/>
          <p:nvPr/>
        </p:nvSpPr>
        <p:spPr>
          <a:xfrm>
            <a:off x="5364425" y="2248650"/>
            <a:ext cx="44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60</a:t>
            </a:r>
            <a:endParaRPr sz="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553200" y="2798450"/>
            <a:ext cx="348900" cy="323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98" name="Google Shape;98;p3"/>
          <p:cNvSpPr/>
          <p:nvPr/>
        </p:nvSpPr>
        <p:spPr>
          <a:xfrm>
            <a:off x="1851925" y="1293350"/>
            <a:ext cx="912000" cy="677100"/>
          </a:xfrm>
          <a:prstGeom prst="rect">
            <a:avLst/>
          </a:prstGeom>
          <a:solidFill>
            <a:srgbClr val="FF6600"/>
          </a:solidFill>
          <a:ln cap="flat" cmpd="sng" w="285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99" name="Google Shape;99;p3"/>
          <p:cNvSpPr txBox="1"/>
          <p:nvPr/>
        </p:nvSpPr>
        <p:spPr>
          <a:xfrm>
            <a:off x="4524600" y="1971675"/>
            <a:ext cx="44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lang="es-MX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/>
        </p:nvSpPr>
        <p:spPr>
          <a:xfrm>
            <a:off x="515614" y="367837"/>
            <a:ext cx="7322100" cy="379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</a:pPr>
            <a:r>
              <a:rPr b="1" i="0" lang="es-MX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Actualización Semanal – </a:t>
            </a:r>
            <a:r>
              <a:rPr b="1" lang="es-MX" sz="2100">
                <a:latin typeface="Helvetica Neue"/>
                <a:ea typeface="Helvetica Neue"/>
                <a:cs typeface="Helvetica Neue"/>
                <a:sym typeface="Helvetica Neue"/>
              </a:rPr>
              <a:t>CETAC APP</a:t>
            </a:r>
            <a:endParaRPr b="1" i="0" sz="21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05" name="Google Shape;105;p5"/>
          <p:cNvGraphicFramePr/>
          <p:nvPr/>
        </p:nvGraphicFramePr>
        <p:xfrm>
          <a:off x="5600582" y="10386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{80D77E82-9383-484A-9F5B-5D2F9287EC5A}</a:tableStyleId>
              </a:tblPr>
              <a:tblGrid>
                <a:gridCol w="629775"/>
                <a:gridCol w="503825"/>
              </a:tblGrid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Planeado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100% 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Real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9</a:t>
                      </a:r>
                      <a:r>
                        <a:rPr lang="es-MX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es-MX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609" y="955670"/>
            <a:ext cx="11144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jose.pineda.mancilla\AppData\Local\Microsoft\Windows\Temporary Internet Files\Content.IE5\ERMKGDZF\MC900431611[1].png" id="107" name="Google Shape;10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2868" y="1431645"/>
            <a:ext cx="335720" cy="2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/>
          <p:nvPr/>
        </p:nvSpPr>
        <p:spPr>
          <a:xfrm rot="-5400000">
            <a:off x="499601" y="1481297"/>
            <a:ext cx="818801" cy="382785"/>
          </a:xfrm>
          <a:prstGeom prst="rect">
            <a:avLst/>
          </a:prstGeom>
          <a:solidFill>
            <a:srgbClr val="366092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27000" spcFirstLastPara="1" rIns="27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CETAC APP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1114243" y="1394773"/>
            <a:ext cx="2855556" cy="456825"/>
          </a:xfrm>
          <a:prstGeom prst="homePlate">
            <a:avLst>
              <a:gd fmla="val 18645" name="adj"/>
            </a:avLst>
          </a:prstGeom>
          <a:solidFill>
            <a:schemeClr val="accent1">
              <a:alpha val="91764"/>
            </a:schemeClr>
          </a:soli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75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1832013" y="1471849"/>
            <a:ext cx="609600" cy="302700"/>
          </a:xfrm>
          <a:prstGeom prst="homePlate">
            <a:avLst>
              <a:gd fmla="val 18645" name="adj"/>
            </a:avLst>
          </a:prstGeom>
          <a:solidFill>
            <a:srgbClr val="0070C0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Octubre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67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35%</a:t>
            </a:r>
            <a:endParaRPr b="1" i="0" sz="675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3916520" y="1734584"/>
            <a:ext cx="588416" cy="139469"/>
          </a:xfrm>
          <a:prstGeom prst="rect">
            <a:avLst/>
          </a:prstGeom>
          <a:noFill/>
          <a:ln>
            <a:noFill/>
          </a:ln>
        </p:spPr>
        <p:txBody>
          <a:bodyPr anchorCtr="0" anchor="t" bIns="8100" lIns="13500" spcFirstLastPara="1" rIns="13500" wrap="square" tIns="81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22/10/2021</a:t>
            </a:r>
            <a:endParaRPr b="1" i="0" sz="67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5"/>
          <p:cNvGraphicFramePr/>
          <p:nvPr/>
        </p:nvGraphicFramePr>
        <p:xfrm>
          <a:off x="748074" y="23996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{C4355D29-E03E-4F25-B974-D5CB38EF2CAC}</a:tableStyleId>
              </a:tblPr>
              <a:tblGrid>
                <a:gridCol w="5166050"/>
                <a:gridCol w="1074250"/>
                <a:gridCol w="1020725"/>
              </a:tblGrid>
              <a:tr h="33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Etapa</a:t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Real </a:t>
                      </a:r>
                      <a:endParaRPr sz="1400"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Planeado</a:t>
                      </a:r>
                      <a:r>
                        <a:rPr lang="es-MX" sz="1400"/>
                        <a:t> </a:t>
                      </a:r>
                      <a:endParaRPr sz="1400"/>
                    </a:p>
                  </a:txBody>
                  <a:tcPr marT="34300" marB="34300" marR="68575" marL="68575"/>
                </a:tc>
              </a:tr>
              <a:tr h="40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>
                          <a:solidFill>
                            <a:srgbClr val="000000"/>
                          </a:solidFill>
                        </a:rPr>
                        <a:t>Definir base de datos</a:t>
                      </a:r>
                      <a:endParaRPr b="0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100%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100%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9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000000"/>
                          </a:solidFill>
                        </a:rPr>
                        <a:t>Creación base de datos Firebase</a:t>
                      </a:r>
                      <a:endParaRPr b="0" i="0" sz="12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100%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10</a:t>
                      </a:r>
                      <a:r>
                        <a:rPr lang="es-MX" sz="1400"/>
                        <a:t>0%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000000"/>
                          </a:solidFill>
                        </a:rPr>
                        <a:t>Implementación básica Firebase y XCode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95</a:t>
                      </a:r>
                      <a:r>
                        <a:rPr lang="es-MX" sz="1400"/>
                        <a:t>%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100%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1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000000"/>
                          </a:solidFill>
                        </a:rPr>
                        <a:t>A1.2 Configuración OSPFv2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10</a:t>
                      </a:r>
                      <a:r>
                        <a:rPr lang="es-MX" sz="1400"/>
                        <a:t>0%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100%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000000"/>
                          </a:solidFill>
                        </a:rPr>
                        <a:t>Creación inicial de tablas editables CRUD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100%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/>
                        <a:t>100%</a:t>
                      </a:r>
                      <a:endParaRPr/>
                    </a:p>
                  </a:txBody>
                  <a:tcPr marT="34300" marB="34300" marR="68575" marL="68575"/>
                </a:tc>
              </a:tr>
              <a:tr h="23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575" marL="68575"/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>
                          <a:solidFill>
                            <a:srgbClr val="000000"/>
                          </a:solidFill>
                        </a:rPr>
                        <a:t>Reunión semanal 7</a:t>
                      </a:r>
                      <a:endParaRPr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Completado</a:t>
                      </a:r>
                      <a:endParaRPr/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Completado</a:t>
                      </a:r>
                      <a:endParaRPr/>
                    </a:p>
                  </a:txBody>
                  <a:tcPr marT="34300" marB="3430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6"/>
          <p:cNvGraphicFramePr/>
          <p:nvPr/>
        </p:nvGraphicFramePr>
        <p:xfrm>
          <a:off x="328772" y="10755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{C4355D29-E03E-4F25-B974-D5CB38EF2CAC}</a:tableStyleId>
              </a:tblPr>
              <a:tblGrid>
                <a:gridCol w="1793925"/>
                <a:gridCol w="1793925"/>
                <a:gridCol w="1906175"/>
                <a:gridCol w="1301450"/>
                <a:gridCol w="1773175"/>
              </a:tblGrid>
              <a:tr h="2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Actividades</a:t>
                      </a: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realizadas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Siguientes</a:t>
                      </a: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Pasos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Dependencias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Riesgos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Plan</a:t>
                      </a:r>
                      <a:r>
                        <a:rPr lang="es-MX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de mitigacion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575" marL="68575"/>
                </a:tc>
              </a:tr>
              <a:tr h="330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Sprint 1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Datos tabulares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Presentación con socio formador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Creación de DB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Conexión Inicial de Xcode y Firebase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Servicio REST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MX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	 </a:t>
                      </a:r>
                      <a:endParaRPr/>
                    </a:p>
                  </a:txBody>
                  <a:tcPr marT="34300" marB="34300" marR="27000" marL="27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Terminar frontend y backend XCode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Actualización Documentos PMO y Etapa 1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Crear formularios XCode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Modificar y agregar pantallas XCode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27000" marL="27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MX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Agendar reuniones </a:t>
                      </a: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 stakeholders para definir y evaluar los siguientes pasos y actividades a realizar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Definir y llenar la base de datos Firebase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MX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Información por parte del </a:t>
                      </a: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socio formador por medio de una sesión de preguntas y respuestas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Definir implementación de sistemas de seguridad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27000" marL="27000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Demoras en el desarrollo de las funcionalidades</a:t>
                      </a:r>
                      <a:endParaRPr sz="12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Fallas en la conectividad a internet para hacer pruebas/subir cambios</a:t>
                      </a:r>
                      <a:endParaRPr sz="12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Helvetica Neue"/>
                        <a:buChar char="•"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Mala calidad de información</a:t>
                      </a:r>
                      <a:endParaRPr sz="12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Helvetica Neue"/>
                        <a:buChar char="•"/>
                      </a:pPr>
                      <a:r>
                        <a:rPr lang="es-MX" sz="1200">
                          <a:solidFill>
                            <a:srgbClr val="FF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Problemas con la base de datos</a:t>
                      </a:r>
                      <a:endParaRPr sz="1200">
                        <a:solidFill>
                          <a:srgbClr val="FF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27000" marL="27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MX" sz="12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Constante comunicación</a:t>
                      </a:r>
                      <a:endParaRPr b="0" sz="12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Utilizar alternativa a Firebase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Backups de los documentos y base de datos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2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Mantener agenda de actividades para organizar y planear los siguientes eventos.</a:t>
                      </a:r>
                      <a:endParaRPr sz="12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34300" marB="34300" marR="27000" marL="27000"/>
                </a:tc>
              </a:tr>
            </a:tbl>
          </a:graphicData>
        </a:graphic>
      </p:graphicFrame>
      <p:sp>
        <p:nvSpPr>
          <p:cNvPr id="118" name="Google Shape;118;p6"/>
          <p:cNvSpPr txBox="1"/>
          <p:nvPr>
            <p:ph type="title"/>
          </p:nvPr>
        </p:nvSpPr>
        <p:spPr>
          <a:xfrm>
            <a:off x="3632200" y="342883"/>
            <a:ext cx="2908300" cy="41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C587A"/>
              </a:buClr>
              <a:buSzPct val="100000"/>
              <a:buFont typeface="Helvetica Neue"/>
              <a:buNone/>
            </a:pPr>
            <a:r>
              <a:rPr lang="es-MX"/>
              <a:t>Actividades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2015-04-29T17:35:45Z</dcterms:created>
  <dc:creator>Ricardo Guadarrama Tejeda</dc:creator>
</cp:coreProperties>
</file>