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87A"/>
    <a:srgbClr val="31A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4" autoAdjust="0"/>
    <p:restoredTop sz="94137" autoAdjust="0"/>
  </p:normalViewPr>
  <p:slideViewPr>
    <p:cSldViewPr snapToGrid="0" snapToObjects="1">
      <p:cViewPr>
        <p:scale>
          <a:sx n="150" d="100"/>
          <a:sy n="150" d="100"/>
        </p:scale>
        <p:origin x="73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290617"/>
            <a:ext cx="7772400" cy="1102519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3571875"/>
            <a:ext cx="6400800" cy="77385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10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C587A"/>
              </a:buClr>
              <a:defRPr/>
            </a:lvl1pPr>
            <a:lvl2pPr>
              <a:buClr>
                <a:srgbClr val="2C587A"/>
              </a:buClr>
              <a:defRPr/>
            </a:lvl2pPr>
            <a:lvl3pPr>
              <a:buClr>
                <a:srgbClr val="2C587A"/>
              </a:buClr>
              <a:defRPr/>
            </a:lvl3pPr>
            <a:lvl4pPr>
              <a:buClr>
                <a:srgbClr val="2C587A"/>
              </a:buClr>
              <a:defRPr/>
            </a:lvl4pPr>
            <a:lvl5pPr>
              <a:buClr>
                <a:srgbClr val="2C587A"/>
              </a:buClr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grpSp>
        <p:nvGrpSpPr>
          <p:cNvPr id="11" name="Agrupar 10"/>
          <p:cNvGrpSpPr/>
          <p:nvPr userDrawn="1"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8" name="Conector recto 7"/>
            <p:cNvCxnSpPr/>
            <p:nvPr userDrawn="1"/>
          </p:nvCxnSpPr>
          <p:spPr>
            <a:xfrm>
              <a:off x="457200" y="742666"/>
              <a:ext cx="6096000" cy="0"/>
            </a:xfrm>
            <a:prstGeom prst="line">
              <a:avLst/>
            </a:prstGeom>
            <a:ln w="31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 userDrawn="1"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81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2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E46C0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819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2"/>
            <a:ext cx="4038600" cy="3980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980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grpSp>
        <p:nvGrpSpPr>
          <p:cNvPr id="8" name="Agrupar 7"/>
          <p:cNvGrpSpPr/>
          <p:nvPr userDrawn="1"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9" name="Conector recto 8"/>
            <p:cNvCxnSpPr/>
            <p:nvPr userDrawn="1"/>
          </p:nvCxnSpPr>
          <p:spPr>
            <a:xfrm>
              <a:off x="457200" y="742666"/>
              <a:ext cx="6096000" cy="0"/>
            </a:xfrm>
            <a:prstGeom prst="line">
              <a:avLst/>
            </a:prstGeom>
            <a:ln w="31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 userDrawn="1"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3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116990" cy="539304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grpSp>
        <p:nvGrpSpPr>
          <p:cNvPr id="10" name="Agrupar 9"/>
          <p:cNvGrpSpPr/>
          <p:nvPr userDrawn="1"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11" name="Conector recto 10"/>
            <p:cNvCxnSpPr/>
            <p:nvPr userDrawn="1"/>
          </p:nvCxnSpPr>
          <p:spPr>
            <a:xfrm>
              <a:off x="457200" y="742666"/>
              <a:ext cx="6096000" cy="0"/>
            </a:xfrm>
            <a:prstGeom prst="line">
              <a:avLst/>
            </a:prstGeom>
            <a:ln w="31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 userDrawn="1"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8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7" name="Conector recto 6"/>
            <p:cNvCxnSpPr/>
            <p:nvPr userDrawn="1"/>
          </p:nvCxnSpPr>
          <p:spPr>
            <a:xfrm>
              <a:off x="457200" y="742666"/>
              <a:ext cx="6096000" cy="0"/>
            </a:xfrm>
            <a:prstGeom prst="line">
              <a:avLst/>
            </a:prstGeom>
            <a:ln w="31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 userDrawn="1"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965718"/>
            <a:ext cx="3008313" cy="7204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965718"/>
            <a:ext cx="5111750" cy="36289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686184"/>
            <a:ext cx="3008313" cy="29084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0840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763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44038"/>
            <a:ext cx="8229600" cy="355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4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1" kern="1200">
          <a:solidFill>
            <a:srgbClr val="2C587A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2C587A"/>
        </a:buClr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2C587A"/>
        </a:buClr>
        <a:buFont typeface="Arial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2C587A"/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2C587A"/>
        </a:buClr>
        <a:buFont typeface="Arial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2C587A"/>
        </a:buClr>
        <a:buFont typeface="Arial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60548"/>
            <a:ext cx="7772400" cy="1102519"/>
          </a:xfrm>
        </p:spPr>
        <p:txBody>
          <a:bodyPr/>
          <a:lstStyle/>
          <a:p>
            <a:r>
              <a:rPr lang="es-MX" dirty="0" smtClean="0"/>
              <a:t>CETAC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Estatus Semanal</a:t>
            </a:r>
          </a:p>
          <a:p>
            <a:r>
              <a:rPr lang="es-MX" dirty="0" smtClean="0"/>
              <a:t>&lt;</a:t>
            </a:r>
            <a:r>
              <a:rPr lang="en-US" dirty="0" smtClean="0"/>
              <a:t>10/09/2021</a:t>
            </a:r>
            <a:r>
              <a:rPr lang="es-MX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del proyecto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29" t="47383" r="63275" b="14844"/>
          <a:stretch/>
        </p:blipFill>
        <p:spPr>
          <a:xfrm>
            <a:off x="381000" y="1149350"/>
            <a:ext cx="4487147" cy="27867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8175" t="38455" r="26128" b="18490"/>
          <a:stretch/>
        </p:blipFill>
        <p:spPr>
          <a:xfrm>
            <a:off x="4791947" y="742666"/>
            <a:ext cx="3817257" cy="25885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024" y="1586104"/>
            <a:ext cx="994926" cy="901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% COMPLETE</a:t>
            </a:r>
          </a:p>
          <a:p>
            <a:pPr algn="ctr"/>
            <a:r>
              <a:rPr lang="es-MX" sz="3200" dirty="0" smtClean="0"/>
              <a:t>25%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7200" y="1179420"/>
            <a:ext cx="2959100" cy="3255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113625"/>
            <a:ext cx="3282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VIE 10/09/2021   VIE </a:t>
            </a:r>
            <a:r>
              <a:rPr lang="en-US" sz="1600" dirty="0"/>
              <a:t>22/10/2021</a:t>
            </a:r>
            <a:endParaRPr lang="es-MX" sz="700" b="1" dirty="0">
              <a:solidFill>
                <a:srgbClr val="000000"/>
              </a:solidFill>
              <a:ea typeface="ＭＳ Ｐゴシック" charset="-128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949" y="3601552"/>
            <a:ext cx="2045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Creación DB</a:t>
            </a:r>
          </a:p>
          <a:p>
            <a:r>
              <a:rPr lang="es-MX" sz="1400" dirty="0" smtClean="0"/>
              <a:t>Implementación </a:t>
            </a:r>
            <a:r>
              <a:rPr lang="es-MX" sz="1400" dirty="0" err="1" smtClean="0"/>
              <a:t>Xcode</a:t>
            </a:r>
            <a:endParaRPr lang="es-MX" sz="1400" dirty="0" smtClean="0"/>
          </a:p>
          <a:p>
            <a:r>
              <a:rPr lang="es-MX" sz="1400" dirty="0" smtClean="0"/>
              <a:t>Conexión con </a:t>
            </a:r>
            <a:r>
              <a:rPr lang="es-MX" sz="1400" dirty="0" err="1" smtClean="0"/>
              <a:t>Xcode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3596304"/>
            <a:ext cx="204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20/09/2021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74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del proyecto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9" t="36074" r="43531" b="11346"/>
          <a:stretch/>
        </p:blipFill>
        <p:spPr>
          <a:xfrm>
            <a:off x="457199" y="972457"/>
            <a:ext cx="7119257" cy="39060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000" y="2049370"/>
            <a:ext cx="2959100" cy="3255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000" y="2097901"/>
            <a:ext cx="266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VIE 10/09/2021   VIE </a:t>
            </a:r>
            <a:r>
              <a:rPr lang="en-US" sz="1400" dirty="0"/>
              <a:t>22/10/2021</a:t>
            </a:r>
            <a:endParaRPr lang="es-MX" sz="600" b="1" dirty="0">
              <a:solidFill>
                <a:srgbClr val="000000"/>
              </a:solidFill>
              <a:ea typeface="ＭＳ Ｐゴシック" charset="-128"/>
              <a:cs typeface="Calibri" pitchFamily="34" charset="0"/>
            </a:endParaRPr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87824" y="1270000"/>
            <a:ext cx="766326" cy="713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% COMPLETE</a:t>
            </a:r>
          </a:p>
          <a:p>
            <a:pPr algn="ctr"/>
            <a:r>
              <a:rPr lang="es-MX" sz="2000" dirty="0" smtClean="0"/>
              <a:t>10%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5000" y="2861926"/>
            <a:ext cx="287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Creación DB</a:t>
            </a:r>
          </a:p>
          <a:p>
            <a:r>
              <a:rPr lang="es-MX" sz="1400" dirty="0" smtClean="0"/>
              <a:t>Actualización XCode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831" y="4343400"/>
            <a:ext cx="1834243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699" y="4288795"/>
            <a:ext cx="1349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Definir base de datos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2945" y="4328377"/>
            <a:ext cx="89951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600" dirty="0" smtClean="0"/>
              <a:t>Programador</a:t>
            </a:r>
            <a:endParaRPr lang="es-MX" sz="9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64325" y="4323395"/>
            <a:ext cx="83139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20/09/2021</a:t>
            </a:r>
            <a:endParaRPr lang="en-US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64326" y="4530623"/>
            <a:ext cx="83139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20/09/2021</a:t>
            </a:r>
            <a:endParaRPr lang="en-US" sz="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3757" y="4323395"/>
            <a:ext cx="83139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22/10/2021</a:t>
            </a:r>
            <a:endParaRPr lang="en-US" sz="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53757" y="4530623"/>
            <a:ext cx="83139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/>
              <a:t>22/10/2021</a:t>
            </a:r>
            <a:endParaRPr lang="en-US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8786" y="4027873"/>
            <a:ext cx="1337863" cy="8353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537504" y="4076300"/>
            <a:ext cx="138195" cy="6389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5699" y="4584766"/>
            <a:ext cx="1697696" cy="1047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698" y="4498373"/>
            <a:ext cx="2297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Actualización </a:t>
            </a:r>
            <a:r>
              <a:rPr lang="es-MX" sz="1050" dirty="0" err="1" smtClean="0"/>
              <a:t>Xcode</a:t>
            </a:r>
            <a:endParaRPr lang="es-MX" sz="105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078262" y="4530623"/>
            <a:ext cx="89951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600" dirty="0" smtClean="0"/>
              <a:t>Programador</a:t>
            </a:r>
            <a:endParaRPr lang="es-MX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822873" y="2749550"/>
            <a:ext cx="333327" cy="3739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4595251" y="3177036"/>
            <a:ext cx="788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500" dirty="0" smtClean="0"/>
              <a:t>Definir base de datos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8222" y="2642427"/>
            <a:ext cx="333327" cy="4697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49627" y="3160159"/>
            <a:ext cx="788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sz="500" dirty="0" smtClean="0"/>
              <a:t>Implementación XCode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46400" y="3177036"/>
            <a:ext cx="78856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MX" sz="5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11432" y="3396891"/>
            <a:ext cx="189268" cy="892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99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15614" y="367837"/>
            <a:ext cx="7322100" cy="3790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100" b="1" dirty="0">
                <a:solidFill>
                  <a:prstClr val="black"/>
                </a:solidFill>
                <a:latin typeface="Helvetica Condensed" pitchFamily="34" charset="0"/>
              </a:rPr>
              <a:t>Actualización Semanal – </a:t>
            </a:r>
            <a:r>
              <a:rPr lang="es-ES" sz="2100" b="1" dirty="0" smtClean="0">
                <a:solidFill>
                  <a:prstClr val="black"/>
                </a:solidFill>
                <a:latin typeface="Helvetica Condensed" pitchFamily="34" charset="0"/>
              </a:rPr>
              <a:t>CETAC APP</a:t>
            </a:r>
            <a:endParaRPr lang="es-ES" sz="2100" b="1" dirty="0">
              <a:solidFill>
                <a:prstClr val="black"/>
              </a:solidFill>
              <a:latin typeface="Helvetica Condensed" pitchFamily="34" charset="0"/>
            </a:endParaRPr>
          </a:p>
          <a:p>
            <a:pPr algn="l"/>
            <a:endParaRPr lang="es-ES" sz="2100" b="1" dirty="0">
              <a:solidFill>
                <a:prstClr val="black"/>
              </a:solidFill>
              <a:latin typeface="Helvetica Condensed" pitchFamily="34" charset="0"/>
            </a:endParaRPr>
          </a:p>
        </p:txBody>
      </p:sp>
      <p:graphicFrame>
        <p:nvGraphicFramePr>
          <p:cNvPr id="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11459"/>
              </p:ext>
            </p:extLst>
          </p:nvPr>
        </p:nvGraphicFramePr>
        <p:xfrm>
          <a:off x="6565901" y="1431644"/>
          <a:ext cx="1353630" cy="461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095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Planeado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100%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95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</a:t>
                      </a:r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82" descr="C:\Users\jose.pineda.mancilla\AppData\Local\Microsoft\Windows\Temporary Internet Files\Content.IE5\ERMKGDZF\MC90043161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53932" y="1424788"/>
            <a:ext cx="335720" cy="297000"/>
          </a:xfrm>
          <a:prstGeom prst="rect">
            <a:avLst/>
          </a:prstGeom>
          <a:noFill/>
        </p:spPr>
      </p:pic>
      <p:sp>
        <p:nvSpPr>
          <p:cNvPr id="12" name="49 Rectángulo"/>
          <p:cNvSpPr>
            <a:spLocks noChangeArrowheads="1"/>
          </p:cNvSpPr>
          <p:nvPr/>
        </p:nvSpPr>
        <p:spPr bwMode="auto">
          <a:xfrm>
            <a:off x="695370" y="1193439"/>
            <a:ext cx="382785" cy="8188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vert270" lIns="27000" rIns="27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900" b="1" dirty="0" smtClean="0">
                <a:solidFill>
                  <a:srgbClr val="FFFFFF"/>
                </a:solidFill>
                <a:ea typeface="ＭＳ Ｐゴシック" charset="-128"/>
                <a:cs typeface="Calibri" pitchFamily="34" charset="0"/>
              </a:rPr>
              <a:t>CETAC APP</a:t>
            </a:r>
            <a:endParaRPr lang="es-MX" sz="900" b="1" dirty="0">
              <a:solidFill>
                <a:srgbClr val="FFFFFF"/>
              </a:solidFill>
              <a:ea typeface="ＭＳ Ｐゴシック" charset="-128"/>
              <a:cs typeface="Calibri" pitchFamily="34" charset="0"/>
            </a:endParaRPr>
          </a:p>
        </p:txBody>
      </p:sp>
      <p:sp>
        <p:nvSpPr>
          <p:cNvPr id="13" name="Pentagon 51"/>
          <p:cNvSpPr/>
          <p:nvPr/>
        </p:nvSpPr>
        <p:spPr>
          <a:xfrm>
            <a:off x="1114243" y="1394773"/>
            <a:ext cx="2855556" cy="456825"/>
          </a:xfrm>
          <a:prstGeom prst="homePlate">
            <a:avLst>
              <a:gd name="adj" fmla="val 18645"/>
            </a:avLst>
          </a:prstGeom>
          <a:solidFill>
            <a:schemeClr val="accent1">
              <a:alpha val="92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675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14" name="Pentagon 51"/>
          <p:cNvSpPr/>
          <p:nvPr/>
        </p:nvSpPr>
        <p:spPr>
          <a:xfrm>
            <a:off x="1580696" y="1455249"/>
            <a:ext cx="711654" cy="302661"/>
          </a:xfrm>
          <a:prstGeom prst="homePlate">
            <a:avLst>
              <a:gd name="adj" fmla="val 18645"/>
            </a:avLst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MX" sz="675" b="1" dirty="0" smtClean="0">
                <a:solidFill>
                  <a:srgbClr val="FFFFFF"/>
                </a:solidFill>
                <a:cs typeface="Calibri" pitchFamily="34" charset="0"/>
              </a:rPr>
              <a:t>Porcentaje de Avance</a:t>
            </a:r>
            <a:endParaRPr lang="es-MX" sz="675" b="1" dirty="0">
              <a:solidFill>
                <a:srgbClr val="FFFFFF"/>
              </a:solidFill>
              <a:cs typeface="Calibri" pitchFamily="34" charset="0"/>
            </a:endParaRP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MX" sz="675" b="1" dirty="0" smtClean="0">
                <a:solidFill>
                  <a:srgbClr val="FFFFFF"/>
                </a:solidFill>
                <a:cs typeface="Calibri" pitchFamily="34" charset="0"/>
              </a:rPr>
              <a:t>25</a:t>
            </a:r>
            <a:r>
              <a:rPr lang="es-MX" sz="675" b="1" dirty="0" smtClean="0">
                <a:solidFill>
                  <a:srgbClr val="FFFFFF"/>
                </a:solidFill>
                <a:cs typeface="Calibri" pitchFamily="34" charset="0"/>
              </a:rPr>
              <a:t>%</a:t>
            </a:r>
            <a:endParaRPr lang="en-US" sz="675" b="1" dirty="0">
              <a:solidFill>
                <a:srgbClr val="FFFFFF"/>
              </a:solidFill>
              <a:cs typeface="Calibri" pitchFamily="34" charset="0"/>
            </a:endParaRPr>
          </a:p>
        </p:txBody>
      </p:sp>
      <p:sp>
        <p:nvSpPr>
          <p:cNvPr id="15" name="TextBox 17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916520" y="1734584"/>
            <a:ext cx="588416" cy="13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500" tIns="8100" rIns="13500" bIns="810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22</a:t>
            </a:r>
            <a:r>
              <a:rPr lang="en-US" sz="800" dirty="0" smtClean="0"/>
              <a:t>/10/2021</a:t>
            </a:r>
            <a:endParaRPr lang="es-MX" sz="675" b="1" dirty="0">
              <a:solidFill>
                <a:srgbClr val="000000"/>
              </a:solidFill>
              <a:ea typeface="ＭＳ Ｐゴシック" charset="-128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48126"/>
              </p:ext>
            </p:extLst>
          </p:nvPr>
        </p:nvGraphicFramePr>
        <p:xfrm>
          <a:off x="748074" y="2298067"/>
          <a:ext cx="7475176" cy="2294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0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701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Etapa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Real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Planeado</a:t>
                      </a:r>
                      <a:r>
                        <a:rPr lang="es-MX" sz="1400" baseline="0" dirty="0"/>
                        <a:t>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947">
                <a:tc>
                  <a:txBody>
                    <a:bodyPr/>
                    <a:lstStyle/>
                    <a:p>
                      <a:r>
                        <a:rPr lang="es-MX" sz="11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1 (Mockup en Miro, Requerimientos Funcionales y No Funcionales)</a:t>
                      </a:r>
                      <a:endParaRPr lang="es-MX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100%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007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  <a:r>
                        <a:rPr lang="es-MX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2(Diagramas de DB, Arquitectura y Clases, Implementación Inicial de XCode)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100%</a:t>
                      </a:r>
                      <a:endParaRPr lang="es-MX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15%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80%</a:t>
                      </a:r>
                      <a:endParaRPr lang="es-MX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4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de la aplicación en XCode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100%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264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de base de datos y conexión con </a:t>
                      </a:r>
                      <a:r>
                        <a:rPr lang="es-MX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Xcode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50</a:t>
                      </a:r>
                      <a:r>
                        <a:rPr lang="es-MX" sz="140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65982"/>
              </p:ext>
            </p:extLst>
          </p:nvPr>
        </p:nvGraphicFramePr>
        <p:xfrm>
          <a:off x="328772" y="1075551"/>
          <a:ext cx="8568649" cy="371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3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3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6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14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31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57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DIN Condensed" panose="00000500000000000000" pitchFamily="2" charset="0"/>
                        </a:rPr>
                        <a:t>Actividades</a:t>
                      </a:r>
                      <a:r>
                        <a:rPr lang="en-US" sz="1100" baseline="0" dirty="0">
                          <a:latin typeface="DIN Condensed" panose="00000500000000000000" pitchFamily="2" charset="0"/>
                        </a:rPr>
                        <a:t> realizadas</a:t>
                      </a:r>
                      <a:endParaRPr lang="en-US" sz="1100" noProof="0" dirty="0">
                        <a:latin typeface="DIN Condensed" panose="00000500000000000000" pitchFamily="2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DIN Condensed" panose="00000500000000000000" pitchFamily="2" charset="0"/>
                        </a:rPr>
                        <a:t>Siguientes</a:t>
                      </a:r>
                      <a:r>
                        <a:rPr lang="en-US" sz="1100" baseline="0" noProof="0" dirty="0">
                          <a:latin typeface="DIN Condensed" panose="00000500000000000000" pitchFamily="2" charset="0"/>
                        </a:rPr>
                        <a:t> Pasos</a:t>
                      </a:r>
                      <a:endParaRPr lang="en-US" sz="1100" noProof="0" dirty="0">
                        <a:latin typeface="DIN Condensed" panose="00000500000000000000" pitchFamily="2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latin typeface="DIN Condensed" panose="00000500000000000000" pitchFamily="2" charset="0"/>
                        </a:rPr>
                        <a:t>Dependencias</a:t>
                      </a:r>
                      <a:endParaRPr lang="en-US" sz="1100" noProof="0" dirty="0">
                        <a:latin typeface="DIN Condensed" panose="00000500000000000000" pitchFamily="2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noProof="0" dirty="0">
                          <a:latin typeface="DIN Condensed" panose="00000500000000000000" pitchFamily="2" charset="0"/>
                        </a:rPr>
                        <a:t>Riesgos</a:t>
                      </a:r>
                      <a:endParaRPr lang="en-US" sz="1100" noProof="0" dirty="0">
                        <a:latin typeface="DIN Condensed" panose="00000500000000000000" pitchFamily="2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DIN Condensed" panose="00000500000000000000" pitchFamily="2" charset="0"/>
                        </a:rPr>
                        <a:t>Plan</a:t>
                      </a:r>
                      <a:r>
                        <a:rPr lang="en-US" sz="1100" baseline="0" noProof="0" dirty="0">
                          <a:latin typeface="DIN Condensed" panose="00000500000000000000" pitchFamily="2" charset="0"/>
                        </a:rPr>
                        <a:t> de mitigacion</a:t>
                      </a:r>
                      <a:endParaRPr lang="en-US" sz="1100" noProof="0" dirty="0">
                        <a:latin typeface="DIN Condensed" panose="00000500000000000000" pitchFamily="2" charset="0"/>
                        <a:cs typeface="Arial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1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- Actualización Documentos PMO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- Implementación básica en XCode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- Crear documentos PMO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- Historias de Usuario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Mockup en Miro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Establecer RNF y RF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Presentación con socio formador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Diagramas de clases, DB y arquitectura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s-MX" sz="1200" b="0" kern="1200" baseline="0" noProof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	 </a:t>
                      </a:r>
                    </a:p>
                  </a:txBody>
                  <a:tcPr marL="27000" marR="2700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Crear base de datos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Crear conexión con DB y XCode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Crear formularios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Actualizar elementos de </a:t>
                      </a:r>
                      <a:r>
                        <a:rPr lang="es-MX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Xcode</a:t>
                      </a:r>
                      <a:endParaRPr lang="es-MX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Realizar reportes final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Realizar documentación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Implementar sistemas de seguridad</a:t>
                      </a:r>
                      <a:endParaRPr lang="es-MX" sz="1200" b="0" kern="1200" baseline="0" noProof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27000" marR="2700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Agendar</a:t>
                      </a:r>
                      <a:r>
                        <a:rPr lang="en-US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reunions con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los</a:t>
                      </a:r>
                      <a:r>
                        <a:rPr lang="en-US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stakeholders para definer y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evaluar</a:t>
                      </a:r>
                      <a:r>
                        <a:rPr lang="en-US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lo que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falta</a:t>
                      </a:r>
                      <a:endParaRPr lang="en-US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Definir</a:t>
                      </a:r>
                      <a:r>
                        <a:rPr lang="en-US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la base de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datos</a:t>
                      </a:r>
                      <a:r>
                        <a:rPr lang="en-US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a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utilizar</a:t>
                      </a:r>
                      <a:endParaRPr lang="en-US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kern="1200" baseline="0" noProof="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Información</a:t>
                      </a:r>
                      <a:r>
                        <a:rPr lang="en-US" sz="1200" b="0" kern="1200" baseline="0" noProof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por</a:t>
                      </a:r>
                      <a:r>
                        <a:rPr lang="en-US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parte del socio </a:t>
                      </a:r>
                      <a:r>
                        <a:rPr lang="en-US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formador</a:t>
                      </a:r>
                      <a:endParaRPr lang="en-US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s-MX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Definir implementación de sistemas de seguridad</a:t>
                      </a:r>
                      <a:endParaRPr lang="en-US" sz="1200" b="0" kern="1200" baseline="0" noProof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27000" marR="27000" marT="34290" marB="3429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200" b="0" kern="1200" baseline="0" noProof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Mala Calidad de Información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200" b="0" kern="1200" baseline="0" noProof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Resolución de </a:t>
                      </a:r>
                      <a:r>
                        <a:rPr lang="es-ES" sz="1200" b="0" kern="1200" baseline="0" noProof="0" dirty="0" err="1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Issues</a:t>
                      </a:r>
                      <a:endParaRPr lang="es-ES" sz="1200" b="0" kern="1200" baseline="0" noProof="0" dirty="0" smtClean="0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200" b="0" kern="1200" baseline="0" noProof="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Problemas con el hosting de la base de datos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200" b="0" kern="1200" baseline="0" noProof="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Posible implementación del formulario </a:t>
                      </a:r>
                      <a:r>
                        <a:rPr lang="es-ES" sz="1200" b="0" kern="1200" baseline="0" noProof="0" dirty="0" err="1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erronea</a:t>
                      </a:r>
                      <a:endParaRPr lang="es-ES" sz="1200" b="0" kern="1200" baseline="0" noProof="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27000" marR="2700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Constante comunicación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Hablar con el </a:t>
                      </a:r>
                      <a:r>
                        <a:rPr lang="es-MX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socioformador</a:t>
                      </a:r>
                      <a:endParaRPr lang="es-MX" sz="1200" b="0" kern="1200" baseline="0" noProof="0" dirty="0" smtClean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Tener </a:t>
                      </a:r>
                      <a:r>
                        <a:rPr lang="es-MX" sz="1200" b="0" kern="1200" baseline="0" noProof="0" dirty="0" err="1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backups</a:t>
                      </a: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de la base de datos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200" b="0" kern="1200" baseline="0" noProof="0" dirty="0" smtClean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Mantener una agenda de actividades</a:t>
                      </a:r>
                      <a:endParaRPr lang="es-MX" sz="1200" b="0" kern="1200" baseline="0" noProof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27000" marR="2700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632200" y="342883"/>
            <a:ext cx="2908300" cy="416321"/>
          </a:xfrm>
        </p:spPr>
        <p:txBody>
          <a:bodyPr>
            <a:normAutofit fontScale="90000"/>
          </a:bodyPr>
          <a:lstStyle/>
          <a:p>
            <a:r>
              <a:rPr lang="es-MX" dirty="0"/>
              <a:t>Actividades </a:t>
            </a:r>
          </a:p>
        </p:txBody>
      </p:sp>
    </p:spTree>
    <p:extLst>
      <p:ext uri="{BB962C8B-B14F-4D97-AF65-F5344CB8AC3E}">
        <p14:creationId xmlns:p14="http://schemas.microsoft.com/office/powerpoint/2010/main" val="216971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5489</TotalTime>
  <Words>293</Words>
  <Application>Microsoft Office PowerPoint</Application>
  <PresentationFormat>On-screen Show (16:9)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DIN Condensed</vt:lpstr>
      <vt:lpstr>Helvetica Condensed</vt:lpstr>
      <vt:lpstr>Helvetica Neue</vt:lpstr>
      <vt:lpstr>ＭＳ Ｐゴシック</vt:lpstr>
      <vt:lpstr>Arial</vt:lpstr>
      <vt:lpstr>Calibri</vt:lpstr>
      <vt:lpstr>Helvetica</vt:lpstr>
      <vt:lpstr>Tema de Office</vt:lpstr>
      <vt:lpstr>CETAC APP</vt:lpstr>
      <vt:lpstr>Avance del proyecto</vt:lpstr>
      <vt:lpstr>Avance del proyecto</vt:lpstr>
      <vt:lpstr>PowerPoint Presentation</vt:lpstr>
      <vt:lpstr>Actividades </vt:lpstr>
    </vt:vector>
  </TitlesOfParts>
  <Company>Origis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Guadarrama Tejeda</dc:creator>
  <cp:lastModifiedBy>Marco</cp:lastModifiedBy>
  <cp:revision>60</cp:revision>
  <dcterms:created xsi:type="dcterms:W3CDTF">2015-04-29T17:35:45Z</dcterms:created>
  <dcterms:modified xsi:type="dcterms:W3CDTF">2021-09-11T04:53:25Z</dcterms:modified>
</cp:coreProperties>
</file>