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ED5B81-6EE4-4EA5-BCCB-4C5B96AD4173}">
  <a:tblStyle styleId="{F3ED5B81-6EE4-4EA5-BCCB-4C5B96AD41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2be4bd1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2be4bd1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42be4bd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42be4bd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42be4bd1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42be4bd1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42be4bd1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42be4bd1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42be4bd1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42be4bd1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42be4bd1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42be4bd1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42be4bd1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42be4bd1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42be4bd1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42be4bd1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slide" Target="/ppt/slides/slide3.xml"/><Relationship Id="rId5" Type="http://schemas.openxmlformats.org/officeDocument/2006/relationships/slide" Target="/ppt/slides/slide6.xml"/><Relationship Id="rId6" Type="http://schemas.openxmlformats.org/officeDocument/2006/relationships/slide" Target="/ppt/slides/slide6.xml"/><Relationship Id="rId7" Type="http://schemas.openxmlformats.org/officeDocument/2006/relationships/slide" Target="/ppt/slides/slide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7875" y="107675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6000">
                <a:solidFill>
                  <a:schemeClr val="lt1"/>
                </a:solidFill>
                <a:highlight>
                  <a:srgbClr val="782F76"/>
                </a:highlight>
              </a:rPr>
              <a:t>Κατασκευή  Ιστοσελίδας</a:t>
            </a:r>
            <a:endParaRPr sz="6000">
              <a:solidFill>
                <a:schemeClr val="lt1"/>
              </a:solidFill>
              <a:highlight>
                <a:srgbClr val="782F7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875" y="-2676950"/>
            <a:ext cx="9144000" cy="609361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61" name="Google Shape;61;p14"/>
          <p:cNvGraphicFramePr/>
          <p:nvPr/>
        </p:nvGraphicFramePr>
        <p:xfrm>
          <a:off x="-12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{F3ED5B81-6EE4-4EA5-BCCB-4C5B96AD4173}</a:tableStyleId>
              </a:tblPr>
              <a:tblGrid>
                <a:gridCol w="9144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210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hlinkClick action="ppaction://hlinksldjump"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Βασικές Λειτουργίες</a:t>
                      </a:r>
                      <a:endParaRPr sz="2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642E6E"/>
                        </a:gs>
                        <a:gs pos="100000">
                          <a:schemeClr val="dk1"/>
                        </a:gs>
                      </a:gsLst>
                      <a:lin ang="5400012" scaled="0"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" sz="210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hlinkClick action="ppaction://hlinksldjump"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Δ</a:t>
                      </a:r>
                      <a:r>
                        <a:rPr lang="el" sz="210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hlinkClick action="ppaction://hlinksldjump"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υνατότητες που μπορεί να έχει το e-shop σας</a:t>
                      </a:r>
                      <a:endParaRPr sz="2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642E6E"/>
                        </a:gs>
                        <a:gs pos="100000">
                          <a:schemeClr val="dk1"/>
                        </a:gs>
                      </a:gsLst>
                      <a:lin ang="5400012" scaled="0"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210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hlinkClick action="ppaction://hlinksldjump"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Τιμές για συγκεκριμένες υπηρεσίες</a:t>
                      </a:r>
                      <a:endParaRPr sz="2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642E6E"/>
                        </a:gs>
                        <a:gs pos="100000">
                          <a:schemeClr val="dk1"/>
                        </a:gs>
                      </a:gsLst>
                      <a:lin ang="5400012" scaled="0"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642E6E"/>
                        </a:gs>
                        <a:gs pos="100000">
                          <a:schemeClr val="dk1"/>
                        </a:gs>
                      </a:gsLst>
                      <a:lin ang="5400012" scaled="0"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642E6E"/>
                        </a:gs>
                        <a:gs pos="100000">
                          <a:schemeClr val="dk1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5"/>
          <p:cNvGraphicFramePr/>
          <p:nvPr/>
        </p:nvGraphicFramePr>
        <p:xfrm>
          <a:off x="126625" y="50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{F3ED5B81-6EE4-4EA5-BCCB-4C5B96AD4173}</a:tableStyleId>
              </a:tblPr>
              <a:tblGrid>
                <a:gridCol w="2342700"/>
                <a:gridCol w="1600400"/>
                <a:gridCol w="1924500"/>
                <a:gridCol w="1245000"/>
                <a:gridCol w="17781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solidFill>
                            <a:schemeClr val="lt1"/>
                          </a:solidFill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Basic Website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 Priemium Website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Eshop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Priemium Eshop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Σελίδες - Menu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solidFill>
                            <a:schemeClr val="lt1"/>
                          </a:solidFill>
                        </a:rPr>
                        <a:t>εως 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solidFill>
                            <a:schemeClr val="lt1"/>
                          </a:solidFill>
                        </a:rPr>
                        <a:t>απο 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solidFill>
                            <a:schemeClr val="lt1"/>
                          </a:solidFill>
                        </a:rPr>
                        <a:t>εως 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solidFill>
                            <a:schemeClr val="lt1"/>
                          </a:solidFill>
                        </a:rPr>
                        <a:t>απο 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Υποστήριξη 1 γλώσσας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Υποστήριξη 2 γλώσσας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Σύνδεση με το email σας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Responsive ιστοσελίδα (mobile)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Photo Gallery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Συντήρηση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Σύνδεση Social Media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132000" y="0"/>
            <a:ext cx="888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 u="sng">
                <a:solidFill>
                  <a:schemeClr val="lt1"/>
                </a:solidFill>
              </a:rPr>
              <a:t>Βασικές Λειτουργίες</a:t>
            </a:r>
            <a:endParaRPr b="1" sz="2100" u="sng"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5800" y="-7425"/>
            <a:ext cx="888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lt1"/>
                </a:solidFill>
                <a:uFill>
                  <a:noFill/>
                </a:u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Menu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445625" y="4650300"/>
            <a:ext cx="491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lt1"/>
                </a:solidFill>
              </a:rPr>
              <a:t>1/3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" name="Google Shape;76;p16"/>
          <p:cNvGraphicFramePr/>
          <p:nvPr/>
        </p:nvGraphicFramePr>
        <p:xfrm>
          <a:off x="126625" y="50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{F3ED5B81-6EE4-4EA5-BCCB-4C5B96AD4173}</a:tableStyleId>
              </a:tblPr>
              <a:tblGrid>
                <a:gridCol w="2342700"/>
                <a:gridCol w="1600400"/>
                <a:gridCol w="1924500"/>
                <a:gridCol w="1245000"/>
                <a:gridCol w="17781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solidFill>
                            <a:schemeClr val="lt1"/>
                          </a:solidFill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Basic Website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 Priemium Website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Eshop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Priemium Eshop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Login / Register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/>
                        <a:t>❌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 Google Search Console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Google Analytics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reCAPTCHA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Φόρμα Επικοινωνίας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Εγγραφή Newsletter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WooCommerce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Χάρτης Google maps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</a:tbl>
          </a:graphicData>
        </a:graphic>
      </p:graphicFrame>
      <p:sp>
        <p:nvSpPr>
          <p:cNvPr id="77" name="Google Shape;77;p16"/>
          <p:cNvSpPr txBox="1"/>
          <p:nvPr/>
        </p:nvSpPr>
        <p:spPr>
          <a:xfrm>
            <a:off x="132000" y="0"/>
            <a:ext cx="888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 u="sng">
                <a:solidFill>
                  <a:schemeClr val="lt1"/>
                </a:solidFill>
              </a:rPr>
              <a:t>Βασικές Λειτουργίες</a:t>
            </a:r>
            <a:endParaRPr b="1" sz="2100" u="sng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5800" y="-7425"/>
            <a:ext cx="888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lt1"/>
                </a:solidFill>
                <a:uFill>
                  <a:noFill/>
                </a:u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Menu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8445625" y="4650300"/>
            <a:ext cx="491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lt1"/>
                </a:solidFill>
              </a:rPr>
              <a:t>2</a:t>
            </a:r>
            <a:r>
              <a:rPr lang="el" sz="2500">
                <a:solidFill>
                  <a:schemeClr val="lt1"/>
                </a:solidFill>
              </a:rPr>
              <a:t>/3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" name="Google Shape;85;p17"/>
          <p:cNvGraphicFramePr/>
          <p:nvPr/>
        </p:nvGraphicFramePr>
        <p:xfrm>
          <a:off x="126625" y="50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{F3ED5B81-6EE4-4EA5-BCCB-4C5B96AD4173}</a:tableStyleId>
              </a:tblPr>
              <a:tblGrid>
                <a:gridCol w="2342700"/>
                <a:gridCol w="1600400"/>
                <a:gridCol w="1924500"/>
                <a:gridCol w="1245000"/>
                <a:gridCol w="17781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solidFill>
                            <a:schemeClr val="lt1"/>
                          </a:solidFill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Basic Website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 Priemium Website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Eshop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Priemium Eshop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SEO Friendly Pages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</a:tbl>
          </a:graphicData>
        </a:graphic>
      </p:graphicFrame>
      <p:sp>
        <p:nvSpPr>
          <p:cNvPr id="86" name="Google Shape;86;p17"/>
          <p:cNvSpPr txBox="1"/>
          <p:nvPr/>
        </p:nvSpPr>
        <p:spPr>
          <a:xfrm>
            <a:off x="132000" y="0"/>
            <a:ext cx="888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 u="sng">
                <a:solidFill>
                  <a:schemeClr val="lt1"/>
                </a:solidFill>
              </a:rPr>
              <a:t>Βασικές Λειτουργίες</a:t>
            </a:r>
            <a:endParaRPr b="1" sz="2100" u="sng"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5800" y="-7425"/>
            <a:ext cx="888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lt1"/>
                </a:solidFill>
                <a:uFill>
                  <a:noFill/>
                </a:u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Menu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8445625" y="4650300"/>
            <a:ext cx="491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lt1"/>
                </a:solidFill>
              </a:rPr>
              <a:t>3</a:t>
            </a:r>
            <a:r>
              <a:rPr lang="el" sz="2500">
                <a:solidFill>
                  <a:schemeClr val="lt1"/>
                </a:solidFill>
              </a:rPr>
              <a:t>/3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Google Shape;94;p18"/>
          <p:cNvGraphicFramePr/>
          <p:nvPr/>
        </p:nvGraphicFramePr>
        <p:xfrm>
          <a:off x="174563" y="937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{F3ED5B81-6EE4-4EA5-BCCB-4C5B96AD4173}</a:tableStyleId>
              </a:tblPr>
              <a:tblGrid>
                <a:gridCol w="3540450"/>
                <a:gridCol w="2856975"/>
                <a:gridCol w="2146550"/>
              </a:tblGrid>
              <a:tr h="2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solidFill>
                            <a:schemeClr val="lt1"/>
                          </a:solidFill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Eshop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Priemium Eshop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Εκπτωτικά κουπόνια προσφορών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Βασικά φίλτρα αναζήτησης προϊόντων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Δυνατότητα εκπτώσεων ανά προϊόν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Υποστήριξη απεριόριστων προϊόντων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Online Παραγγελίες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Πολλαπλοί τρόποι πληρωμής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Wish List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8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p18"/>
          <p:cNvSpPr txBox="1"/>
          <p:nvPr/>
        </p:nvSpPr>
        <p:spPr>
          <a:xfrm>
            <a:off x="132000" y="424050"/>
            <a:ext cx="888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 u="sng">
                <a:solidFill>
                  <a:schemeClr val="lt1"/>
                </a:solidFill>
                <a:highlight>
                  <a:srgbClr val="782F76"/>
                </a:highlight>
              </a:rPr>
              <a:t>Ορισμένες από τις δυνατότητες που μπορεί να έχει το e-shop σας</a:t>
            </a:r>
            <a:endParaRPr b="1" sz="2100" u="sng">
              <a:solidFill>
                <a:schemeClr val="lt1"/>
              </a:solidFill>
              <a:highlight>
                <a:srgbClr val="782F76"/>
              </a:highlight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5800" y="-7425"/>
            <a:ext cx="888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lt1"/>
                </a:solidFill>
                <a:uFill>
                  <a:noFill/>
                </a:u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Menu</a:t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132000" y="424050"/>
            <a:ext cx="888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 u="sng">
                <a:solidFill>
                  <a:schemeClr val="lt1"/>
                </a:solidFill>
                <a:highlight>
                  <a:srgbClr val="782F76"/>
                </a:highlight>
              </a:rPr>
              <a:t>Τιμές για συγκεκριμένες υπηρεσίες</a:t>
            </a:r>
            <a:endParaRPr b="1" sz="2100" u="sng">
              <a:solidFill>
                <a:schemeClr val="lt1"/>
              </a:solidFill>
              <a:highlight>
                <a:srgbClr val="782F76"/>
              </a:highlight>
            </a:endParaRPr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1289625" y="119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{F3ED5B81-6EE4-4EA5-BCCB-4C5B96AD4173}</a:tableStyleId>
              </a:tblPr>
              <a:tblGrid>
                <a:gridCol w="4467425"/>
                <a:gridCol w="1417725"/>
              </a:tblGrid>
              <a:tr h="336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Μηχανισμός διγλωσσίας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απο 140€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Διασύνδεση με messenger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20€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 Google Search Console &amp; Google Analytics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30€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 Google Search Console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20€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Google Analytics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20€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Προσθήκη νέας φόρμας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3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solidFill>
                            <a:schemeClr val="lt1"/>
                          </a:solidFill>
                        </a:rPr>
                        <a:t>50€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2E6D"/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19"/>
          <p:cNvSpPr txBox="1"/>
          <p:nvPr/>
        </p:nvSpPr>
        <p:spPr>
          <a:xfrm>
            <a:off x="55800" y="-7425"/>
            <a:ext cx="888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lt1"/>
                </a:solidFill>
                <a:uFill>
                  <a:noFill/>
                </a:u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Menu</a:t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55800" y="-7425"/>
            <a:ext cx="888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lt1"/>
                </a:solidFill>
                <a:uFill>
                  <a:noFill/>
                </a:u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Menu</a:t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