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7"/>
  </p:notesMasterIdLst>
  <p:sldIdLst>
    <p:sldId id="256" r:id="rId2"/>
    <p:sldId id="494" r:id="rId3"/>
    <p:sldId id="496" r:id="rId4"/>
    <p:sldId id="497" r:id="rId5"/>
    <p:sldId id="498" r:id="rId6"/>
    <p:sldId id="499" r:id="rId7"/>
    <p:sldId id="500" r:id="rId8"/>
    <p:sldId id="502" r:id="rId9"/>
    <p:sldId id="503" r:id="rId10"/>
    <p:sldId id="504" r:id="rId11"/>
    <p:sldId id="505" r:id="rId12"/>
    <p:sldId id="506" r:id="rId13"/>
    <p:sldId id="507" r:id="rId14"/>
    <p:sldId id="509" r:id="rId15"/>
    <p:sldId id="510" r:id="rId16"/>
    <p:sldId id="511" r:id="rId17"/>
    <p:sldId id="513" r:id="rId18"/>
    <p:sldId id="515" r:id="rId19"/>
    <p:sldId id="516" r:id="rId20"/>
    <p:sldId id="518" r:id="rId21"/>
    <p:sldId id="519" r:id="rId22"/>
    <p:sldId id="520" r:id="rId23"/>
    <p:sldId id="522" r:id="rId24"/>
    <p:sldId id="523" r:id="rId25"/>
    <p:sldId id="52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E4B7E-89E7-4B4C-9EB0-DA73C1C3A1B7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88B62-7A76-4202-BE3A-E4551F92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7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PHIL 145 - 001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Week 5: Acceptable Premises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9248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(6)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Appeal to a proper authority</a:t>
            </a:r>
          </a:p>
          <a:p>
            <a:pPr marL="454025" lvl="1" indent="0">
              <a:buNone/>
            </a:pPr>
            <a:endParaRPr lang="en-US" sz="10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Like testimony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– claims accepted on grounds of what a reliable person has sincerely asserted.</a:t>
            </a:r>
          </a:p>
          <a:p>
            <a:pPr lvl="2"/>
            <a:r>
              <a:rPr lang="en-US" sz="2200" dirty="0" smtClean="0"/>
              <a:t>Reliability of the authority can be undermined in ways similar to what happens with testimony generally.</a:t>
            </a:r>
          </a:p>
          <a:p>
            <a:pPr marL="766763" lvl="2" indent="0">
              <a:buNone/>
            </a:pPr>
            <a:endParaRPr lang="en-US" sz="1000" dirty="0"/>
          </a:p>
          <a:p>
            <a:pPr lvl="1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Unlike testimony</a:t>
            </a:r>
            <a:r>
              <a:rPr lang="en-US" sz="2400" dirty="0" smtClean="0"/>
              <a:t> – requires specialized knowledge in a field with recognized standards of expertise.</a:t>
            </a:r>
          </a:p>
          <a:p>
            <a:pPr lvl="2"/>
            <a:r>
              <a:rPr lang="en-US" sz="2200" dirty="0" smtClean="0"/>
              <a:t>Measured by degrees / professional certificates given by qualified institutions; peer-reviewed testing of knowledge.</a:t>
            </a:r>
          </a:p>
          <a:p>
            <a:pPr lvl="2"/>
            <a:r>
              <a:rPr lang="en-US" sz="2200" dirty="0" smtClean="0"/>
              <a:t>Cases where experts disagree – may not be sufficient that an authority has asserted something.</a:t>
            </a:r>
          </a:p>
          <a:p>
            <a:pPr lvl="2"/>
            <a:endParaRPr lang="en-US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820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(6)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Appeal to a proper authority</a:t>
            </a:r>
          </a:p>
          <a:p>
            <a:pPr marL="454025" lvl="1" indent="0">
              <a:buNone/>
            </a:pPr>
            <a:endParaRPr lang="en-US" sz="1000" dirty="0" smtClean="0"/>
          </a:p>
          <a:p>
            <a:pPr lvl="1"/>
            <a:r>
              <a:rPr lang="en-US" sz="2400" dirty="0" smtClean="0"/>
              <a:t>Conditions for a proper appeal to authority: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X has asserted claim P.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 is a reliable and credible person in this context.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 falls within area of specialization K.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 is a genuine area of knowledge.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 is an expert, or authority, in K.</a:t>
            </a:r>
          </a:p>
          <a:p>
            <a:pPr marL="1223963" lvl="2" indent="-45720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experts in K agree about P.</a:t>
            </a:r>
          </a:p>
          <a:p>
            <a:pPr marL="766763" lvl="2" indent="0">
              <a:buNone/>
            </a:pPr>
            <a:r>
              <a:rPr lang="en-US" sz="2200" dirty="0" smtClean="0"/>
              <a:t>Therefore,</a:t>
            </a:r>
          </a:p>
          <a:p>
            <a:pPr marL="1223963" lvl="2" indent="-457200">
              <a:buFont typeface="+mj-lt"/>
              <a:buAutoNum type="arabicPeriod" startAt="7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826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(6)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Appeal to a proper authority</a:t>
            </a:r>
          </a:p>
          <a:p>
            <a:pPr lvl="1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Faulty appeals to authority </a:t>
            </a:r>
            <a:r>
              <a:rPr lang="en-US" sz="2400" dirty="0" smtClean="0"/>
              <a:t>(a fallacy)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sz="2200" dirty="0" smtClean="0"/>
              <a:t>Someone with authority in one field (e.g. physics) gives testimony that gets mistaken for the testimony of someone with expertise in another field (e.g. combat strategy).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273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1534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Would you believe what this man says?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  <p:pic>
        <p:nvPicPr>
          <p:cNvPr id="4098" name="Picture 2" descr="https://lh6.googleusercontent.com/-ZZcS2IoA7FQ/AAAAAAAAAAI/AAAAAAAABEs/BGxrw3igY5U/pho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39909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4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(7)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 a premise provisionally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conditionally.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If argument passes (R) and (G), but unsure about (A), can provisionally accept premises </a:t>
            </a:r>
            <a:r>
              <a:rPr lang="en-US" sz="2400" i="1" u="sng" dirty="0" smtClean="0"/>
              <a:t>and the conclusion</a:t>
            </a:r>
            <a:r>
              <a:rPr lang="en-US" sz="2400" dirty="0" smtClean="0"/>
              <a:t> (and cogency of the argument) on their basis. </a:t>
            </a:r>
          </a:p>
          <a:p>
            <a:pPr lvl="1"/>
            <a:r>
              <a:rPr lang="en-US" sz="2400" dirty="0" smtClean="0"/>
              <a:t>Provided that X, then Y or Z.</a:t>
            </a:r>
          </a:p>
          <a:p>
            <a:pPr lvl="1"/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2362200"/>
            <a:ext cx="693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143000" y="22098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53400" y="22098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48200" y="220980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2191" y="2554069"/>
            <a:ext cx="1553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Definitely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Acceptable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5346" y="2554069"/>
            <a:ext cx="1779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Provisionally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Acceptable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2359" y="2554069"/>
            <a:ext cx="185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Definitely</a:t>
            </a:r>
          </a:p>
          <a:p>
            <a:pPr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Unacceptable</a:t>
            </a:r>
            <a:endParaRPr 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59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Summary (Acceptability Conditions):</a:t>
            </a:r>
          </a:p>
          <a:p>
            <a:pPr>
              <a:buNone/>
            </a:pPr>
            <a:r>
              <a:rPr lang="en-US" sz="2400" dirty="0" smtClean="0"/>
              <a:t>A premise is acceptable if it satisfies any of the following:</a:t>
            </a:r>
          </a:p>
          <a:p>
            <a:pPr lvl="1">
              <a:buAutoNum type="arabicParenBoth"/>
            </a:pPr>
            <a:r>
              <a:rPr lang="en-US" sz="2400" dirty="0" smtClean="0"/>
              <a:t> It is supported by a cogent subargument.</a:t>
            </a:r>
          </a:p>
          <a:p>
            <a:pPr lvl="1">
              <a:buAutoNum type="arabicParenBoth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 It is supported elsewhere by the arguer or other person, and this fact is noted.</a:t>
            </a:r>
          </a:p>
          <a:p>
            <a:pPr lvl="1">
              <a:buAutoNum type="arabicParenBoth"/>
            </a:pPr>
            <a:r>
              <a:rPr lang="en-US" sz="2400" dirty="0" smtClean="0"/>
              <a:t> It is known </a:t>
            </a:r>
            <a:r>
              <a:rPr lang="en-US" sz="2400" i="1" dirty="0" smtClean="0"/>
              <a:t>a priori</a:t>
            </a:r>
            <a:r>
              <a:rPr lang="en-US" sz="2400" dirty="0" smtClean="0"/>
              <a:t> to be true.</a:t>
            </a:r>
          </a:p>
          <a:p>
            <a:pPr lvl="1">
              <a:buAutoNum type="arabicParenBoth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 It is a matter of common knowledge.</a:t>
            </a:r>
          </a:p>
          <a:p>
            <a:pPr lvl="1">
              <a:buAutoNum type="arabicParenBoth"/>
            </a:pPr>
            <a:r>
              <a:rPr lang="en-US" sz="2400" dirty="0" smtClean="0"/>
              <a:t> It is supported by appropriate testimony.</a:t>
            </a:r>
          </a:p>
          <a:p>
            <a:pPr lvl="1">
              <a:buAutoNum type="arabicParenBoth"/>
            </a:pPr>
            <a:r>
              <a:rPr lang="en-US" sz="2400" dirty="0" smtClean="0">
                <a:solidFill>
                  <a:schemeClr val="tx2">
                    <a:lumMod val="90000"/>
                  </a:schemeClr>
                </a:solidFill>
              </a:rPr>
              <a:t> It is supported by an appropriate appeal to authority.</a:t>
            </a:r>
          </a:p>
          <a:p>
            <a:pPr lvl="1">
              <a:buAutoNum type="arabicParenBoth"/>
            </a:pPr>
            <a:r>
              <a:rPr lang="en-US" sz="2400" dirty="0" smtClean="0"/>
              <a:t> The premise is not known to be rationally acceptable, but is accepted provisionally for the purpose of the argument.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603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4648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premises are </a:t>
            </a:r>
            <a:r>
              <a:rPr lang="en-US" sz="40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un</a:t>
            </a: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acceptable (5 ways):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premise is easily refuted. </a:t>
            </a:r>
          </a:p>
          <a:p>
            <a:pPr marL="1314450" lvl="2" indent="-514350">
              <a:buAutoNum type="romanLcParenBoth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Every male golfer is better than every female golfer.</a:t>
            </a:r>
          </a:p>
          <a:p>
            <a:pPr marL="1314450" lvl="2" indent="-514350">
              <a:buAutoNum type="romanLcParenBoth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politicians are corrupt.</a:t>
            </a:r>
          </a:p>
          <a:p>
            <a:pPr marL="842962" lvl="1" indent="-514350"/>
            <a:r>
              <a:rPr lang="en-US" sz="2400" dirty="0" smtClean="0"/>
              <a:t>Both (</a:t>
            </a:r>
            <a:r>
              <a:rPr lang="en-US" sz="2400" dirty="0" err="1" smtClean="0"/>
              <a:t>i</a:t>
            </a:r>
            <a:r>
              <a:rPr lang="en-US" sz="2400" dirty="0" smtClean="0"/>
              <a:t>) and (ii) are easily shown to be false.  </a:t>
            </a:r>
          </a:p>
          <a:p>
            <a:pPr marL="1098550" lvl="2" indent="-514350"/>
            <a:r>
              <a:rPr lang="en-US" sz="2200" dirty="0" smtClean="0"/>
              <a:t>Michelle </a:t>
            </a:r>
            <a:r>
              <a:rPr lang="en-US" sz="2200" dirty="0" err="1" smtClean="0"/>
              <a:t>Wie</a:t>
            </a:r>
            <a:r>
              <a:rPr lang="en-US" sz="2200" dirty="0" smtClean="0"/>
              <a:t> defeated lots of men in a golf tournament.</a:t>
            </a:r>
          </a:p>
          <a:p>
            <a:pPr marL="1098550" lvl="2" indent="-514350"/>
            <a:r>
              <a:rPr lang="en-US" sz="2200" dirty="0" smtClean="0"/>
              <a:t>Abraham Lincoln / some other politician was not corrupt.</a:t>
            </a:r>
          </a:p>
          <a:p>
            <a:pPr marL="842962" lvl="1" indent="-514350"/>
            <a:r>
              <a:rPr lang="en-US" dirty="0" smtClean="0"/>
              <a:t>Premises can be refuted when contradicted by experience, testimony, authority, common knowledge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NOT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690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572000"/>
          </a:xfrm>
        </p:spPr>
        <p:txBody>
          <a:bodyPr>
            <a:normAutofit lnSpcReduction="10000"/>
          </a:bodyPr>
          <a:lstStyle/>
          <a:p>
            <a:pPr marL="582613" indent="-514350">
              <a:buFont typeface="+mj-lt"/>
              <a:buAutoNum type="arabicPeriod" startAt="2"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Claims that we know </a:t>
            </a:r>
            <a:r>
              <a:rPr lang="en-US" sz="2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priori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 be false.</a:t>
            </a:r>
          </a:p>
          <a:p>
            <a:pPr lvl="1"/>
            <a:r>
              <a:rPr lang="en-US" sz="2400" dirty="0" smtClean="0"/>
              <a:t>We can know some statements are false just by understanding their meaning: 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triangle did not have three sides.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is space beyond the space-time continuum of our universe.</a:t>
            </a:r>
          </a:p>
          <a:p>
            <a:pPr marL="1257300" lvl="2" indent="-457200">
              <a:buFont typeface="+mj-lt"/>
              <a:buAutoNum type="romanLcPeriod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 was both awake and asleep at the same time, and in the same respect.</a:t>
            </a:r>
          </a:p>
          <a:p>
            <a:pPr marL="785812" lvl="1" indent="-457200"/>
            <a:r>
              <a:rPr lang="en-US" sz="2400" dirty="0" smtClean="0"/>
              <a:t>We know these are false without having to appeal to experience. </a:t>
            </a:r>
          </a:p>
          <a:p>
            <a:pPr marL="785812" lvl="1" indent="-457200"/>
            <a:r>
              <a:rPr lang="en-US" sz="2400" dirty="0" smtClean="0"/>
              <a:t>They cannot be true, by their very nature (by the very meanings of the words used).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NOT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07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772400" cy="4724400"/>
          </a:xfrm>
        </p:spPr>
        <p:txBody>
          <a:bodyPr>
            <a:normAutofit lnSpcReduction="10000"/>
          </a:bodyPr>
          <a:lstStyle/>
          <a:p>
            <a:pPr marL="582613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Inconsistent premises</a:t>
            </a:r>
          </a:p>
          <a:p>
            <a:r>
              <a:rPr lang="en-US" sz="2400" dirty="0" smtClean="0"/>
              <a:t>If the premises of an argument directly or indirectly contradict each other then at least one of them is unacceptable. </a:t>
            </a:r>
          </a:p>
          <a:p>
            <a:r>
              <a:rPr lang="en-US" sz="2400" dirty="0" smtClean="0"/>
              <a:t>Imagine these statements occur in an argument:</a:t>
            </a:r>
          </a:p>
          <a:p>
            <a:pPr marL="1314450" lvl="2" indent="-514350">
              <a:buAutoNum type="romanLcParenBoth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James is always mean to Judy.</a:t>
            </a:r>
          </a:p>
          <a:p>
            <a:pPr marL="1314450" lvl="2" indent="-514350">
              <a:buAutoNum type="romanLcParenBoth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James kindly helped Judy with her logic homework.</a:t>
            </a:r>
          </a:p>
          <a:p>
            <a:pPr marL="842962" lvl="1" indent="-514350"/>
            <a:r>
              <a:rPr lang="en-US" sz="2200" dirty="0" smtClean="0"/>
              <a:t>If (ii) is true, then (</a:t>
            </a:r>
            <a:r>
              <a:rPr lang="en-US" sz="2200" dirty="0" err="1" smtClean="0"/>
              <a:t>i</a:t>
            </a:r>
            <a:r>
              <a:rPr lang="en-US" sz="2200" dirty="0" smtClean="0"/>
              <a:t>) is false.  As a set, they are unacceptable.</a:t>
            </a:r>
          </a:p>
          <a:p>
            <a:pPr marL="842962" lvl="1" indent="-514350"/>
            <a:r>
              <a:rPr lang="en-US" sz="2200" dirty="0" smtClean="0"/>
              <a:t>This contradiction is implicit – we don’t have a claim and its direct opposite, but an explicit contradiction could be easily derived from these premises.</a:t>
            </a:r>
          </a:p>
          <a:p>
            <a:pPr marL="328612" lvl="1" indent="0">
              <a:buNone/>
            </a:pPr>
            <a:endParaRPr lang="en-US" sz="12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NOT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514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105400"/>
          </a:xfrm>
        </p:spPr>
        <p:txBody>
          <a:bodyPr>
            <a:normAutofit/>
          </a:bodyPr>
          <a:lstStyle/>
          <a:p>
            <a:pPr marL="582613" indent="-514350">
              <a:buFont typeface="+mj-lt"/>
              <a:buAutoNum type="arabicPeriod" startAt="3"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Inconsistent premises</a:t>
            </a:r>
          </a:p>
          <a:p>
            <a:pPr marL="328612" lvl="1" indent="0">
              <a:buNone/>
            </a:pPr>
            <a:endParaRPr lang="en-US" sz="1000" dirty="0" smtClean="0"/>
          </a:p>
          <a:p>
            <a:pPr marL="514350" indent="-514350"/>
            <a:r>
              <a:rPr lang="en-US" sz="2400" dirty="0" smtClean="0"/>
              <a:t>Applied to a </a:t>
            </a:r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</a:rPr>
              <a:t>single sentence</a:t>
            </a:r>
            <a:r>
              <a:rPr lang="en-US" sz="2400" dirty="0" smtClean="0"/>
              <a:t>:</a:t>
            </a:r>
            <a:endParaRPr lang="en-US" sz="2400" dirty="0"/>
          </a:p>
          <a:p>
            <a:pPr marL="328612" lvl="1" indent="0">
              <a:buNone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barber is a man in town who shaves those and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                 </a:t>
            </a:r>
          </a:p>
          <a:p>
            <a:pPr marL="328612" lvl="1" indent="0">
              <a:buNone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only </a:t>
            </a: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those 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men </a:t>
            </a: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town who do not shave themselves</a:t>
            </a: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328612" lvl="1" indent="0">
              <a:buNone/>
            </a:pPr>
            <a:endParaRPr lang="en-US" sz="1000" dirty="0" smtClean="0"/>
          </a:p>
          <a:p>
            <a:pPr marL="842962" lvl="1" indent="-514350"/>
            <a:r>
              <a:rPr lang="en-US" sz="2400" dirty="0" smtClean="0"/>
              <a:t>Contradictory – Who shaves the barber?</a:t>
            </a:r>
          </a:p>
          <a:p>
            <a:pPr marL="1098550" lvl="2" indent="-514350"/>
            <a:r>
              <a:rPr lang="en-US" sz="2200" dirty="0" smtClean="0"/>
              <a:t>The barber either shaves himself or he does not shave himself (only two options).</a:t>
            </a:r>
          </a:p>
          <a:p>
            <a:pPr marL="1098550" lvl="2" indent="-514350"/>
            <a:r>
              <a:rPr lang="en-US" sz="2200" i="1" dirty="0" smtClean="0">
                <a:solidFill>
                  <a:schemeClr val="tx2">
                    <a:lumMod val="75000"/>
                  </a:schemeClr>
                </a:solidFill>
              </a:rPr>
              <a:t>If he does shave himself, then he isn’t a man in town who shaves all and only those who do not shave themselves, </a:t>
            </a:r>
            <a:r>
              <a:rPr lang="en-US" sz="2200" i="1" dirty="0" smtClean="0"/>
              <a:t>AND </a:t>
            </a:r>
          </a:p>
          <a:p>
            <a:pPr marL="1098550" lvl="2" indent="-514350"/>
            <a:r>
              <a:rPr lang="en-US" sz="2200" i="1" dirty="0" smtClean="0">
                <a:solidFill>
                  <a:schemeClr val="tx2">
                    <a:lumMod val="75000"/>
                  </a:schemeClr>
                </a:solidFill>
              </a:rPr>
              <a:t>If he doesn’t shave himself, then he does shave himself (since he shaves all those who don’t shave themselves)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26" name="Picture 2" descr="http://cdn.grid.fotosearch.com/CSP/CSP916/k91674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9144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NOT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392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premises are acceptable:</a:t>
            </a:r>
          </a:p>
          <a:p>
            <a:pPr marL="0" indent="0">
              <a:lnSpc>
                <a:spcPct val="80000"/>
              </a:lnSpc>
              <a:buNone/>
            </a:pPr>
            <a:endParaRPr lang="en-CA" sz="1000" dirty="0" smtClean="0"/>
          </a:p>
          <a:p>
            <a:pPr marL="285750" indent="-285750">
              <a:lnSpc>
                <a:spcPct val="80000"/>
              </a:lnSpc>
            </a:pPr>
            <a:r>
              <a:rPr lang="en-CA" sz="2600" dirty="0" smtClean="0">
                <a:solidFill>
                  <a:schemeClr val="tx2">
                    <a:lumMod val="75000"/>
                  </a:schemeClr>
                </a:solidFill>
              </a:rPr>
              <a:t>‘Acceptable' / 'unacceptable, rather than true / false. </a:t>
            </a:r>
          </a:p>
          <a:p>
            <a:pPr marL="614362" lvl="1">
              <a:lnSpc>
                <a:spcPct val="80000"/>
              </a:lnSpc>
            </a:pPr>
            <a:r>
              <a:rPr lang="en-CA" sz="2400" dirty="0" smtClean="0"/>
              <a:t>Whether something is 'true' or 'false' is independent of whether or not anyone knows or believes it is true or false.</a:t>
            </a:r>
          </a:p>
          <a:p>
            <a:pPr marL="328612" lvl="1" indent="0">
              <a:lnSpc>
                <a:spcPct val="80000"/>
              </a:lnSpc>
              <a:buNone/>
            </a:pPr>
            <a:endParaRPr lang="en-CA" sz="1000" i="1" dirty="0" smtClean="0">
              <a:solidFill>
                <a:srgbClr val="92D050"/>
              </a:solidFill>
            </a:endParaRPr>
          </a:p>
          <a:p>
            <a:pPr marL="614362" lvl="1">
              <a:lnSpc>
                <a:spcPct val="80000"/>
              </a:lnSpc>
            </a:pPr>
            <a:r>
              <a:rPr lang="en-CA" sz="2400" i="1" dirty="0" smtClean="0">
                <a:solidFill>
                  <a:srgbClr val="92D050"/>
                </a:solidFill>
              </a:rPr>
              <a:t>E.g. It is either True or False that there is someone named Deanna sitting in a Café in Graz Austria right now. </a:t>
            </a:r>
          </a:p>
          <a:p>
            <a:pPr marL="869950" lvl="2">
              <a:lnSpc>
                <a:spcPct val="80000"/>
              </a:lnSpc>
            </a:pPr>
            <a:r>
              <a:rPr lang="en-CA" sz="2200" dirty="0" smtClean="0"/>
              <a:t>But is this reasonable to believe? How can you KNOW it? </a:t>
            </a:r>
          </a:p>
          <a:p>
            <a:pPr marL="328612" lvl="1" indent="0">
              <a:lnSpc>
                <a:spcPct val="80000"/>
              </a:lnSpc>
              <a:buNone/>
            </a:pPr>
            <a:endParaRPr lang="en-CA" sz="1000" i="1" dirty="0" smtClean="0">
              <a:solidFill>
                <a:srgbClr val="92D050"/>
              </a:solidFill>
            </a:endParaRPr>
          </a:p>
          <a:p>
            <a:pPr marL="614362" lvl="1">
              <a:lnSpc>
                <a:spcPct val="80000"/>
              </a:lnSpc>
            </a:pPr>
            <a:r>
              <a:rPr lang="en-CA" sz="2400" i="1" dirty="0" smtClean="0">
                <a:solidFill>
                  <a:srgbClr val="92D050"/>
                </a:solidFill>
              </a:rPr>
              <a:t>E.g. Either there is life after death or there is not. How do we determine this?</a:t>
            </a:r>
          </a:p>
          <a:p>
            <a:pPr marL="328612" lvl="1" indent="0">
              <a:lnSpc>
                <a:spcPct val="80000"/>
              </a:lnSpc>
              <a:buNone/>
            </a:pPr>
            <a:endParaRPr lang="en-CA" sz="1000" dirty="0" smtClean="0"/>
          </a:p>
          <a:p>
            <a:pPr marL="614362" lvl="1">
              <a:lnSpc>
                <a:spcPct val="80000"/>
              </a:lnSpc>
            </a:pPr>
            <a:r>
              <a:rPr lang="en-CA" sz="2400" dirty="0" smtClean="0"/>
              <a:t>Acceptability is better to start with because less epistemologically complex concept than truth</a:t>
            </a:r>
            <a:r>
              <a:rPr lang="en-US" sz="2400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The A Condition – </a:t>
            </a: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Govier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5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0085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marL="582613" indent="-514350">
              <a:buFont typeface="+mj-lt"/>
              <a:buAutoNum type="arabicPeriod" startAt="4"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Vagueness or ambiguity.</a:t>
            </a:r>
            <a:r>
              <a:rPr lang="en-US" sz="2400" dirty="0" smtClean="0"/>
              <a:t>  </a:t>
            </a:r>
          </a:p>
          <a:p>
            <a:pPr marL="68263" indent="0">
              <a:buNone/>
            </a:pPr>
            <a:endParaRPr lang="en-US" sz="1200" dirty="0" smtClean="0"/>
          </a:p>
          <a:p>
            <a:pPr marL="785812" lvl="1" indent="-457200">
              <a:buFont typeface="+mj-lt"/>
              <a:buAutoNum type="alphaLcParenR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Aggressive behavior is rampant in young boys.</a:t>
            </a:r>
          </a:p>
          <a:p>
            <a:pPr marL="785812" lvl="1" indent="-457200"/>
            <a:r>
              <a:rPr lang="en-US" sz="2400" dirty="0" smtClean="0"/>
              <a:t>The terms </a:t>
            </a:r>
            <a:r>
              <a:rPr lang="en-US" sz="2400" i="1" dirty="0" smtClean="0"/>
              <a:t>aggressive behavior, rampant, </a:t>
            </a:r>
            <a:r>
              <a:rPr lang="en-US" sz="2400" dirty="0" smtClean="0"/>
              <a:t>and</a:t>
            </a:r>
            <a:r>
              <a:rPr lang="en-US" sz="2400" i="1" dirty="0" smtClean="0"/>
              <a:t> young </a:t>
            </a:r>
            <a:r>
              <a:rPr lang="en-US" sz="2400" dirty="0" smtClean="0"/>
              <a:t>are vague.</a:t>
            </a:r>
          </a:p>
          <a:p>
            <a:pPr marL="785812" lvl="1" indent="-457200"/>
            <a:r>
              <a:rPr lang="en-US" sz="2400" dirty="0" smtClean="0"/>
              <a:t>So, this premise is not acceptable in its current form.</a:t>
            </a:r>
          </a:p>
          <a:p>
            <a:pPr marL="785812" lvl="1" indent="-457200"/>
            <a:r>
              <a:rPr lang="en-US" sz="2400" dirty="0" smtClean="0"/>
              <a:t>To be acceptable, a premise has to be presented in clear language – neither vague nor ambiguous.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NOT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059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724400"/>
          </a:xfrm>
        </p:spPr>
        <p:txBody>
          <a:bodyPr>
            <a:normAutofit lnSpcReduction="10000"/>
          </a:bodyPr>
          <a:lstStyle/>
          <a:p>
            <a:pPr marL="525463" indent="-457200">
              <a:buFont typeface="+mj-lt"/>
              <a:buAutoNum type="arabicPeriod" startAt="5"/>
            </a:pP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premises beg the question. </a:t>
            </a:r>
            <a:r>
              <a:rPr lang="en-US" sz="2800" b="1" dirty="0" smtClean="0"/>
              <a:t>(a fallacy)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en-US" sz="2400" dirty="0" smtClean="0"/>
              <a:t>The premises are no more acceptable than the conclusion.</a:t>
            </a:r>
          </a:p>
          <a:p>
            <a:pPr lvl="1"/>
            <a:r>
              <a:rPr lang="en-US" sz="2400" dirty="0" smtClean="0"/>
              <a:t>Logical sense: A premise </a:t>
            </a:r>
            <a:r>
              <a:rPr lang="en-US" sz="2400" dirty="0"/>
              <a:t>is not acceptable </a:t>
            </a:r>
            <a:r>
              <a:rPr lang="en-US" sz="2400" i="1" u="sng" dirty="0"/>
              <a:t>because it states or assumes the </a:t>
            </a:r>
            <a:r>
              <a:rPr lang="en-US" sz="2400" i="1" u="sng" dirty="0" smtClean="0"/>
              <a:t>conclusion</a:t>
            </a:r>
            <a:r>
              <a:rPr lang="en-US" sz="2400" dirty="0" smtClean="0"/>
              <a:t>.</a:t>
            </a:r>
          </a:p>
          <a:p>
            <a:pPr lvl="2"/>
            <a:r>
              <a:rPr lang="en-US" sz="2200" dirty="0" smtClean="0"/>
              <a:t>Involves circular reasoning or circularity.</a:t>
            </a:r>
          </a:p>
          <a:p>
            <a:pPr lvl="1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killing of innocent (person)s is wrong.  </a:t>
            </a:r>
          </a:p>
          <a:p>
            <a:pPr lvl="1">
              <a:buFont typeface="+mj-lt"/>
              <a:buAutoNum type="arabicPeriod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Abortion is the killing of innocent (person)s.  </a:t>
            </a:r>
          </a:p>
          <a:p>
            <a:pPr marL="454025" lvl="1" indent="0">
              <a:buNone/>
            </a:pPr>
            <a:r>
              <a:rPr lang="en-US" sz="2400" b="1" i="1" dirty="0" smtClean="0"/>
              <a:t>Therefore,</a:t>
            </a:r>
          </a:p>
          <a:p>
            <a:pPr marL="911225" lvl="1" indent="-457200">
              <a:buFont typeface="+mj-lt"/>
              <a:buAutoNum type="arabicPeriod" startAt="3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Abortion is wrong.</a:t>
            </a:r>
          </a:p>
          <a:p>
            <a:pPr lvl="1"/>
            <a:r>
              <a:rPr lang="en-US" sz="2400" dirty="0" smtClean="0"/>
              <a:t>Premise (2) needs as much support as the conclusion.</a:t>
            </a:r>
            <a:endParaRPr lang="en-US" sz="2400" dirty="0"/>
          </a:p>
          <a:p>
            <a:pPr lvl="1"/>
            <a:r>
              <a:rPr lang="en-US" sz="2400" dirty="0" smtClean="0"/>
              <a:t>Note:  “Begs”  </a:t>
            </a:r>
            <a:r>
              <a:rPr lang="en-US" sz="3200" dirty="0" smtClean="0"/>
              <a:t>≠</a:t>
            </a:r>
            <a:r>
              <a:rPr lang="en-US" sz="2400" dirty="0" smtClean="0"/>
              <a:t>  “avoids” or “raises” the question / issue.</a:t>
            </a:r>
            <a:endParaRPr lang="en-US" sz="24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NOT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6876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820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Summary of Unacceptability Conditions</a:t>
            </a:r>
          </a:p>
          <a:p>
            <a:pPr lvl="1">
              <a:buFont typeface="+mj-lt"/>
              <a:buAutoNum type="arabicPeriod"/>
            </a:pPr>
            <a:r>
              <a:rPr lang="en-US" sz="2400" dirty="0" smtClean="0"/>
              <a:t>Premise(s) refutable on the basis of common knowledge, </a:t>
            </a:r>
            <a:r>
              <a:rPr lang="en-US" sz="2400" i="1" dirty="0" smtClean="0"/>
              <a:t>a priori</a:t>
            </a:r>
            <a:r>
              <a:rPr lang="en-US" sz="2400" dirty="0" smtClean="0"/>
              <a:t> knowledge, or reliable knowledge from testimony or authority.</a:t>
            </a:r>
          </a:p>
          <a:p>
            <a:pPr lvl="1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Premise(s) are </a:t>
            </a: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priori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false.</a:t>
            </a:r>
          </a:p>
          <a:p>
            <a:pPr lvl="1">
              <a:buFont typeface="+mj-lt"/>
              <a:buAutoNum type="arabicPeriod"/>
            </a:pPr>
            <a:r>
              <a:rPr lang="en-US" sz="2400" dirty="0" smtClean="0"/>
              <a:t>Several premises, taken together, produce a contradiction, so that the premises are explicitly or implicitly inconsistent.</a:t>
            </a:r>
          </a:p>
          <a:p>
            <a:pPr lvl="1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Premise(s) are vague or ambiguous to such an extent that it is not possible to determine what sort of evidence would establish them as acceptable or unacceptable.</a:t>
            </a:r>
          </a:p>
          <a:p>
            <a:pPr lvl="1">
              <a:buFont typeface="+mj-lt"/>
              <a:buAutoNum type="arabicPeriod"/>
            </a:pPr>
            <a:r>
              <a:rPr lang="en-US" sz="2400" dirty="0" smtClean="0"/>
              <a:t>Premise(s) would not be rationally acceptable to any person who did not already accept the conclusions. The argument begs the question or is circular.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NOT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921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Some Advice about Internet Sources:</a:t>
            </a:r>
          </a:p>
          <a:p>
            <a:r>
              <a:rPr lang="en-US" sz="2800" dirty="0" smtClean="0"/>
              <a:t>Guidelines for using internet material critically:</a:t>
            </a:r>
          </a:p>
          <a:p>
            <a:pPr marL="1257300" lvl="2" indent="-457200">
              <a:buAutoNum type="arabicParenBoth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questions are you asking and what is relevant to your search?</a:t>
            </a:r>
          </a:p>
          <a:p>
            <a:pPr marL="1257300" lvl="2" indent="-457200">
              <a:buAutoNum type="arabicParenBoth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Which sources are credible and which are not?</a:t>
            </a:r>
          </a:p>
          <a:p>
            <a:pPr marL="1257300" lvl="2" indent="-457200">
              <a:buAutoNum type="arabicParenBoth"/>
            </a:pPr>
            <a:r>
              <a:rPr lang="en-US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can you evaluate content and synthesize so as to construct your own argument?</a:t>
            </a:r>
          </a:p>
          <a:p>
            <a:pPr marL="1522412" lvl="3" indent="-457200"/>
            <a:r>
              <a:rPr lang="en-US" i="1" dirty="0" smtClean="0"/>
              <a:t>Need to avoid plagiarism (straight up or patchwork)</a:t>
            </a:r>
          </a:p>
          <a:p>
            <a:r>
              <a:rPr lang="en-US" sz="2400" dirty="0" smtClean="0"/>
              <a:t>Mixed material (watch out for blends – e.g. info &amp; advertising / advocacy – argument supporting a cause)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The Internet as Information Source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498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Credibility of the source:</a:t>
            </a:r>
          </a:p>
          <a:p>
            <a:pPr marL="857250" lvl="1" indent="-457200">
              <a:buAutoNum type="arabicParenBoth"/>
            </a:pPr>
            <a:r>
              <a:rPr lang="en-US" sz="2400" i="1" dirty="0" smtClean="0"/>
              <a:t>Who wrote the material?</a:t>
            </a:r>
          </a:p>
          <a:p>
            <a:pPr marL="857250" lvl="1" indent="-457200">
              <a:buAutoNum type="arabicParenBoth"/>
            </a:pP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are the qualifications of the person?</a:t>
            </a:r>
          </a:p>
          <a:p>
            <a:pPr marL="857250" lvl="1" indent="-457200">
              <a:buAutoNum type="arabicParenBoth"/>
            </a:pPr>
            <a:r>
              <a:rPr lang="en-US" sz="2400" i="1" dirty="0" smtClean="0"/>
              <a:t>With what institution or group, if any, is the person affiliated?</a:t>
            </a:r>
          </a:p>
          <a:p>
            <a:pPr marL="857250" lvl="1" indent="-457200">
              <a:buAutoNum type="arabicParenBoth"/>
            </a:pP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If there is an institution or group, what is its nature or credibility?</a:t>
            </a:r>
          </a:p>
          <a:p>
            <a:pPr marL="857250" lvl="1" indent="-457200">
              <a:buAutoNum type="arabicParenBoth"/>
            </a:pPr>
            <a:r>
              <a:rPr lang="en-US" sz="2400" i="1" dirty="0" smtClean="0"/>
              <a:t>Is there information that would enable you to contact this author and make inquiries about the material?</a:t>
            </a:r>
          </a:p>
          <a:p>
            <a:pPr marL="857250" lvl="1" indent="-457200">
              <a:buAutoNum type="arabicParenBoth"/>
            </a:pPr>
            <a:r>
              <a:rPr lang="en-US" sz="24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Does this person give sources for his or her claims? </a:t>
            </a:r>
          </a:p>
          <a:p>
            <a:pPr marL="454025" lvl="1" indent="0">
              <a:buNone/>
            </a:pPr>
            <a:endParaRPr lang="en-US" sz="1300" dirty="0" smtClean="0"/>
          </a:p>
          <a:p>
            <a:pPr lvl="1"/>
            <a:r>
              <a:rPr lang="en-US" dirty="0" smtClean="0"/>
              <a:t>Note: Points about testimony, authority, etc. apply here too.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The Internet as Information Source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628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dirty="0" smtClean="0"/>
              <a:t>Dating of Material: Is it up to date?</a:t>
            </a:r>
          </a:p>
          <a:p>
            <a:pPr lvl="1"/>
            <a:r>
              <a:rPr lang="en-US" sz="2400" dirty="0" smtClean="0"/>
              <a:t>Is a later source always (usually) a better one?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r>
              <a:rPr lang="en-US" sz="2800" dirty="0" smtClean="0"/>
              <a:t>Problems with Internet as Source of Info:</a:t>
            </a:r>
          </a:p>
          <a:p>
            <a:pPr marL="785812" lvl="1" indent="-457200">
              <a:buAutoNum type="arabi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Overabundance</a:t>
            </a:r>
          </a:p>
          <a:p>
            <a:pPr marL="785812" lvl="1" indent="-457200">
              <a:buAutoNum type="arabi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Absence of gatekeepers </a:t>
            </a:r>
            <a:r>
              <a:rPr lang="en-US" sz="2400" dirty="0" smtClean="0"/>
              <a:t>(contrast to other sources)</a:t>
            </a:r>
          </a:p>
          <a:p>
            <a:pPr marL="785812" lvl="1" indent="-457200">
              <a:buAutoNum type="arabi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Missing contexts</a:t>
            </a:r>
          </a:p>
          <a:p>
            <a:pPr marL="785812" lvl="1" indent="-457200">
              <a:buAutoNum type="arabi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Instability</a:t>
            </a:r>
          </a:p>
          <a:p>
            <a:pPr marL="785812" lvl="1" indent="-457200">
              <a:buAutoNum type="arabi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Confusing mixtures</a:t>
            </a:r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The Internet as Information Source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332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 premises are acceptable: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/>
              <a:t>No matter how elegant your </a:t>
            </a:r>
            <a:r>
              <a:rPr lang="en-US" sz="2800" i="1" u="sng" dirty="0" smtClean="0"/>
              <a:t>reasoning</a:t>
            </a:r>
            <a:r>
              <a:rPr lang="en-US" sz="2800" dirty="0" smtClean="0"/>
              <a:t>, </a:t>
            </a:r>
            <a:r>
              <a:rPr lang="en-US" sz="2800" dirty="0"/>
              <a:t>if </a:t>
            </a:r>
            <a:r>
              <a:rPr lang="en-US" sz="2800" dirty="0" smtClean="0"/>
              <a:t>your </a:t>
            </a:r>
            <a:r>
              <a:rPr lang="en-US" sz="2800" dirty="0"/>
              <a:t>premises are </a:t>
            </a:r>
            <a:r>
              <a:rPr lang="en-US" sz="2800" dirty="0" smtClean="0"/>
              <a:t>unacceptable</a:t>
            </a:r>
            <a:r>
              <a:rPr lang="en-US" sz="2800" dirty="0"/>
              <a:t>, </a:t>
            </a:r>
            <a:r>
              <a:rPr lang="en-US" sz="2800" dirty="0" smtClean="0"/>
              <a:t>it </a:t>
            </a:r>
            <a:r>
              <a:rPr lang="en-US" sz="2800" dirty="0"/>
              <a:t>does not </a:t>
            </a:r>
            <a:r>
              <a:rPr lang="en-US" sz="2800" dirty="0" smtClean="0"/>
              <a:t>matter.</a:t>
            </a:r>
          </a:p>
          <a:p>
            <a:r>
              <a:rPr lang="en-US" sz="2800" dirty="0" smtClean="0"/>
              <a:t>When are the premises </a:t>
            </a:r>
            <a:r>
              <a:rPr lang="en-US" sz="2800" dirty="0"/>
              <a:t>of an argument </a:t>
            </a:r>
            <a:r>
              <a:rPr lang="en-US" sz="2800" dirty="0" smtClean="0"/>
              <a:t>rationally </a:t>
            </a:r>
            <a:r>
              <a:rPr lang="en-US" sz="2800" dirty="0"/>
              <a:t>acceptable?  </a:t>
            </a:r>
            <a:endParaRPr lang="en-US" sz="2800" dirty="0" smtClean="0"/>
          </a:p>
          <a:p>
            <a:r>
              <a:rPr lang="en-US" sz="2800" dirty="0" smtClean="0"/>
              <a:t>How </a:t>
            </a:r>
            <a:r>
              <a:rPr lang="en-US" sz="2800" dirty="0"/>
              <a:t>might </a:t>
            </a:r>
            <a:r>
              <a:rPr lang="en-US" sz="2800" dirty="0" smtClean="0"/>
              <a:t>we </a:t>
            </a:r>
            <a:r>
              <a:rPr lang="en-US" sz="2800" dirty="0"/>
              <a:t>show that they are?  </a:t>
            </a:r>
            <a:r>
              <a:rPr lang="en-US" sz="2800" dirty="0" smtClean="0"/>
              <a:t>(Seven ways)</a:t>
            </a:r>
            <a:endParaRPr lang="en-US" sz="2800" dirty="0"/>
          </a:p>
          <a:p>
            <a:endParaRPr lang="en-US" sz="26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2484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The A Condition – </a:t>
            </a: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Govier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5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3022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Premises are acceptable if: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They are supported by a cogent subargument.</a:t>
            </a:r>
          </a:p>
          <a:p>
            <a:pPr marL="785812" lvl="1" indent="-457200"/>
            <a:r>
              <a:rPr lang="en-US" sz="2400" dirty="0" smtClean="0"/>
              <a:t>If the conclusion of a cogent </a:t>
            </a:r>
            <a:r>
              <a:rPr lang="en-US" sz="2400" dirty="0" err="1" smtClean="0"/>
              <a:t>subargument</a:t>
            </a:r>
            <a:r>
              <a:rPr lang="en-US" sz="2400" dirty="0" smtClean="0"/>
              <a:t> is a premise in another part of the same whole argument (or in another part of the same work), then there is every reason to accept it as a premise.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They are supported elsewhere. </a:t>
            </a:r>
          </a:p>
          <a:p>
            <a:pPr marL="785812" lvl="1" indent="-457200"/>
            <a:r>
              <a:rPr lang="en-US" sz="2400" dirty="0" smtClean="0"/>
              <a:t>Elsewhere there could be another cogent argument that the author or some other author has already established as cogent.</a:t>
            </a:r>
          </a:p>
          <a:p>
            <a:pPr marL="785812" lvl="1" indent="-457200"/>
            <a:r>
              <a:rPr lang="en-US" sz="2400" dirty="0" smtClean="0"/>
              <a:t>E.g. Academic use of footnotes.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90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3)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premise is </a:t>
            </a:r>
            <a:r>
              <a:rPr lang="en-US" sz="2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known </a:t>
            </a:r>
            <a:r>
              <a:rPr lang="en-US" sz="2800" b="1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priori </a:t>
            </a:r>
            <a:r>
              <a:rPr lang="en-US" sz="2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to be true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 priori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statements are the kind of things a person could know independent of experience or before experiences.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[“True by definition.” ]</a:t>
            </a:r>
            <a:r>
              <a:rPr lang="en-US" sz="2400" dirty="0" smtClean="0"/>
              <a:t> </a:t>
            </a:r>
          </a:p>
          <a:p>
            <a:pPr marL="1281113" lvl="2" indent="-514350">
              <a:buFont typeface="+mj-lt"/>
              <a:buAutoNum type="romanLcPeriod"/>
            </a:pPr>
            <a:r>
              <a:rPr lang="en-US" sz="2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Bachelors are unmarried males.</a:t>
            </a:r>
            <a:endParaRPr lang="en-US" sz="2200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Contrast: Statements knowable </a:t>
            </a:r>
            <a:r>
              <a:rPr lang="en-US" sz="24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 posteriori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require experience.  </a:t>
            </a:r>
            <a:endParaRPr lang="en-US" sz="2400" dirty="0"/>
          </a:p>
          <a:p>
            <a:pPr marL="1281113" lvl="2" indent="-514350">
              <a:buFont typeface="+mj-lt"/>
              <a:buAutoNum type="romanLcPeriod" startAt="2"/>
            </a:pPr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Chuck D. is a bachelor.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 is knowable without experience, but to know (ii) requires experience in the world.</a:t>
            </a:r>
          </a:p>
          <a:p>
            <a:pPr lvl="2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one can steal her own property.</a:t>
            </a:r>
          </a:p>
          <a:p>
            <a:pPr lvl="2"/>
            <a:r>
              <a:rPr lang="en-US" sz="22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 one can steal the president’s property.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 marL="1314450" lvl="2" indent="-514350">
              <a:buNone/>
            </a:pP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167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(4)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 premise is acceptable if it is a matter of </a:t>
            </a:r>
            <a:r>
              <a:rPr lang="en-US" sz="28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 knowledge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/>
            <a:r>
              <a:rPr lang="en-US" sz="2400" dirty="0" smtClean="0"/>
              <a:t>Just about everyone knows that it is true.</a:t>
            </a:r>
          </a:p>
          <a:p>
            <a:r>
              <a:rPr lang="en-US" sz="2800" dirty="0" smtClean="0"/>
              <a:t>Some simple examples:</a:t>
            </a:r>
          </a:p>
          <a:p>
            <a:pPr marL="914400" lvl="1" indent="-514350">
              <a:buAutoNum type="romanL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flu is contagious.</a:t>
            </a:r>
          </a:p>
          <a:p>
            <a:pPr marL="914400" lvl="1" indent="-514350">
              <a:buAutoNum type="romanL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cannot take a train from London, England to Los Angeles.</a:t>
            </a:r>
          </a:p>
          <a:p>
            <a:pPr marL="914400" lvl="1" indent="-514350">
              <a:buAutoNum type="romanL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Cats have claws.</a:t>
            </a:r>
          </a:p>
          <a:p>
            <a:pPr marL="914400" lvl="1" indent="-514350">
              <a:buAutoNum type="romanL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Motorcycle riders are safer while wearing helmets.</a:t>
            </a:r>
          </a:p>
          <a:p>
            <a:pPr marL="914400" lvl="1" indent="-514350">
              <a:buAutoNum type="romanLcParenBoth"/>
            </a:pPr>
            <a:r>
              <a:rPr lang="en-US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Hitting a curve ball from a Major League pitcher is hard. </a:t>
            </a:r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943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Be careful: Common knowledge can change given the times / events occurring in the world.  </a:t>
            </a:r>
            <a:endParaRPr lang="en-US" sz="2800" dirty="0"/>
          </a:p>
          <a:p>
            <a:pPr lvl="1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[So common knowledge is </a:t>
            </a:r>
            <a:r>
              <a:rPr lang="en-US" sz="2400" b="1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relative to particular social contexts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.]</a:t>
            </a:r>
          </a:p>
          <a:p>
            <a:pPr lvl="1"/>
            <a:r>
              <a:rPr lang="en-US" sz="2400" dirty="0" smtClean="0"/>
              <a:t>E.g. Most people that live near Chicago know that the Cubs last won a World Series in 1908.  </a:t>
            </a:r>
          </a:p>
          <a:p>
            <a:pPr lvl="1"/>
            <a:r>
              <a:rPr lang="en-US" sz="2400" dirty="0" smtClean="0"/>
              <a:t>But few know when the last time the Los Angeles Dodgers won. (If you were near LA, this would be common knowledge.)  </a:t>
            </a:r>
          </a:p>
          <a:p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“What is true does not vary depending on what time people live in and what they believe, but what is </a:t>
            </a:r>
            <a:r>
              <a:rPr lang="en-US" sz="2800" b="1" i="1" u="sng" dirty="0" smtClean="0">
                <a:solidFill>
                  <a:schemeClr val="tx2">
                    <a:lumMod val="75000"/>
                  </a:schemeClr>
                </a:solidFill>
              </a:rPr>
              <a:t>known</a:t>
            </a: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 varies considerably.”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(119)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169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(5)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Testimony -- under some conditions, a claim is acceptable on the basis of a person’s testimony.</a:t>
            </a:r>
          </a:p>
          <a:p>
            <a:pPr marL="454025" lvl="1" indent="0">
              <a:buNone/>
            </a:pPr>
            <a:endParaRPr lang="en-US" sz="11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We know A LOT of what we know on the basis of this.</a:t>
            </a:r>
          </a:p>
          <a:p>
            <a:pPr lvl="1"/>
            <a:r>
              <a:rPr lang="en-US" sz="2400" u="sng" dirty="0" smtClean="0"/>
              <a:t>Three main factors</a:t>
            </a:r>
            <a:r>
              <a:rPr lang="en-US" sz="2400" dirty="0" smtClean="0"/>
              <a:t> that undermine our acceptance of testimony as reliable: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marL="1314450" lvl="2" indent="-514350">
              <a:buAutoNum type="romanLcParenBoth"/>
            </a:pP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claims made are implausible.</a:t>
            </a:r>
          </a:p>
          <a:p>
            <a:pPr marL="1579562" lvl="3" indent="-514350"/>
            <a:r>
              <a:rPr lang="en-US" sz="2000" b="1" dirty="0" smtClean="0"/>
              <a:t>E.g. I saw 3 million little green men in my kitchen today.</a:t>
            </a:r>
          </a:p>
          <a:p>
            <a:pPr marL="1065212" lvl="3" indent="0">
              <a:buNone/>
            </a:pPr>
            <a:endParaRPr lang="en-US" sz="1100" b="1" dirty="0" smtClean="0"/>
          </a:p>
          <a:p>
            <a:pPr marL="1314450" lvl="2" indent="-514350">
              <a:buAutoNum type="romanLcParenBoth"/>
            </a:pP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person making the claim or other source is unreliable. </a:t>
            </a:r>
          </a:p>
          <a:p>
            <a:pPr marL="1579562" lvl="3" indent="-514350"/>
            <a:r>
              <a:rPr lang="en-US" sz="2000" b="1" dirty="0" smtClean="0"/>
              <a:t>E.g. Known to be a liar.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sz="2000" b="1" dirty="0" smtClean="0"/>
          </a:p>
          <a:p>
            <a:pPr marL="1579562" lvl="3" indent="-514350"/>
            <a:r>
              <a:rPr lang="en-US" sz="2000" b="1" dirty="0" smtClean="0"/>
              <a:t>E.g. Known to be biased / have vested interest (War of 1812).</a:t>
            </a:r>
          </a:p>
          <a:p>
            <a:pPr marL="1065212" lvl="3" indent="0">
              <a:buNone/>
            </a:pPr>
            <a:endParaRPr lang="en-US" sz="1100" b="1" dirty="0" smtClean="0"/>
          </a:p>
          <a:p>
            <a:pPr marL="1314450" lvl="2" indent="-514350">
              <a:buAutoNum type="romanLcParenBoth"/>
            </a:pPr>
            <a:r>
              <a:rPr 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content of the claim goes beyond the experiences or competency of the testifier.</a:t>
            </a:r>
          </a:p>
          <a:p>
            <a:pPr marL="1579562" lvl="3" indent="-514350"/>
            <a:r>
              <a:rPr lang="en-US" sz="2000" b="1" dirty="0"/>
              <a:t>E.g. </a:t>
            </a:r>
            <a:r>
              <a:rPr lang="en-US" sz="2000" b="1" dirty="0" smtClean="0"/>
              <a:t>Taxi driver Joe claims he knows your grandmother’s future.</a:t>
            </a:r>
            <a:endParaRPr lang="en-US" sz="2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354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(6) </a:t>
            </a:r>
            <a:r>
              <a:rPr lang="en-US" sz="28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Appeal to a proper authority</a:t>
            </a:r>
          </a:p>
          <a:p>
            <a:pPr marL="454025" lvl="1" indent="0">
              <a:buNone/>
            </a:pPr>
            <a:endParaRPr lang="en-US" sz="1100" b="1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2400" b="1" i="1" dirty="0" smtClean="0">
                <a:solidFill>
                  <a:schemeClr val="tx2">
                    <a:lumMod val="75000"/>
                  </a:schemeClr>
                </a:solidFill>
              </a:rPr>
              <a:t>Question:</a:t>
            </a:r>
            <a:r>
              <a:rPr lang="en-US" sz="2400" b="1" i="1" dirty="0" smtClean="0"/>
              <a:t> </a:t>
            </a:r>
            <a:r>
              <a:rPr lang="en-US" sz="2400" b="1" i="1" dirty="0" smtClean="0">
                <a:solidFill>
                  <a:srgbClr val="FFC000"/>
                </a:solidFill>
              </a:rPr>
              <a:t>When should you trust an authority?</a:t>
            </a:r>
          </a:p>
          <a:p>
            <a:pPr marL="454025" lvl="1" indent="0">
              <a:buNone/>
            </a:pPr>
            <a:endParaRPr lang="en-US" sz="1100" dirty="0" smtClean="0"/>
          </a:p>
          <a:p>
            <a:pPr lvl="1"/>
            <a:r>
              <a:rPr lang="en-US" sz="2400" dirty="0" smtClean="0"/>
              <a:t>Sometimes we have to take the word of a proper authority re: the acceptability of a premise.</a:t>
            </a:r>
          </a:p>
          <a:p>
            <a:pPr lvl="2"/>
            <a:r>
              <a:rPr lang="en-US" sz="2200" dirty="0" smtClean="0"/>
              <a:t>If a logic professor tells you that a particular argument is deductively valid, you can trust her (she is a proper authority on the validity of arguments).  </a:t>
            </a:r>
          </a:p>
          <a:p>
            <a:pPr lvl="2"/>
            <a:r>
              <a:rPr lang="en-US" sz="2200" dirty="0" smtClean="0"/>
              <a:t>But she may not be a proper authority on the exports of the state of Florida, and cannot explain if an income tax would increase tax revenue or not.</a:t>
            </a:r>
          </a:p>
          <a:p>
            <a:pPr marL="766763" lvl="2" indent="0">
              <a:buNone/>
            </a:pPr>
            <a:endParaRPr lang="en-US" sz="1000" dirty="0" smtClean="0"/>
          </a:p>
          <a:p>
            <a:pPr lvl="1"/>
            <a:r>
              <a:rPr lang="en-US" sz="2400" dirty="0" smtClean="0"/>
              <a:t>Authorities must have </a:t>
            </a:r>
            <a:r>
              <a:rPr lang="en-US" sz="2400" i="1" u="sng" dirty="0" smtClean="0">
                <a:solidFill>
                  <a:srgbClr val="92D050"/>
                </a:solidFill>
              </a:rPr>
              <a:t>appropriate expertise</a:t>
            </a:r>
            <a:r>
              <a:rPr lang="en-US" sz="2400" dirty="0" smtClean="0">
                <a:solidFill>
                  <a:srgbClr val="92D050"/>
                </a:solidFill>
              </a:rPr>
              <a:t> </a:t>
            </a:r>
            <a:r>
              <a:rPr lang="en-US" sz="2400" dirty="0" smtClean="0"/>
              <a:t>to make premises acceptable on the basis of their say-so.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5 Accepting Premises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When Are Premises Acceptable?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704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7096</TotalTime>
  <Words>2255</Words>
  <Application>Microsoft Office PowerPoint</Application>
  <PresentationFormat>On-screen Show (4:3)</PresentationFormat>
  <Paragraphs>240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Critical Thinking  PHIL 145 - 001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Public</cp:lastModifiedBy>
  <cp:revision>254</cp:revision>
  <dcterms:created xsi:type="dcterms:W3CDTF">2009-05-04T15:42:00Z</dcterms:created>
  <dcterms:modified xsi:type="dcterms:W3CDTF">2017-06-02T15:01:22Z</dcterms:modified>
</cp:coreProperties>
</file>