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709" r:id="rId3"/>
    <p:sldId id="675" r:id="rId4"/>
    <p:sldId id="676" r:id="rId5"/>
    <p:sldId id="677" r:id="rId6"/>
    <p:sldId id="682" r:id="rId7"/>
    <p:sldId id="683" r:id="rId8"/>
    <p:sldId id="685" r:id="rId9"/>
    <p:sldId id="688" r:id="rId10"/>
    <p:sldId id="690" r:id="rId11"/>
    <p:sldId id="691" r:id="rId12"/>
    <p:sldId id="692" r:id="rId13"/>
    <p:sldId id="694" r:id="rId14"/>
    <p:sldId id="696" r:id="rId15"/>
    <p:sldId id="697" r:id="rId16"/>
    <p:sldId id="698" r:id="rId17"/>
    <p:sldId id="699" r:id="rId18"/>
    <p:sldId id="700" r:id="rId19"/>
    <p:sldId id="701" r:id="rId20"/>
    <p:sldId id="70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9" autoAdjust="0"/>
  </p:normalViewPr>
  <p:slideViewPr>
    <p:cSldViewPr>
      <p:cViewPr varScale="1">
        <p:scale>
          <a:sx n="58" d="100"/>
          <a:sy n="58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/>
              <a:t>Lecture </a:t>
            </a:r>
            <a:r>
              <a:rPr lang="en-US" sz="2800" dirty="0" smtClean="0"/>
              <a:t>11: Relevance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Circumstantial </a:t>
            </a:r>
            <a:r>
              <a:rPr lang="en-US" sz="2800" i="1" dirty="0" smtClean="0"/>
              <a:t>ad hominem </a:t>
            </a:r>
            <a:r>
              <a:rPr lang="en-US" sz="2800" dirty="0" smtClean="0"/>
              <a:t>fallacy </a:t>
            </a:r>
          </a:p>
          <a:p>
            <a:pPr eaLnBrk="1" hangingPunct="1">
              <a:buFontTx/>
              <a:buNone/>
            </a:pPr>
            <a:r>
              <a:rPr lang="en-US" sz="2800" b="1" i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</a:t>
            </a:r>
            <a:r>
              <a:rPr lang="en-US" sz="2800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i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quoque</a:t>
            </a:r>
            <a:r>
              <a:rPr lang="en-US" sz="2800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fallacy</a:t>
            </a:r>
          </a:p>
          <a:p>
            <a:pPr lvl="1"/>
            <a:r>
              <a:rPr lang="en-US" sz="2400" dirty="0" smtClean="0"/>
              <a:t>Lit.: “you too” </a:t>
            </a:r>
          </a:p>
          <a:p>
            <a:pPr lvl="1"/>
            <a:r>
              <a:rPr lang="en-US" sz="2400" dirty="0" smtClean="0"/>
              <a:t>Objecting to a view or advice from a person because the person doesn’t adhere to the advice. </a:t>
            </a:r>
          </a:p>
          <a:p>
            <a:pPr marL="454025" lvl="1" indent="0">
              <a:buNone/>
            </a:pPr>
            <a:r>
              <a:rPr lang="en-US" sz="1050" dirty="0" smtClean="0"/>
              <a:t> </a:t>
            </a:r>
            <a:endParaRPr lang="en-US" sz="700" dirty="0" smtClean="0"/>
          </a:p>
          <a:p>
            <a:pPr lvl="2" eaLnBrk="1" hangingPunct="1">
              <a:buFontTx/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Mom:  	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Don’t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smoke; it is bad for you.</a:t>
            </a:r>
          </a:p>
          <a:p>
            <a:pPr lvl="2" eaLnBrk="1" hangingPunct="1">
              <a:buFontTx/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Daughter: 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But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mom you smoke, so I should be able to.</a:t>
            </a:r>
          </a:p>
          <a:p>
            <a:pPr marL="454025" lvl="1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The reply is irrelevant to the advice.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088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Careful:</a:t>
            </a:r>
            <a:r>
              <a:rPr lang="en-US" sz="2800" dirty="0" smtClean="0"/>
              <a:t> Sometimes to attack the person </a:t>
            </a:r>
            <a:r>
              <a:rPr lang="en-US" sz="2800" i="1" dirty="0" smtClean="0"/>
              <a:t>is</a:t>
            </a:r>
            <a:r>
              <a:rPr lang="en-US" sz="2800" dirty="0" smtClean="0"/>
              <a:t> RELEVANT.  </a:t>
            </a:r>
          </a:p>
          <a:p>
            <a:pPr lvl="1"/>
            <a:r>
              <a:rPr lang="en-US" sz="2400" dirty="0" smtClean="0"/>
              <a:t>In that case, it is not an ad hominem fallacy. </a:t>
            </a:r>
          </a:p>
          <a:p>
            <a:pPr eaLnBrk="1" hangingPunct="1">
              <a:buFontTx/>
              <a:buNone/>
            </a:pPr>
            <a:endParaRPr lang="en-US" sz="1200" dirty="0" smtClean="0"/>
          </a:p>
          <a:p>
            <a:pPr lvl="1" eaLnBrk="1" hangingPunct="1">
              <a:buFontTx/>
              <a:buNone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Charles says to buy his diet pills; they work; he uses them.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If Charles has gained weight while on the pills, it is okay to “attack” him for the claims made.</a:t>
            </a:r>
          </a:p>
          <a:p>
            <a:pPr lvl="1"/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“Charles, you say your pills work, but they clearly haven’t worked for you. </a:t>
            </a:r>
            <a:r>
              <a:rPr lang="en-US" sz="2400" i="1" u="sng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2400" i="1" u="sng" dirty="0" smtClean="0">
                <a:solidFill>
                  <a:schemeClr val="tx2">
                    <a:lumMod val="75000"/>
                  </a:schemeClr>
                </a:solidFill>
              </a:rPr>
              <a:t>ou’re either lying or deluded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. Either way, I’m not buying your argument, or the pills!”</a:t>
            </a:r>
            <a:r>
              <a:rPr lang="en-US" sz="2400" dirty="0" smtClean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791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Fallacy of Guilt by Association:</a:t>
            </a:r>
          </a:p>
          <a:p>
            <a:r>
              <a:rPr lang="en-US" sz="2400" dirty="0" smtClean="0"/>
              <a:t>Committed when a person or his or her views are criticized on the basis of a supposed link between that person and a group or movement believed to be disreputable.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  <p:pic>
        <p:nvPicPr>
          <p:cNvPr id="3074" name="Picture 2" descr="http://media.tumblr.com/tumblr_mdnx6zt24R1qa1zv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828924"/>
            <a:ext cx="4762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743200"/>
            <a:ext cx="358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2200" u="sng" dirty="0" smtClean="0"/>
              <a:t>When the association is not relevant</a:t>
            </a:r>
            <a:r>
              <a:rPr lang="en-US" sz="2200" dirty="0" smtClean="0"/>
              <a:t>, we have another relevance fallacy. </a:t>
            </a:r>
          </a:p>
          <a:p>
            <a:pPr lvl="1"/>
            <a:r>
              <a:rPr lang="en-US" sz="2200" dirty="0" smtClean="0"/>
              <a:t>The related </a:t>
            </a:r>
            <a:r>
              <a:rPr lang="en-US" sz="2200" i="1" dirty="0" smtClean="0"/>
              <a:t>fallacy of virtue by association</a:t>
            </a:r>
            <a:r>
              <a:rPr lang="en-US" sz="2200" dirty="0" smtClean="0"/>
              <a:t> claims goodness instead of guilt, but is still irrelevant. </a:t>
            </a:r>
          </a:p>
        </p:txBody>
      </p:sp>
    </p:spTree>
    <p:extLst>
      <p:ext uri="{BB962C8B-B14F-4D97-AF65-F5344CB8AC3E}">
        <p14:creationId xmlns:p14="http://schemas.microsoft.com/office/powerpoint/2010/main" val="1904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Fallacious Appeals to Popularity</a:t>
            </a:r>
          </a:p>
          <a:p>
            <a:r>
              <a:rPr lang="en-US" sz="2600" dirty="0" smtClean="0"/>
              <a:t>Occurs when people seek to infer merit or truth from popularity.  </a:t>
            </a:r>
          </a:p>
          <a:p>
            <a:pPr lvl="1"/>
            <a:r>
              <a:rPr lang="en-US" sz="2400" dirty="0" smtClean="0"/>
              <a:t>A.K.A. the “bandwagon fallacy” or </a:t>
            </a:r>
            <a:r>
              <a:rPr lang="en-US" sz="2400" i="1" dirty="0" smtClean="0"/>
              <a:t>ad </a:t>
            </a:r>
            <a:r>
              <a:rPr lang="en-US" sz="2400" i="1" dirty="0" err="1" smtClean="0"/>
              <a:t>populam</a:t>
            </a:r>
            <a:r>
              <a:rPr lang="en-US" sz="2400" dirty="0" smtClean="0"/>
              <a:t>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people believe in evolution. So, evolution is true.</a:t>
            </a:r>
          </a:p>
          <a:p>
            <a:pPr marL="68263" indent="0">
              <a:buNone/>
            </a:pPr>
            <a:endParaRPr lang="en-US" sz="1200" dirty="0" smtClean="0"/>
          </a:p>
          <a:p>
            <a:r>
              <a:rPr lang="en-US" sz="2400" dirty="0" smtClean="0"/>
              <a:t>If the issue in question is not the sort of thing that can or should be decided by popularity, then an </a:t>
            </a:r>
            <a:r>
              <a:rPr lang="en-US" sz="2400" i="1" dirty="0" smtClean="0"/>
              <a:t>ad </a:t>
            </a:r>
            <a:r>
              <a:rPr lang="en-US" sz="2400" i="1" dirty="0" err="1" smtClean="0"/>
              <a:t>populam</a:t>
            </a:r>
            <a:r>
              <a:rPr lang="en-US" sz="2400" i="1" dirty="0" smtClean="0"/>
              <a:t> </a:t>
            </a:r>
            <a:r>
              <a:rPr lang="en-US" sz="2400" dirty="0" smtClean="0"/>
              <a:t>fallacy has been committed.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73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Fallacy of Appeal to Ignorance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ad </a:t>
            </a:r>
            <a:r>
              <a:rPr lang="en-US" sz="2800" i="1" dirty="0" err="1" smtClean="0"/>
              <a:t>ignorantiam</a:t>
            </a:r>
            <a:r>
              <a:rPr lang="en-US" sz="2800" dirty="0" smtClean="0"/>
              <a:t>) </a:t>
            </a:r>
          </a:p>
          <a:p>
            <a:r>
              <a:rPr lang="en-US" sz="2400" dirty="0" smtClean="0"/>
              <a:t>Premises describe ignorance, lack of confirmation, lack of proof, or uncertainty regarding a statement </a:t>
            </a:r>
            <a:r>
              <a:rPr lang="en-US" sz="2400" i="1" dirty="0" smtClean="0"/>
              <a:t>S</a:t>
            </a:r>
          </a:p>
          <a:p>
            <a:r>
              <a:rPr lang="en-US" sz="2400" dirty="0" smtClean="0"/>
              <a:t>Conclusion inferred re: probability or improbability of </a:t>
            </a:r>
            <a:r>
              <a:rPr lang="en-US" sz="2400" i="1" dirty="0" smtClean="0"/>
              <a:t>S</a:t>
            </a:r>
            <a:r>
              <a:rPr lang="en-US" sz="2400" dirty="0" smtClean="0"/>
              <a:t>, or a further statement, simply on the basis of this ignorance. </a:t>
            </a:r>
          </a:p>
          <a:p>
            <a:pPr marL="68263" indent="0">
              <a:buNone/>
            </a:pPr>
            <a:r>
              <a:rPr lang="en-US" sz="2400" dirty="0" smtClean="0"/>
              <a:t>	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no evidence that God exists. Therefore, God 	does not exist.</a:t>
            </a:r>
          </a:p>
          <a:p>
            <a:r>
              <a:rPr lang="en-US" sz="2400" dirty="0" smtClean="0"/>
              <a:t>From ignorance we can infer only lack of knowledge. </a:t>
            </a:r>
          </a:p>
          <a:p>
            <a:r>
              <a:rPr lang="en-US" sz="2400" dirty="0" smtClean="0"/>
              <a:t>We cannot infer truth or falsity or objective probability or improbability.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308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Fallacy of Appeal to Ignorance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ad </a:t>
            </a:r>
            <a:r>
              <a:rPr lang="en-US" sz="2800" i="1" dirty="0" err="1" smtClean="0"/>
              <a:t>ignorantiam</a:t>
            </a:r>
            <a:r>
              <a:rPr lang="en-US" sz="2800" dirty="0" smtClean="0"/>
              <a:t>) </a:t>
            </a:r>
          </a:p>
          <a:p>
            <a:pPr marL="68263" indent="0">
              <a:buNone/>
            </a:pPr>
            <a:endParaRPr lang="en-US" sz="300" b="1" dirty="0" smtClean="0"/>
          </a:p>
          <a:p>
            <a:pPr marL="68263" indent="0">
              <a:buNone/>
            </a:pPr>
            <a:r>
              <a:rPr lang="en-US" sz="2400" b="1" dirty="0" smtClean="0"/>
              <a:t>Compare: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2362200"/>
            <a:ext cx="373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Wingdings" pitchFamily="2" charset="2"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There is no evidence that there is an elephant in my garage.</a:t>
            </a:r>
          </a:p>
          <a:p>
            <a:pPr marL="396875" lvl="1" indent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Therefore, </a:t>
            </a:r>
          </a:p>
          <a:p>
            <a:pPr marL="525463" indent="-457200">
              <a:buFont typeface="Wingdings" pitchFamily="2" charset="2"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There is no elephant in my garage.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67200" y="1676400"/>
            <a:ext cx="4953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Wingdings" pitchFamily="2" charset="2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no evidence that there are any fleas in my garage.</a:t>
            </a:r>
          </a:p>
          <a:p>
            <a:pPr marL="396875" lvl="1" indent="0">
              <a:buNone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525463" indent="-457200">
              <a:buFont typeface="Wingdings" pitchFamily="2" charset="2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are no fleas in my garage.</a:t>
            </a:r>
          </a:p>
        </p:txBody>
      </p:sp>
    </p:spTree>
    <p:extLst>
      <p:ext uri="{BB962C8B-B14F-4D97-AF65-F5344CB8AC3E}">
        <p14:creationId xmlns:p14="http://schemas.microsoft.com/office/powerpoint/2010/main" val="34187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620000" cy="4800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The Burden of Proof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Often a fallacious appeal to ignorance is an attempt to shift the burden of proof (or argumentative onus) onto the other person in the debate.</a:t>
            </a:r>
          </a:p>
          <a:p>
            <a:pPr lvl="1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A: </a:t>
            </a:r>
            <a:r>
              <a:rPr lang="en-US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have not proved X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so we may continue to accept not-X.</a:t>
            </a:r>
          </a:p>
          <a:p>
            <a:pPr lvl="1"/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B: Why? </a:t>
            </a:r>
          </a:p>
          <a:p>
            <a:pPr lvl="1"/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A: Because the burden of proof lies with the one who affirms, not the one who denies.</a:t>
            </a:r>
          </a:p>
          <a:p>
            <a:pPr lvl="1">
              <a:spcAft>
                <a:spcPts val="1200"/>
              </a:spcAft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B: But a denial is just the </a:t>
            </a:r>
            <a:r>
              <a:rPr lang="en-US" sz="20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affirmation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the opposite point!</a:t>
            </a:r>
          </a:p>
          <a:p>
            <a:r>
              <a:rPr lang="en-US" sz="2400" dirty="0" smtClean="0"/>
              <a:t>Burden of proof  varies from context to context, but attempting to shift the burden with relevance fallacies is not justified.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357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001000" cy="464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Two Additional Relevance Fallacies:</a:t>
            </a:r>
          </a:p>
          <a:p>
            <a:r>
              <a:rPr lang="en-US" sz="2800" dirty="0" smtClean="0"/>
              <a:t>Irrelevances: </a:t>
            </a:r>
            <a:r>
              <a:rPr lang="en-US" sz="2800" i="1" dirty="0" smtClean="0"/>
              <a:t>fear </a:t>
            </a:r>
            <a:r>
              <a:rPr lang="en-US" sz="2800" dirty="0" smtClean="0"/>
              <a:t>and</a:t>
            </a:r>
            <a:r>
              <a:rPr lang="en-US" sz="2800" i="1" dirty="0" smtClean="0"/>
              <a:t> pity.</a:t>
            </a:r>
          </a:p>
          <a:p>
            <a:pPr lvl="1"/>
            <a:r>
              <a:rPr lang="en-US" sz="2400" dirty="0" smtClean="0"/>
              <a:t>Fallacies when fear/pity are irrelevant to the conclusion.</a:t>
            </a:r>
            <a:endParaRPr lang="en-US" sz="2400" i="1" dirty="0" smtClean="0"/>
          </a:p>
          <a:p>
            <a:pPr lvl="1"/>
            <a:r>
              <a:rPr lang="en-US" sz="2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Appeal to pity</a:t>
            </a:r>
            <a:r>
              <a:rPr lang="en-US" sz="2400" dirty="0" smtClean="0"/>
              <a:t> – </a:t>
            </a: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 </a:t>
            </a:r>
            <a:r>
              <a:rPr lang="en-US" sz="24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misericordiam</a:t>
            </a:r>
            <a:endParaRPr lang="en-US" sz="2400" i="1" dirty="0" smtClean="0"/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I don’t get an A in this course, I won’t get in to my preferred graduate school.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should give me an A in this course.</a:t>
            </a:r>
          </a:p>
          <a:p>
            <a:pPr lvl="1"/>
            <a:r>
              <a:rPr lang="en-US" sz="2400" dirty="0" smtClean="0"/>
              <a:t>In advertising: </a:t>
            </a:r>
          </a:p>
          <a:p>
            <a:pPr lvl="2"/>
            <a:r>
              <a:rPr lang="en-US" sz="2200" dirty="0" smtClean="0"/>
              <a:t>This child looks really, really miserable. Therefore, you should give money to our organization to help children.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68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953000"/>
          </a:xfrm>
        </p:spPr>
        <p:txBody>
          <a:bodyPr>
            <a:normAutofit/>
          </a:bodyPr>
          <a:lstStyle/>
          <a:p>
            <a:pPr lvl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Appeal to fear (or force)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28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 </a:t>
            </a:r>
            <a:r>
              <a:rPr lang="en-US" sz="28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baculum</a:t>
            </a:r>
            <a:r>
              <a:rPr lang="en-US" sz="2800" i="1" dirty="0" smtClean="0"/>
              <a:t>.</a:t>
            </a:r>
            <a:r>
              <a:rPr lang="en-US" sz="2800" dirty="0" smtClean="0"/>
              <a:t> </a:t>
            </a:r>
          </a:p>
          <a:p>
            <a:pPr marL="1223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 don’t believe in God you’ll go to hell.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should believe in God.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Attempt to bring about belief by causing fear rather than giving evidence for the claim. </a:t>
            </a:r>
          </a:p>
          <a:p>
            <a:pPr marL="1223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 don’t quit smoking, you’ll die a painful death.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should quit smoking.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What is the difference between these two?</a:t>
            </a:r>
          </a:p>
          <a:p>
            <a:pPr lvl="2"/>
            <a:r>
              <a:rPr lang="en-US" sz="2000" dirty="0" smtClean="0"/>
              <a:t>Is the first necessarily “seeking to intimidate by manipulating attitudes” (171) rather than warning?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051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105400"/>
          </a:xfrm>
        </p:spPr>
        <p:txBody>
          <a:bodyPr>
            <a:normAutofit/>
          </a:bodyPr>
          <a:lstStyle/>
          <a:p>
            <a:pPr lvl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Other appeals to emotion:</a:t>
            </a:r>
            <a:endParaRPr lang="en-US" sz="2800" dirty="0" smtClean="0"/>
          </a:p>
          <a:p>
            <a:pPr marL="1223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 believe in God, you’ll live in bliss forever.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should believe in God. </a:t>
            </a:r>
            <a:r>
              <a:rPr lang="en-US" sz="2000" dirty="0" smtClean="0"/>
              <a:t>[Appeal to desire / hope. ]</a:t>
            </a:r>
          </a:p>
          <a:p>
            <a:pPr marL="766763" lvl="2" indent="0">
              <a:buNone/>
            </a:pPr>
            <a:endParaRPr lang="en-US" sz="1800" dirty="0" smtClean="0"/>
          </a:p>
          <a:p>
            <a:pPr marL="1223963" lvl="2" indent="-457200"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Joseph </a:t>
            </a:r>
            <a:r>
              <a:rPr lang="en-US" sz="20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Kony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causing a lot of harm to children.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should put up KONY posters around your city.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(And if you don’t, you’re responsible for harming children.)</a:t>
            </a:r>
            <a:r>
              <a:rPr lang="en-US" sz="2000" dirty="0" smtClean="0"/>
              <a:t> [Appeal to guilt.]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Are emotions always irrelevant?</a:t>
            </a:r>
          </a:p>
          <a:p>
            <a:pPr lvl="2"/>
            <a:r>
              <a:rPr lang="en-US" sz="2000" dirty="0" smtClean="0"/>
              <a:t>Worry: When emotions distract us from relevant reasons or hide the fact that no relevant reasons are on offer.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92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Understanding </a:t>
            </a:r>
            <a:r>
              <a:rPr lang="en-US" sz="32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</a:t>
            </a:r>
          </a:p>
          <a:p>
            <a:pPr eaLnBrk="1" hangingPunct="1">
              <a:buFontTx/>
              <a:buNone/>
            </a:pPr>
            <a:endParaRPr lang="en-US" sz="1050" dirty="0" smtClean="0"/>
          </a:p>
          <a:p>
            <a:r>
              <a:rPr lang="en-US" sz="3200" dirty="0" smtClean="0"/>
              <a:t>ARG (cogency) condition #2</a:t>
            </a:r>
          </a:p>
          <a:p>
            <a:pPr marL="68263" indent="0">
              <a:buNone/>
            </a:pPr>
            <a:endParaRPr lang="en-US" sz="1200" dirty="0" smtClean="0"/>
          </a:p>
          <a:p>
            <a:r>
              <a:rPr lang="en-US" sz="3200" dirty="0" smtClean="0"/>
              <a:t>Three basic ideas:</a:t>
            </a:r>
          </a:p>
          <a:p>
            <a:pPr lvl="1">
              <a:buFontTx/>
              <a:buAutoNum type="romanLcParenBoth"/>
            </a:pPr>
            <a:r>
              <a:rPr lang="en-US" sz="2400" dirty="0" smtClean="0"/>
              <a:t> 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Positive relevance</a:t>
            </a:r>
          </a:p>
          <a:p>
            <a:pPr lvl="1">
              <a:buFontTx/>
              <a:buAutoNum type="romanLcParenBoth"/>
            </a:pP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 Negative relevance</a:t>
            </a:r>
          </a:p>
          <a:p>
            <a:pPr lvl="1">
              <a:buFontTx/>
              <a:buAutoNum type="romanLcParenBoth"/>
            </a:pP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 Irrelevance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231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/>
          </a:bodyPr>
          <a:lstStyle/>
          <a:p>
            <a:pPr lvl="1"/>
            <a:r>
              <a:rPr lang="en-US" sz="32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Relevance Fallacies Covered</a:t>
            </a:r>
            <a:endParaRPr lang="en-US" sz="3200" dirty="0" smtClean="0"/>
          </a:p>
          <a:p>
            <a:pPr marL="766763" lvl="2" indent="0">
              <a:buNone/>
            </a:pP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23963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 Herring 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Strawman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 Hominem + (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Tu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Quoque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Circumstantial Ad Hominem)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Appeal to Ignorance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Appeal to Popularity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Guilt (or Virtue) by Association</a:t>
            </a:r>
          </a:p>
          <a:p>
            <a:pPr marL="1223963" lvl="2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Appeal to Emotion (Fear, Pity, Guilt, etc.)</a:t>
            </a:r>
          </a:p>
          <a:p>
            <a:pPr marL="1223963" lvl="2" indent="-457200">
              <a:buFont typeface="+mj-lt"/>
              <a:buAutoNum type="arabicPeriod" startAt="2"/>
            </a:pP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23963" lvl="2" indent="-457200">
              <a:buFont typeface="+mj-lt"/>
              <a:buAutoNum type="arabicPeriod" startAt="2"/>
            </a:pP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7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Positive Relevance:</a:t>
            </a:r>
          </a:p>
          <a:p>
            <a:r>
              <a:rPr lang="en-US" sz="2400" dirty="0" smtClean="0"/>
              <a:t>Statement </a:t>
            </a:r>
            <a:r>
              <a:rPr lang="en-US" sz="2400" i="1" dirty="0" smtClean="0"/>
              <a:t>A</a:t>
            </a:r>
            <a:r>
              <a:rPr lang="en-US" sz="2400" dirty="0" smtClean="0"/>
              <a:t> is </a:t>
            </a:r>
            <a:r>
              <a:rPr lang="en-US" sz="2400" i="1" dirty="0" smtClean="0"/>
              <a:t>positively relevant </a:t>
            </a:r>
            <a:r>
              <a:rPr lang="en-US" sz="2400" dirty="0" smtClean="0"/>
              <a:t>to statement </a:t>
            </a:r>
            <a:r>
              <a:rPr lang="en-US" sz="2400" i="1" dirty="0" smtClean="0"/>
              <a:t>B</a:t>
            </a:r>
            <a:r>
              <a:rPr lang="en-US" sz="2400" dirty="0" smtClean="0"/>
              <a:t> if and only if the truth of </a:t>
            </a:r>
            <a:r>
              <a:rPr lang="en-US" sz="2400" i="1" dirty="0" smtClean="0"/>
              <a:t>A</a:t>
            </a:r>
            <a:r>
              <a:rPr lang="en-US" sz="2400" dirty="0" smtClean="0"/>
              <a:t> counts in favor of the truth of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</a:p>
          <a:p>
            <a:pPr lvl="1"/>
            <a:r>
              <a:rPr lang="en-US" sz="20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counts as evidence for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i="1" dirty="0" smtClean="0"/>
              <a:t>A</a:t>
            </a:r>
            <a:r>
              <a:rPr lang="en-US" sz="2400" dirty="0" smtClean="0"/>
              <a:t> provides reason to believe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 smtClean="0"/>
          </a:p>
          <a:p>
            <a:pPr marL="911225" lvl="1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Breastfed babies don’t smell as bad as non-breast-fed babies.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 mother should breastfeed her baby.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082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2.wp.com/kanadaihirlap.com/wp-content/uploads/2013/01/kathleen-wynne.jpg?resize=499%2C5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88"/>
          <a:stretch/>
        </p:blipFill>
        <p:spPr bwMode="auto">
          <a:xfrm>
            <a:off x="7391399" y="914400"/>
            <a:ext cx="1577975" cy="2153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010400" cy="4876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Negative Relevance:</a:t>
            </a:r>
          </a:p>
          <a:p>
            <a:r>
              <a:rPr lang="en-US" sz="2400" i="1" dirty="0" smtClean="0"/>
              <a:t>A</a:t>
            </a:r>
            <a:r>
              <a:rPr lang="en-US" sz="2400" dirty="0" smtClean="0"/>
              <a:t> is </a:t>
            </a:r>
            <a:r>
              <a:rPr lang="en-US" sz="2400" i="1" dirty="0" smtClean="0"/>
              <a:t>negatively relevant </a:t>
            </a:r>
            <a:r>
              <a:rPr lang="en-US" sz="2400" dirty="0" smtClean="0"/>
              <a:t>to </a:t>
            </a:r>
            <a:r>
              <a:rPr lang="en-US" sz="2400" i="1" dirty="0" smtClean="0"/>
              <a:t>B</a:t>
            </a:r>
            <a:r>
              <a:rPr lang="en-US" sz="2400" dirty="0" smtClean="0"/>
              <a:t> if and only if the truth of </a:t>
            </a:r>
            <a:r>
              <a:rPr lang="en-US" sz="2400" i="1" dirty="0" smtClean="0"/>
              <a:t>A</a:t>
            </a:r>
            <a:r>
              <a:rPr lang="en-US" sz="2400" dirty="0" smtClean="0"/>
              <a:t> counts </a:t>
            </a:r>
            <a:r>
              <a:rPr lang="en-US" sz="2400" u="sng" dirty="0" smtClean="0"/>
              <a:t>against</a:t>
            </a:r>
            <a:r>
              <a:rPr lang="en-US" sz="2400" dirty="0" smtClean="0"/>
              <a:t> the truth of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 is true, it counts as evidence or reason to think </a:t>
            </a:r>
            <a:r>
              <a:rPr lang="en-US" sz="2400" i="1" dirty="0" smtClean="0"/>
              <a:t>B </a:t>
            </a:r>
            <a:r>
              <a:rPr lang="en-US" sz="2400" dirty="0" smtClean="0"/>
              <a:t>is </a:t>
            </a:r>
            <a:r>
              <a:rPr lang="en-US" sz="2400" b="1" u="sng" dirty="0" smtClean="0"/>
              <a:t>not</a:t>
            </a:r>
            <a:r>
              <a:rPr lang="en-US" sz="2400" dirty="0" smtClean="0"/>
              <a:t> true.</a:t>
            </a:r>
          </a:p>
          <a:p>
            <a:pPr marL="911225" lvl="1" indent="-457200">
              <a:spcBef>
                <a:spcPts val="1200"/>
              </a:spcBef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Kathleen Wynne is an alien from outer space.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Kathleen Wynne should be premier of Ontario.</a:t>
            </a:r>
          </a:p>
          <a:p>
            <a:pPr marL="911225" lvl="1" indent="-457200"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911225" lvl="1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Canadian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teachers have invested a lot of money in Ritalin, Malls, and Tobacco.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Canadian teachers deserve a great deal of credit.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53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Irrelevance:</a:t>
            </a:r>
          </a:p>
          <a:p>
            <a:r>
              <a:rPr lang="en-US" sz="2400" i="1" dirty="0" smtClean="0"/>
              <a:t>A</a:t>
            </a:r>
            <a:r>
              <a:rPr lang="en-US" sz="2400" dirty="0" smtClean="0"/>
              <a:t> is </a:t>
            </a:r>
            <a:r>
              <a:rPr lang="en-US" sz="2400" i="1" dirty="0" smtClean="0"/>
              <a:t>irrelevant</a:t>
            </a:r>
            <a:r>
              <a:rPr lang="en-US" sz="2400" dirty="0" smtClean="0"/>
              <a:t> to </a:t>
            </a:r>
            <a:r>
              <a:rPr lang="en-US" sz="2400" i="1" dirty="0" smtClean="0"/>
              <a:t>B</a:t>
            </a:r>
            <a:r>
              <a:rPr lang="en-US" sz="2400" dirty="0" smtClean="0"/>
              <a:t> if and only if </a:t>
            </a:r>
            <a:r>
              <a:rPr lang="en-US" sz="2400" i="1" dirty="0" smtClean="0"/>
              <a:t>A</a:t>
            </a:r>
            <a:r>
              <a:rPr lang="en-US" sz="2400" dirty="0" smtClean="0"/>
              <a:t> is neither positively relevant nor negatively relevant to </a:t>
            </a:r>
            <a:r>
              <a:rPr lang="en-US" sz="2400" i="1" dirty="0" smtClean="0"/>
              <a:t>B.</a:t>
            </a:r>
          </a:p>
          <a:p>
            <a:pPr lvl="1"/>
            <a:r>
              <a:rPr lang="en-US" sz="2200" i="1" dirty="0" smtClean="0"/>
              <a:t>A </a:t>
            </a:r>
            <a:r>
              <a:rPr lang="en-US" sz="2200" dirty="0" smtClean="0"/>
              <a:t>doesn’t provide a reason to believe B / evidence for the truth of B.          </a:t>
            </a:r>
            <a:r>
              <a:rPr lang="en-US" sz="2200" i="1" u="sng" dirty="0" smtClean="0"/>
              <a:t>AND</a:t>
            </a:r>
          </a:p>
          <a:p>
            <a:pPr lvl="1"/>
            <a:r>
              <a:rPr lang="en-US" sz="2200" dirty="0" smtClean="0"/>
              <a:t>A doesn’t provide a reason to disbelieve B / evidence for the falsity of B. 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marL="911225" lvl="1" indent="-457200">
              <a:buFont typeface="+mj-lt"/>
              <a:buAutoNum type="alphaU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one can perfectly know the truth.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truth is relative to the perception of the subject.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40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848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Failure of premises to be positively relevant to the conclusion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a serious flaw in an argument.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An argument in which the premise or premises are irrelevant is sometimes called a </a:t>
            </a:r>
            <a:r>
              <a:rPr lang="en-US" sz="2400" b="1" i="1" dirty="0" smtClean="0">
                <a:solidFill>
                  <a:srgbClr val="FFC000"/>
                </a:solidFill>
              </a:rPr>
              <a:t>non sequitur</a:t>
            </a:r>
            <a:r>
              <a:rPr lang="en-US" sz="2400" b="1" dirty="0" smtClean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en-US" sz="2400" i="1" dirty="0" smtClean="0"/>
              <a:t>Always possible, but often unadvisable, to creatively rework an argument that fails R so that it no longer does:</a:t>
            </a:r>
          </a:p>
          <a:p>
            <a:pPr marL="454025" lvl="1" indent="0">
              <a:buNone/>
            </a:pPr>
            <a:endParaRPr lang="en-US" sz="1200" i="1" dirty="0" smtClean="0"/>
          </a:p>
          <a:p>
            <a:pPr marL="911225" lvl="1" indent="-457200">
              <a:buFont typeface="+mj-lt"/>
              <a:buAutoNum type="alphaU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are many contradictions in the Bible.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0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are only two possible books that could be true.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0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 least one of these two books is entirely true. 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0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Anything that contains contradictions can’t be true.</a:t>
            </a:r>
          </a:p>
          <a:p>
            <a:pPr marL="911225" lvl="1" indent="-457200">
              <a:buFont typeface="+mj-lt"/>
              <a:buAutoNum type="alphaU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Koran is entirely true.</a:t>
            </a:r>
          </a:p>
          <a:p>
            <a:pPr lvl="1"/>
            <a:endParaRPr lang="en-US" sz="20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042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172200" cy="4800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 herring</a:t>
            </a:r>
            <a:r>
              <a:rPr lang="en-US" sz="2800" dirty="0" smtClean="0"/>
              <a:t>: A distracting remark that is irrelevant to the argument at issue. </a:t>
            </a:r>
          </a:p>
          <a:p>
            <a:pPr lvl="1"/>
            <a:r>
              <a:rPr lang="en-US" sz="2400" dirty="0" smtClean="0"/>
              <a:t>A type of non-sequitur. </a:t>
            </a:r>
          </a:p>
          <a:p>
            <a:pPr lvl="1"/>
            <a:r>
              <a:rPr lang="en-US" sz="2400" dirty="0" smtClean="0"/>
              <a:t>“Throw the hounds off the scent.”</a:t>
            </a:r>
          </a:p>
          <a:p>
            <a:pPr lvl="1"/>
            <a:r>
              <a:rPr lang="en-US" sz="2400" dirty="0" smtClean="0"/>
              <a:t>E.g. Context: Is Dr. </a:t>
            </a:r>
            <a:r>
              <a:rPr lang="en-US" sz="2400" dirty="0" err="1" smtClean="0"/>
              <a:t>Stumpf</a:t>
            </a:r>
            <a:r>
              <a:rPr lang="en-US" sz="2400" dirty="0" smtClean="0"/>
              <a:t> a good teacher? </a:t>
            </a:r>
          </a:p>
          <a:p>
            <a:pPr lvl="2"/>
            <a:r>
              <a:rPr lang="en-US" sz="2200" dirty="0" smtClean="0"/>
              <a:t>Student: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“Dr. </a:t>
            </a:r>
            <a:r>
              <a:rPr lang="en-US" sz="22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Stumpf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wears jogging pants to class.”</a:t>
            </a:r>
          </a:p>
          <a:p>
            <a:pPr lvl="1"/>
            <a:r>
              <a:rPr lang="en-US" sz="2400" dirty="0" smtClean="0"/>
              <a:t>E.g. Context: Students protesting injustice</a:t>
            </a:r>
          </a:p>
          <a:p>
            <a:pPr lvl="2"/>
            <a:r>
              <a:rPr lang="en-US" sz="2200" dirty="0" smtClean="0"/>
              <a:t>Police Officer: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“Shouldn’t you kids be home studying?”</a:t>
            </a:r>
          </a:p>
        </p:txBody>
      </p:sp>
      <p:pic>
        <p:nvPicPr>
          <p:cNvPr id="2050" name="Picture 2" descr="http://usercontent1.hubimg.com/5568962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1"/>
            <a:ext cx="2758631" cy="2514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http://upload.wikimedia.org/wikipedia/commons/thumb/7/70/Dog_silhouette.svg/429px-Dog_silhouet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71" y="1752600"/>
            <a:ext cx="192292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elevance: The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Condition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198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Definition</a:t>
            </a:r>
            <a:r>
              <a:rPr lang="en-US" sz="2400" b="1" dirty="0" smtClean="0"/>
              <a:t>:</a:t>
            </a:r>
            <a:r>
              <a:rPr lang="en-US" sz="2400" dirty="0" smtClean="0"/>
              <a:t> Mistakes in reasoning that “involve irrelevance of one or more premises to the conclusion” (</a:t>
            </a:r>
            <a:r>
              <a:rPr lang="en-US" sz="2400" dirty="0" err="1" smtClean="0"/>
              <a:t>Govier</a:t>
            </a:r>
            <a:r>
              <a:rPr lang="en-US" sz="2400" dirty="0" smtClean="0"/>
              <a:t>, 154).</a:t>
            </a:r>
          </a:p>
          <a:p>
            <a:pPr marL="68263" indent="0">
              <a:buNone/>
            </a:pPr>
            <a:endParaRPr lang="en-US" sz="1000" dirty="0" smtClean="0"/>
          </a:p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Straw Man Fallacy</a:t>
            </a:r>
            <a:endParaRPr lang="en-US" sz="2800" u="sng" dirty="0" smtClean="0"/>
          </a:p>
          <a:p>
            <a:r>
              <a:rPr lang="en-US" sz="2400" dirty="0" smtClean="0"/>
              <a:t>Criticizing a weak or mistaken version of a person’s argument and claiming the real position is flawed. </a:t>
            </a:r>
          </a:p>
          <a:p>
            <a:pPr lvl="1"/>
            <a:r>
              <a:rPr lang="en-US" sz="2200" dirty="0" smtClean="0"/>
              <a:t>The critique of the weak / mistaken version of the argument is not relevant to the argument presented.</a:t>
            </a:r>
          </a:p>
          <a:p>
            <a:pPr lvl="1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 opponent obviously thinks that women should be slaves and not allowed to vote. What a primitive suggestion!</a:t>
            </a:r>
          </a:p>
          <a:p>
            <a:pPr lvl="1">
              <a:buNone/>
            </a:pPr>
            <a:r>
              <a:rPr lang="en-US" sz="2200" i="1" dirty="0" smtClean="0"/>
              <a:t>	(The arguer had given reasons for the respectability of being a housewife as an occupation).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61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 hominem fallacy: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Lit.: “against the man.”</a:t>
            </a:r>
          </a:p>
          <a:p>
            <a:pPr lvl="1"/>
            <a:r>
              <a:rPr lang="en-US" sz="2400" dirty="0" smtClean="0"/>
              <a:t>Occurs when a critic attacks a person instead of arguing against the claims the person has put forth.</a:t>
            </a:r>
          </a:p>
          <a:p>
            <a:pPr lvl="1"/>
            <a:r>
              <a:rPr lang="en-US" sz="2400" dirty="0" smtClean="0"/>
              <a:t>Attacking the person is </a:t>
            </a:r>
            <a:r>
              <a:rPr lang="en-US" sz="2400" i="1" dirty="0" smtClean="0"/>
              <a:t>not relevant</a:t>
            </a:r>
            <a:r>
              <a:rPr lang="en-US" sz="2400" dirty="0" smtClean="0"/>
              <a:t> to the rational acceptability of the premises of the argument.</a:t>
            </a:r>
          </a:p>
        </p:txBody>
      </p:sp>
      <p:pic>
        <p:nvPicPr>
          <p:cNvPr id="12290" name="Picture 2" descr="http://www.smbc-comics.com/comics/200803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1295400"/>
            <a:ext cx="4457700" cy="44196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6 Working on Relevance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Fallacies Involving Relevance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08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7584</TotalTime>
  <Words>1547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Andrew STUMPF</cp:lastModifiedBy>
  <cp:revision>284</cp:revision>
  <dcterms:created xsi:type="dcterms:W3CDTF">2009-05-04T15:42:00Z</dcterms:created>
  <dcterms:modified xsi:type="dcterms:W3CDTF">2017-06-08T19:06:43Z</dcterms:modified>
</cp:coreProperties>
</file>