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9"/>
  </p:notesMasterIdLst>
  <p:sldIdLst>
    <p:sldId id="256" r:id="rId2"/>
    <p:sldId id="390" r:id="rId3"/>
    <p:sldId id="392" r:id="rId4"/>
    <p:sldId id="393" r:id="rId5"/>
    <p:sldId id="394" r:id="rId6"/>
    <p:sldId id="396" r:id="rId7"/>
    <p:sldId id="397" r:id="rId8"/>
    <p:sldId id="398" r:id="rId9"/>
    <p:sldId id="399" r:id="rId10"/>
    <p:sldId id="401" r:id="rId11"/>
    <p:sldId id="402" r:id="rId12"/>
    <p:sldId id="403" r:id="rId13"/>
    <p:sldId id="404" r:id="rId14"/>
    <p:sldId id="407" r:id="rId15"/>
    <p:sldId id="411" r:id="rId16"/>
    <p:sldId id="413" r:id="rId17"/>
    <p:sldId id="415" r:id="rId18"/>
    <p:sldId id="417" r:id="rId19"/>
    <p:sldId id="418" r:id="rId20"/>
    <p:sldId id="419" r:id="rId21"/>
    <p:sldId id="421" r:id="rId22"/>
    <p:sldId id="436" r:id="rId23"/>
    <p:sldId id="429" r:id="rId24"/>
    <p:sldId id="430" r:id="rId25"/>
    <p:sldId id="432" r:id="rId26"/>
    <p:sldId id="433" r:id="rId27"/>
    <p:sldId id="43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44" y="-6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B680C-DE10-49D4-AE12-7796B74FA0FA}" type="datetimeFigureOut">
              <a:rPr lang="en-US" smtClean="0"/>
              <a:t>5/9/2017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D31D46-13B0-428C-A453-D89CF4520482}" type="slidenum">
              <a:rPr lang="en-US" smtClean="0"/>
              <a:t>‹#›</a:t>
            </a:fld>
            <a:endParaRPr lang="en-US"/>
          </a:p>
        </p:txBody>
      </p:sp>
    </p:spTree>
    <p:extLst>
      <p:ext uri="{BB962C8B-B14F-4D97-AF65-F5344CB8AC3E}">
        <p14:creationId xmlns:p14="http://schemas.microsoft.com/office/powerpoint/2010/main" val="165690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04042CE-0B70-40E8-83AC-1DD8AD4978BC}" type="datetimeFigureOut">
              <a:rPr lang="en-US" smtClean="0"/>
              <a:pPr>
                <a:defRPr/>
              </a:pPr>
              <a:t>5/9/2017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220198-B1A3-42F7-A558-15767EF1FBCA}" type="slidenum">
              <a:rPr lang="en-US" smtClean="0"/>
              <a:pPr>
                <a:defRPr/>
              </a:pPr>
              <a:t>‹#›</a:t>
            </a:fld>
            <a:endParaRPr lang="en-US"/>
          </a:p>
        </p:txBody>
      </p:sp>
    </p:spTree>
    <p:extLst>
      <p:ext uri="{BB962C8B-B14F-4D97-AF65-F5344CB8AC3E}">
        <p14:creationId xmlns:p14="http://schemas.microsoft.com/office/powerpoint/2010/main" val="185306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98F5A39-D254-450A-AFE6-DBBA0C510918}" type="datetimeFigureOut">
              <a:rPr lang="en-US" smtClean="0"/>
              <a:pPr>
                <a:defRPr/>
              </a:pPr>
              <a:t>5/9/2017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949F85-3441-4525-9B64-D5AED2938DF2}" type="slidenum">
              <a:rPr lang="en-US" smtClean="0"/>
              <a:pPr>
                <a:defRPr/>
              </a:pPr>
              <a:t>‹#›</a:t>
            </a:fld>
            <a:endParaRPr lang="en-US"/>
          </a:p>
        </p:txBody>
      </p:sp>
    </p:spTree>
    <p:extLst>
      <p:ext uri="{BB962C8B-B14F-4D97-AF65-F5344CB8AC3E}">
        <p14:creationId xmlns:p14="http://schemas.microsoft.com/office/powerpoint/2010/main" val="269074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4BC2EF0-EC9B-48A5-97CC-99B71A52DE2A}" type="datetimeFigureOut">
              <a:rPr lang="en-US" smtClean="0"/>
              <a:pPr>
                <a:defRPr/>
              </a:pPr>
              <a:t>5/9/2017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E55CAF4-771F-41BC-82D2-E2A8C9BFA07B}" type="slidenum">
              <a:rPr lang="en-US" smtClean="0"/>
              <a:pPr>
                <a:defRPr/>
              </a:pPr>
              <a:t>‹#›</a:t>
            </a:fld>
            <a:endParaRPr lang="en-US"/>
          </a:p>
        </p:txBody>
      </p:sp>
    </p:spTree>
    <p:extLst>
      <p:ext uri="{BB962C8B-B14F-4D97-AF65-F5344CB8AC3E}">
        <p14:creationId xmlns:p14="http://schemas.microsoft.com/office/powerpoint/2010/main" val="260388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7B30ACC-9A4C-4ECB-9269-4061DFA6D19C}" type="datetimeFigureOut">
              <a:rPr lang="en-US" smtClean="0"/>
              <a:pPr>
                <a:defRPr/>
              </a:pPr>
              <a:t>5/9/2017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D73F052-74F3-4947-93D8-C79A052DCFD4}" type="slidenum">
              <a:rPr lang="en-US" smtClean="0"/>
              <a:pPr>
                <a:defRPr/>
              </a:pPr>
              <a:t>‹#›</a:t>
            </a:fld>
            <a:endParaRPr lang="en-US"/>
          </a:p>
        </p:txBody>
      </p:sp>
    </p:spTree>
    <p:extLst>
      <p:ext uri="{BB962C8B-B14F-4D97-AF65-F5344CB8AC3E}">
        <p14:creationId xmlns:p14="http://schemas.microsoft.com/office/powerpoint/2010/main" val="156581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670E0A9-3AE2-489B-8B4B-2804C8CDF253}" type="datetimeFigureOut">
              <a:rPr lang="en-US" smtClean="0"/>
              <a:pPr>
                <a:defRPr/>
              </a:pPr>
              <a:t>5/9/2017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5E4240-9D07-4CC7-8E1C-0D60A9505642}" type="slidenum">
              <a:rPr lang="en-US" smtClean="0"/>
              <a:pPr>
                <a:defRPr/>
              </a:pPr>
              <a:t>‹#›</a:t>
            </a:fld>
            <a:endParaRPr lang="en-US"/>
          </a:p>
        </p:txBody>
      </p:sp>
    </p:spTree>
    <p:extLst>
      <p:ext uri="{BB962C8B-B14F-4D97-AF65-F5344CB8AC3E}">
        <p14:creationId xmlns:p14="http://schemas.microsoft.com/office/powerpoint/2010/main" val="89505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1A631C5D-4491-480F-8F7C-5A6F7CB2C318}" type="datetimeFigureOut">
              <a:rPr lang="en-US" smtClean="0"/>
              <a:pPr>
                <a:defRPr/>
              </a:pPr>
              <a:t>5/9/2017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D19FB9D-72B6-4DF2-B6BC-8E7042FBCBFD}" type="slidenum">
              <a:rPr lang="en-US" smtClean="0"/>
              <a:pPr>
                <a:defRPr/>
              </a:pPr>
              <a:t>‹#›</a:t>
            </a:fld>
            <a:endParaRPr lang="en-US"/>
          </a:p>
        </p:txBody>
      </p:sp>
    </p:spTree>
    <p:extLst>
      <p:ext uri="{BB962C8B-B14F-4D97-AF65-F5344CB8AC3E}">
        <p14:creationId xmlns:p14="http://schemas.microsoft.com/office/powerpoint/2010/main" val="113192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AD0D8DB-D3DE-477D-8186-9C2AD902651D}" type="datetimeFigureOut">
              <a:rPr lang="en-US" smtClean="0"/>
              <a:pPr>
                <a:defRPr/>
              </a:pPr>
              <a:t>5/9/2017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DE53DFF-112A-43D9-BD7A-87BB12A9B6F0}" type="slidenum">
              <a:rPr lang="en-US" smtClean="0"/>
              <a:pPr>
                <a:defRPr/>
              </a:pPr>
              <a:t>‹#›</a:t>
            </a:fld>
            <a:endParaRPr lang="en-US"/>
          </a:p>
        </p:txBody>
      </p:sp>
    </p:spTree>
    <p:extLst>
      <p:ext uri="{BB962C8B-B14F-4D97-AF65-F5344CB8AC3E}">
        <p14:creationId xmlns:p14="http://schemas.microsoft.com/office/powerpoint/2010/main" val="398743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7BBD749F-5053-4814-986D-4A2FA21791C4}" type="datetimeFigureOut">
              <a:rPr lang="en-US" smtClean="0"/>
              <a:pPr>
                <a:defRPr/>
              </a:pPr>
              <a:t>5/9/2017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13C7573-501D-4664-94CA-7C446BB05A76}" type="slidenum">
              <a:rPr lang="en-US" smtClean="0"/>
              <a:pPr>
                <a:defRPr/>
              </a:pPr>
              <a:t>‹#›</a:t>
            </a:fld>
            <a:endParaRPr lang="en-US"/>
          </a:p>
        </p:txBody>
      </p:sp>
    </p:spTree>
    <p:extLst>
      <p:ext uri="{BB962C8B-B14F-4D97-AF65-F5344CB8AC3E}">
        <p14:creationId xmlns:p14="http://schemas.microsoft.com/office/powerpoint/2010/main" val="180807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915B154-96CA-4F58-A433-B65B0E7C6DFB}" type="datetimeFigureOut">
              <a:rPr lang="en-US" smtClean="0"/>
              <a:pPr>
                <a:defRPr/>
              </a:pPr>
              <a:t>5/9/2017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5039A7E-7EDF-4F5E-AEA5-31B3FC6BE0ED}" type="slidenum">
              <a:rPr lang="en-US" smtClean="0"/>
              <a:pPr>
                <a:defRPr/>
              </a:pPr>
              <a:t>‹#›</a:t>
            </a:fld>
            <a:endParaRPr lang="en-US"/>
          </a:p>
        </p:txBody>
      </p:sp>
    </p:spTree>
    <p:extLst>
      <p:ext uri="{BB962C8B-B14F-4D97-AF65-F5344CB8AC3E}">
        <p14:creationId xmlns:p14="http://schemas.microsoft.com/office/powerpoint/2010/main" val="24132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F9B413-F636-4360-96D3-AE04E9F314D2}" type="datetimeFigureOut">
              <a:rPr lang="en-US" smtClean="0"/>
              <a:pPr>
                <a:defRPr/>
              </a:pPr>
              <a:t>5/9/2017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E4538F-3E46-4C4C-92EB-6626512DF7AD}" type="slidenum">
              <a:rPr lang="en-US" smtClean="0"/>
              <a:pPr>
                <a:defRPr/>
              </a:pPr>
              <a:t>‹#›</a:t>
            </a:fld>
            <a:endParaRPr lang="en-US"/>
          </a:p>
        </p:txBody>
      </p:sp>
    </p:spTree>
    <p:extLst>
      <p:ext uri="{BB962C8B-B14F-4D97-AF65-F5344CB8AC3E}">
        <p14:creationId xmlns:p14="http://schemas.microsoft.com/office/powerpoint/2010/main" val="110111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87C877-9F07-40A5-AD8B-D4081DEF45B8}" type="datetimeFigureOut">
              <a:rPr lang="en-US" smtClean="0"/>
              <a:pPr>
                <a:defRPr/>
              </a:pPr>
              <a:t>5/9/2017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C97911F-B6AC-4C3A-B800-54F841B4DFBF}" type="slidenum">
              <a:rPr lang="en-US" smtClean="0"/>
              <a:pPr>
                <a:defRPr/>
              </a:pPr>
              <a:t>‹#›</a:t>
            </a:fld>
            <a:endParaRPr lang="en-US"/>
          </a:p>
        </p:txBody>
      </p:sp>
    </p:spTree>
    <p:extLst>
      <p:ext uri="{BB962C8B-B14F-4D97-AF65-F5344CB8AC3E}">
        <p14:creationId xmlns:p14="http://schemas.microsoft.com/office/powerpoint/2010/main" val="241556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9A2420B-5D3D-4743-A298-8828387EA158}" type="datetimeFigureOut">
              <a:rPr lang="en-US" smtClean="0"/>
              <a:pPr>
                <a:defRPr/>
              </a:pPr>
              <a:t>5/9/2017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07040B3-E56C-4FD3-AC64-1BFCDAB8C03E}" type="slidenum">
              <a:rPr lang="en-US" smtClean="0"/>
              <a:pPr>
                <a:defRPr/>
              </a:pPr>
              <a:t>‹#›</a:t>
            </a:fld>
            <a:endParaRPr lang="en-US"/>
          </a:p>
        </p:txBody>
      </p:sp>
    </p:spTree>
    <p:extLst>
      <p:ext uri="{BB962C8B-B14F-4D97-AF65-F5344CB8AC3E}">
        <p14:creationId xmlns:p14="http://schemas.microsoft.com/office/powerpoint/2010/main" val="23797187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343400"/>
            <a:ext cx="8229600" cy="1975104"/>
          </a:xfrm>
        </p:spPr>
        <p:txBody>
          <a:bodyPr/>
          <a:lstStyle/>
          <a:p>
            <a:pPr fontAlgn="auto">
              <a:spcAft>
                <a:spcPts val="0"/>
              </a:spcAft>
              <a:defRPr/>
            </a:pPr>
            <a:r>
              <a:rPr lang="en-US" dirty="0" smtClean="0">
                <a:solidFill>
                  <a:schemeClr val="tx2">
                    <a:satMod val="200000"/>
                  </a:schemeClr>
                </a:solidFill>
              </a:rPr>
              <a:t>Critical Thinking </a:t>
            </a:r>
            <a:br>
              <a:rPr lang="en-US" dirty="0" smtClean="0">
                <a:solidFill>
                  <a:schemeClr val="tx2">
                    <a:satMod val="200000"/>
                  </a:schemeClr>
                </a:solidFill>
              </a:rPr>
            </a:br>
            <a:r>
              <a:rPr lang="en-US" dirty="0" smtClean="0">
                <a:solidFill>
                  <a:schemeClr val="tx2">
                    <a:satMod val="200000"/>
                  </a:schemeClr>
                </a:solidFill>
              </a:rPr>
              <a:t>PHIL 145 - 001</a:t>
            </a:r>
            <a:endParaRPr lang="en-US" dirty="0">
              <a:solidFill>
                <a:schemeClr val="tx2">
                  <a:satMod val="200000"/>
                </a:schemeClr>
              </a:solidFill>
            </a:endParaRPr>
          </a:p>
        </p:txBody>
      </p:sp>
      <p:sp>
        <p:nvSpPr>
          <p:cNvPr id="8195" name="Subtitle 2"/>
          <p:cNvSpPr>
            <a:spLocks noGrp="1"/>
          </p:cNvSpPr>
          <p:nvPr>
            <p:ph type="subTitle" idx="1"/>
          </p:nvPr>
        </p:nvSpPr>
        <p:spPr/>
        <p:txBody>
          <a:bodyPr/>
          <a:lstStyle/>
          <a:p>
            <a:pPr>
              <a:spcBef>
                <a:spcPct val="0"/>
              </a:spcBef>
            </a:pPr>
            <a:r>
              <a:rPr lang="en-US" sz="2800" dirty="0" smtClean="0">
                <a:solidFill>
                  <a:schemeClr val="tx1"/>
                </a:solidFill>
              </a:rPr>
              <a:t>Week 2: Argument Structure</a:t>
            </a: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914400" y="1295400"/>
            <a:ext cx="7924800" cy="4572000"/>
          </a:xfrm>
        </p:spPr>
        <p:txBody>
          <a:bodyPr/>
          <a:lstStyle/>
          <a:p>
            <a:pPr>
              <a:lnSpc>
                <a:spcPct val="80000"/>
              </a:lnSpc>
            </a:pPr>
            <a:r>
              <a:rPr lang="en-US" sz="2800" i="1" dirty="0" smtClean="0">
                <a:solidFill>
                  <a:srgbClr val="FFC000"/>
                </a:solidFill>
              </a:rPr>
              <a:t>Standardizing an argument is not always easy. </a:t>
            </a:r>
          </a:p>
          <a:p>
            <a:pPr marL="454025" lvl="1" indent="0">
              <a:lnSpc>
                <a:spcPct val="80000"/>
              </a:lnSpc>
              <a:buNone/>
            </a:pPr>
            <a:endParaRPr lang="en-US" sz="1000" dirty="0" smtClean="0"/>
          </a:p>
          <a:p>
            <a:pPr lvl="1">
              <a:lnSpc>
                <a:spcPct val="80000"/>
              </a:lnSpc>
            </a:pPr>
            <a:r>
              <a:rPr lang="en-US" sz="2400" dirty="0" smtClean="0"/>
              <a:t>People write and speak in more disorganized (and more interesting) ways than the “(1) and (2), therefore (3)” format that is best for evaluating arguments. </a:t>
            </a:r>
          </a:p>
          <a:p>
            <a:pPr marL="454025" lvl="1" indent="0">
              <a:lnSpc>
                <a:spcPct val="80000"/>
              </a:lnSpc>
              <a:buNone/>
            </a:pPr>
            <a:endParaRPr lang="en-US" sz="1000" dirty="0" smtClean="0"/>
          </a:p>
          <a:p>
            <a:pPr lvl="1">
              <a:lnSpc>
                <a:spcPct val="80000"/>
              </a:lnSpc>
            </a:pPr>
            <a:r>
              <a:rPr lang="en-US" sz="2400" dirty="0" smtClean="0"/>
              <a:t>People use questions, commands, repetition, background and aside remarks, jokes, tangents, etc. </a:t>
            </a:r>
          </a:p>
          <a:p>
            <a:pPr lvl="2">
              <a:lnSpc>
                <a:spcPct val="80000"/>
              </a:lnSpc>
            </a:pPr>
            <a:r>
              <a:rPr lang="en-US" sz="2200" dirty="0" smtClean="0"/>
              <a:t>These elements of colloquial writing and speech are eliminated when we put the argument in standardized form.</a:t>
            </a:r>
          </a:p>
          <a:p>
            <a:pPr>
              <a:lnSpc>
                <a:spcPct val="80000"/>
              </a:lnSpc>
              <a:buNone/>
            </a:pPr>
            <a:endParaRPr lang="en-US" sz="1400" dirty="0" smtClean="0"/>
          </a:p>
          <a:p>
            <a:pPr>
              <a:lnSpc>
                <a:spcPct val="80000"/>
              </a:lnSpc>
            </a:pPr>
            <a:r>
              <a:rPr lang="en-US" sz="2800" dirty="0" smtClean="0"/>
              <a:t>The point of standardized form is to clarify the reasoning involved in the argument.</a:t>
            </a:r>
            <a:endParaRPr lang="en-CA" sz="2800" dirty="0"/>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3192853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609600" y="1066800"/>
            <a:ext cx="8382000" cy="4572000"/>
          </a:xfrm>
        </p:spPr>
        <p:txBody>
          <a:bodyPr>
            <a:normAutofit lnSpcReduction="10000"/>
          </a:bodyPr>
          <a:lstStyle/>
          <a:p>
            <a:pPr>
              <a:lnSpc>
                <a:spcPct val="80000"/>
              </a:lnSpc>
            </a:pPr>
            <a:r>
              <a:rPr lang="en-CA" sz="2800" b="1" dirty="0" smtClean="0">
                <a:solidFill>
                  <a:schemeClr val="tx2">
                    <a:lumMod val="75000"/>
                  </a:schemeClr>
                </a:solidFill>
                <a:effectLst>
                  <a:outerShdw blurRad="38100" dist="38100" dir="2700000" algn="tl">
                    <a:srgbClr val="000000">
                      <a:alpha val="43137"/>
                    </a:srgbClr>
                  </a:outerShdw>
                </a:effectLst>
              </a:rPr>
              <a:t>10 General Strategies for Standardizing Arguments</a:t>
            </a:r>
          </a:p>
          <a:p>
            <a:pPr eaLnBrk="1" hangingPunct="1">
              <a:lnSpc>
                <a:spcPct val="80000"/>
              </a:lnSpc>
              <a:buNone/>
            </a:pPr>
            <a:endParaRPr lang="en-CA" sz="1000" dirty="0" smtClean="0"/>
          </a:p>
          <a:p>
            <a:pPr eaLnBrk="1" hangingPunct="1">
              <a:lnSpc>
                <a:spcPct val="80000"/>
              </a:lnSpc>
              <a:buAutoNum type="arabicParenBoth"/>
            </a:pPr>
            <a:r>
              <a:rPr lang="en-CA" sz="2200" dirty="0" smtClean="0">
                <a:solidFill>
                  <a:schemeClr val="accent2">
                    <a:lumMod val="40000"/>
                    <a:lumOff val="60000"/>
                  </a:schemeClr>
                </a:solidFill>
              </a:rPr>
              <a:t>Read and understand the passage</a:t>
            </a:r>
          </a:p>
          <a:p>
            <a:pPr eaLnBrk="1" hangingPunct="1">
              <a:lnSpc>
                <a:spcPct val="80000"/>
              </a:lnSpc>
              <a:buAutoNum type="arabicParenBoth"/>
            </a:pPr>
            <a:r>
              <a:rPr lang="en-CA" sz="2200" dirty="0" smtClean="0"/>
              <a:t>Make sure the passage contains an argument</a:t>
            </a:r>
          </a:p>
          <a:p>
            <a:pPr eaLnBrk="1" hangingPunct="1">
              <a:lnSpc>
                <a:spcPct val="80000"/>
              </a:lnSpc>
              <a:buAutoNum type="arabicParenBoth"/>
            </a:pPr>
            <a:r>
              <a:rPr lang="en-CA" sz="2200" dirty="0" smtClean="0">
                <a:solidFill>
                  <a:schemeClr val="accent2">
                    <a:lumMod val="40000"/>
                    <a:lumOff val="60000"/>
                  </a:schemeClr>
                </a:solidFill>
              </a:rPr>
              <a:t>Identify the conclusion, premises, and any sub-arguments</a:t>
            </a:r>
          </a:p>
          <a:p>
            <a:pPr eaLnBrk="1" hangingPunct="1">
              <a:lnSpc>
                <a:spcPct val="80000"/>
              </a:lnSpc>
              <a:buAutoNum type="arabicParenBoth"/>
            </a:pPr>
            <a:r>
              <a:rPr lang="en-CA" sz="2200" dirty="0" smtClean="0"/>
              <a:t>Omit irrelevant material or side remarks</a:t>
            </a:r>
          </a:p>
          <a:p>
            <a:pPr eaLnBrk="1" hangingPunct="1">
              <a:lnSpc>
                <a:spcPct val="80000"/>
              </a:lnSpc>
              <a:buAutoNum type="arabicParenBoth"/>
            </a:pPr>
            <a:r>
              <a:rPr lang="en-CA" sz="2200" dirty="0" smtClean="0">
                <a:solidFill>
                  <a:schemeClr val="accent2">
                    <a:lumMod val="40000"/>
                    <a:lumOff val="60000"/>
                  </a:schemeClr>
                </a:solidFill>
              </a:rPr>
              <a:t>Omit material already used (don’t repeat information)</a:t>
            </a:r>
          </a:p>
          <a:p>
            <a:pPr eaLnBrk="1" hangingPunct="1">
              <a:lnSpc>
                <a:spcPct val="80000"/>
              </a:lnSpc>
              <a:buAutoNum type="arabicParenBoth"/>
            </a:pPr>
            <a:r>
              <a:rPr lang="en-CA" sz="2200" dirty="0" smtClean="0"/>
              <a:t>Omit personal phrases like “in my humble opinion”</a:t>
            </a:r>
          </a:p>
          <a:p>
            <a:pPr eaLnBrk="1" hangingPunct="1">
              <a:lnSpc>
                <a:spcPct val="80000"/>
              </a:lnSpc>
              <a:buAutoNum type="arabicParenBoth"/>
            </a:pPr>
            <a:r>
              <a:rPr lang="en-CA" sz="2200" dirty="0" smtClean="0">
                <a:solidFill>
                  <a:schemeClr val="accent2">
                    <a:lumMod val="40000"/>
                    <a:lumOff val="60000"/>
                  </a:schemeClr>
                </a:solidFill>
              </a:rPr>
              <a:t>Number the premises and conclusion in standard form</a:t>
            </a:r>
          </a:p>
          <a:p>
            <a:pPr eaLnBrk="1" hangingPunct="1">
              <a:lnSpc>
                <a:spcPct val="80000"/>
              </a:lnSpc>
              <a:buAutoNum type="arabicParenBoth"/>
            </a:pPr>
            <a:r>
              <a:rPr lang="en-CA" sz="2200" dirty="0" smtClean="0"/>
              <a:t>Make premises complete indicative sentences without pronouns</a:t>
            </a:r>
          </a:p>
          <a:p>
            <a:pPr eaLnBrk="1" hangingPunct="1">
              <a:lnSpc>
                <a:spcPct val="80000"/>
              </a:lnSpc>
              <a:buAutoNum type="arabicParenBoth"/>
            </a:pPr>
            <a:r>
              <a:rPr lang="en-CA" sz="2200" dirty="0" smtClean="0">
                <a:solidFill>
                  <a:schemeClr val="accent2">
                    <a:lumMod val="40000"/>
                    <a:lumOff val="60000"/>
                  </a:schemeClr>
                </a:solidFill>
              </a:rPr>
              <a:t>Check for sub-arguments in premises and conclusions</a:t>
            </a:r>
          </a:p>
          <a:p>
            <a:pPr eaLnBrk="1" hangingPunct="1">
              <a:lnSpc>
                <a:spcPct val="80000"/>
              </a:lnSpc>
              <a:buAutoNum type="arabicParenBoth"/>
            </a:pPr>
            <a:r>
              <a:rPr lang="en-CA" sz="2200" dirty="0" smtClean="0"/>
              <a:t> Check your argument against the passage for errors or omissions</a:t>
            </a:r>
          </a:p>
          <a:p>
            <a:pPr eaLnBrk="1" hangingPunct="1">
              <a:lnSpc>
                <a:spcPct val="80000"/>
              </a:lnSpc>
              <a:buNone/>
            </a:pPr>
            <a:endParaRPr lang="en-CA" sz="1800" dirty="0" smtClean="0"/>
          </a:p>
          <a:p>
            <a:pPr eaLnBrk="1" hangingPunct="1">
              <a:lnSpc>
                <a:spcPct val="80000"/>
              </a:lnSpc>
              <a:buNone/>
            </a:pPr>
            <a:r>
              <a:rPr lang="en-CA" sz="2400" dirty="0" smtClean="0"/>
              <a:t>See page 31 for fuller guidelines.</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3631148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457200" y="990600"/>
            <a:ext cx="5943600" cy="5181600"/>
          </a:xfrm>
        </p:spPr>
        <p:txBody>
          <a:bodyPr>
            <a:normAutofit/>
          </a:bodyPr>
          <a:lstStyle/>
          <a:p>
            <a:pPr>
              <a:lnSpc>
                <a:spcPct val="80000"/>
              </a:lnSpc>
            </a:pPr>
            <a:r>
              <a:rPr lang="en-US" sz="2800" dirty="0" smtClean="0"/>
              <a:t>Standardize the following argument:</a:t>
            </a:r>
          </a:p>
          <a:p>
            <a:pPr marL="454025" lvl="1" indent="0">
              <a:lnSpc>
                <a:spcPct val="80000"/>
              </a:lnSpc>
              <a:buNone/>
            </a:pPr>
            <a:r>
              <a:rPr lang="en-US" sz="2400" b="1" u="sng" dirty="0" smtClean="0"/>
              <a:t>Argument 1 (pp. 24-5)</a:t>
            </a:r>
          </a:p>
          <a:p>
            <a:pPr lvl="1">
              <a:lnSpc>
                <a:spcPct val="80000"/>
              </a:lnSpc>
            </a:pPr>
            <a:r>
              <a:rPr lang="en-US" sz="2400" b="1" i="1" dirty="0" smtClean="0">
                <a:solidFill>
                  <a:schemeClr val="accent1">
                    <a:lumMod val="40000"/>
                    <a:lumOff val="60000"/>
                  </a:schemeClr>
                </a:solidFill>
              </a:rPr>
              <a:t>A computer cannot cheat in a game, because cheating requires deliberately breaking rules in order to win. A computer cannot deliberately break rules because it has no freedom of action.</a:t>
            </a:r>
          </a:p>
          <a:p>
            <a:pPr marL="454025" lvl="1" indent="0">
              <a:lnSpc>
                <a:spcPct val="80000"/>
              </a:lnSpc>
              <a:buNone/>
            </a:pPr>
            <a:endParaRPr lang="en-US" sz="2400" dirty="0" smtClean="0"/>
          </a:p>
        </p:txBody>
      </p:sp>
      <p:sp>
        <p:nvSpPr>
          <p:cNvPr id="13"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563951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514600" y="152400"/>
            <a:ext cx="4648200" cy="706437"/>
          </a:xfrm>
          <a:solidFill>
            <a:schemeClr val="tx2">
              <a:lumMod val="50000"/>
            </a:schemeClr>
          </a:solidFill>
          <a:ln>
            <a:solidFill>
              <a:srgbClr val="FFC000"/>
            </a:solidFill>
          </a:ln>
        </p:spPr>
        <p:txBody>
          <a:bodyPr>
            <a:normAutofit fontScale="90000"/>
          </a:bodyPr>
          <a:lstStyle/>
          <a:p>
            <a:pPr algn="ctr"/>
            <a:r>
              <a:rPr lang="en-US" b="1" dirty="0" smtClean="0">
                <a:solidFill>
                  <a:schemeClr val="tx2">
                    <a:satMod val="200000"/>
                  </a:schemeClr>
                </a:solidFill>
                <a:effectLst>
                  <a:outerShdw blurRad="38100" dist="38100" dir="2700000" algn="tl">
                    <a:srgbClr val="000000">
                      <a:alpha val="43137"/>
                    </a:srgbClr>
                  </a:outerShdw>
                </a:effectLst>
              </a:rPr>
              <a:t>Group Activity!</a:t>
            </a:r>
            <a:endParaRPr lang="en-US" b="1" dirty="0" smtClean="0">
              <a:effectLst>
                <a:outerShdw blurRad="38100" dist="38100" dir="2700000" algn="tl">
                  <a:srgbClr val="000000">
                    <a:alpha val="43137"/>
                  </a:srgbClr>
                </a:outerShdw>
              </a:effectLst>
            </a:endParaRPr>
          </a:p>
        </p:txBody>
      </p:sp>
      <p:sp>
        <p:nvSpPr>
          <p:cNvPr id="14339" name="Rectangle 3"/>
          <p:cNvSpPr>
            <a:spLocks noGrp="1" noChangeArrowheads="1"/>
          </p:cNvSpPr>
          <p:nvPr>
            <p:ph idx="1"/>
          </p:nvPr>
        </p:nvSpPr>
        <p:spPr>
          <a:xfrm>
            <a:off x="914400" y="1295400"/>
            <a:ext cx="7924800" cy="4572000"/>
          </a:xfrm>
        </p:spPr>
        <p:txBody>
          <a:bodyPr/>
          <a:lstStyle/>
          <a:p>
            <a:pPr>
              <a:lnSpc>
                <a:spcPct val="80000"/>
              </a:lnSpc>
            </a:pPr>
            <a:r>
              <a:rPr lang="en-US" sz="2800" dirty="0" smtClean="0"/>
              <a:t>Standardize the following argument:</a:t>
            </a:r>
          </a:p>
          <a:p>
            <a:pPr marL="454025" lvl="1" indent="0">
              <a:lnSpc>
                <a:spcPct val="80000"/>
              </a:lnSpc>
              <a:buNone/>
            </a:pPr>
            <a:r>
              <a:rPr lang="en-US" sz="2400" b="1" u="sng" dirty="0" smtClean="0"/>
              <a:t>Argument 2 (p. 33, #14)</a:t>
            </a:r>
          </a:p>
          <a:p>
            <a:pPr lvl="1">
              <a:lnSpc>
                <a:spcPct val="80000"/>
              </a:lnSpc>
            </a:pPr>
            <a:r>
              <a:rPr lang="en-CA" sz="2400" b="1" i="1" dirty="0" smtClean="0">
                <a:solidFill>
                  <a:schemeClr val="accent1">
                    <a:lumMod val="40000"/>
                    <a:lumOff val="60000"/>
                  </a:schemeClr>
                </a:solidFill>
              </a:rPr>
              <a:t>“Of the varied forms of crime, bank robbery is the most satisfactory to both the individual and society. The individual of course gets a lot of money, that goes without saying, and he benefits society by putting large amounts of cash back into circulation. The economy is stimulated, small businessmen prosper; people read about the crime with great interest, and the police have a chance to exercise their skills. Good for all.” </a:t>
            </a:r>
            <a:endParaRPr lang="en-CA" sz="2400" b="1" i="1" dirty="0">
              <a:solidFill>
                <a:schemeClr val="accent1">
                  <a:lumMod val="40000"/>
                  <a:lumOff val="60000"/>
                </a:schemeClr>
              </a:solidFill>
            </a:endParaRPr>
          </a:p>
          <a:p>
            <a:pPr marL="454025" lvl="1" indent="0">
              <a:lnSpc>
                <a:spcPct val="80000"/>
              </a:lnSpc>
              <a:buNone/>
            </a:pPr>
            <a:endParaRPr lang="en-US" sz="2400" dirty="0" smtClean="0"/>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2336847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914400" y="1143000"/>
            <a:ext cx="7772400" cy="4572000"/>
          </a:xfrm>
        </p:spPr>
        <p:txBody>
          <a:bodyPr>
            <a:normAutofit lnSpcReduction="10000"/>
          </a:bodyPr>
          <a:lstStyle/>
          <a:p>
            <a:pPr>
              <a:lnSpc>
                <a:spcPct val="80000"/>
              </a:lnSpc>
            </a:pPr>
            <a:r>
              <a:rPr lang="en-CA" sz="2800" dirty="0" smtClean="0">
                <a:solidFill>
                  <a:schemeClr val="accent1">
                    <a:lumMod val="60000"/>
                    <a:lumOff val="40000"/>
                  </a:schemeClr>
                </a:solidFill>
              </a:rPr>
              <a:t>Location, Scope, and Commitment</a:t>
            </a:r>
          </a:p>
          <a:p>
            <a:pPr>
              <a:lnSpc>
                <a:spcPct val="80000"/>
              </a:lnSpc>
            </a:pPr>
            <a:endParaRPr lang="en-CA" sz="1050" dirty="0" smtClean="0"/>
          </a:p>
          <a:p>
            <a:pPr lvl="1">
              <a:lnSpc>
                <a:spcPct val="80000"/>
              </a:lnSpc>
            </a:pPr>
            <a:r>
              <a:rPr lang="en-CA" sz="2400" dirty="0" smtClean="0"/>
              <a:t>The conclusion of an everyday argument can come anywhere in the passage (beginning, middle, end).  </a:t>
            </a:r>
          </a:p>
          <a:p>
            <a:pPr lvl="2">
              <a:lnSpc>
                <a:spcPct val="80000"/>
              </a:lnSpc>
            </a:pPr>
            <a:r>
              <a:rPr lang="en-CA" sz="2200" dirty="0" smtClean="0"/>
              <a:t>Sometimes conclusion not stated at all; must be inferred.  </a:t>
            </a:r>
          </a:p>
          <a:p>
            <a:pPr lvl="2">
              <a:lnSpc>
                <a:spcPct val="80000"/>
              </a:lnSpc>
            </a:pPr>
            <a:r>
              <a:rPr lang="en-CA" sz="2200" dirty="0" smtClean="0"/>
              <a:t>Don’t get stuck looking at the end for conclusions.</a:t>
            </a:r>
          </a:p>
          <a:p>
            <a:pPr>
              <a:lnSpc>
                <a:spcPct val="80000"/>
              </a:lnSpc>
              <a:buNone/>
            </a:pPr>
            <a:endParaRPr lang="en-CA" sz="1050" dirty="0" smtClean="0"/>
          </a:p>
          <a:p>
            <a:pPr>
              <a:lnSpc>
                <a:spcPct val="80000"/>
              </a:lnSpc>
            </a:pPr>
            <a:r>
              <a:rPr lang="en-CA" sz="2800" dirty="0" smtClean="0">
                <a:solidFill>
                  <a:schemeClr val="tx2">
                    <a:lumMod val="75000"/>
                  </a:schemeClr>
                </a:solidFill>
              </a:rPr>
              <a:t>Rhetorical questions </a:t>
            </a:r>
          </a:p>
          <a:p>
            <a:pPr lvl="1">
              <a:lnSpc>
                <a:spcPct val="80000"/>
              </a:lnSpc>
            </a:pPr>
            <a:r>
              <a:rPr lang="en-CA" sz="2400" dirty="0" smtClean="0"/>
              <a:t>Are sometimes disguised premises and conclusions, and the same thing goes for commands/imperatives. </a:t>
            </a:r>
          </a:p>
          <a:p>
            <a:pPr lvl="1">
              <a:lnSpc>
                <a:spcPct val="80000"/>
              </a:lnSpc>
            </a:pPr>
            <a:r>
              <a:rPr lang="en-CA" sz="2400" dirty="0" smtClean="0"/>
              <a:t>But premises &amp; conclusion in standardized arguments must always be in the form of a statement.</a:t>
            </a:r>
          </a:p>
          <a:p>
            <a:pPr lvl="1">
              <a:lnSpc>
                <a:spcPct val="80000"/>
              </a:lnSpc>
            </a:pPr>
            <a:r>
              <a:rPr lang="en-CA" sz="2400" i="1" dirty="0" smtClean="0">
                <a:solidFill>
                  <a:srgbClr val="FFC000"/>
                </a:solidFill>
              </a:rPr>
              <a:t>NEED TO TRANSLATE!</a:t>
            </a:r>
          </a:p>
          <a:p>
            <a:pPr lvl="1">
              <a:lnSpc>
                <a:spcPct val="80000"/>
              </a:lnSpc>
            </a:pPr>
            <a:r>
              <a:rPr lang="en-CA" sz="2400" dirty="0" smtClean="0"/>
              <a:t>See page 35-6 for examples of this phenomenon.</a:t>
            </a:r>
          </a:p>
          <a:p>
            <a:pPr eaLnBrk="1" hangingPunct="1">
              <a:lnSpc>
                <a:spcPct val="80000"/>
              </a:lnSpc>
              <a:buNone/>
            </a:pPr>
            <a:endParaRPr lang="en-CA" sz="2400" dirty="0"/>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26613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4339">
                                            <p:txEl>
                                              <p:pRg st="4" end="4"/>
                                            </p:txEl>
                                          </p:spTgt>
                                        </p:tgtEl>
                                        <p:attrNameLst>
                                          <p:attrName>style.visibility</p:attrName>
                                        </p:attrNameLst>
                                      </p:cBhvr>
                                      <p:to>
                                        <p:strVal val="visible"/>
                                      </p:to>
                                    </p:set>
                                  </p:childTnLst>
                                </p:cTn>
                              </p:par>
                              <p:par>
                                <p:cTn id="18" presetID="2" presetClass="entr" presetSubtype="4" fill="hold" nodeType="withEffect">
                                  <p:stCondLst>
                                    <p:cond delay="0"/>
                                  </p:stCondLst>
                                  <p:childTnLst>
                                    <p:set>
                                      <p:cBhvr>
                                        <p:cTn id="19" dur="1" fill="hold">
                                          <p:stCondLst>
                                            <p:cond delay="0"/>
                                          </p:stCondLst>
                                        </p:cTn>
                                        <p:tgtEl>
                                          <p:spTgt spid="14339">
                                            <p:txEl>
                                              <p:pRg st="6" end="6"/>
                                            </p:txEl>
                                          </p:spTgt>
                                        </p:tgtEl>
                                        <p:attrNameLst>
                                          <p:attrName>style.visibility</p:attrName>
                                        </p:attrNameLst>
                                      </p:cBhvr>
                                      <p:to>
                                        <p:strVal val="visible"/>
                                      </p:to>
                                    </p:set>
                                    <p:anim calcmode="lin" valueType="num">
                                      <p:cBhvr additive="base">
                                        <p:cTn id="20"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339">
                                            <p:txEl>
                                              <p:pRg st="6" end="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4339">
                                            <p:txEl>
                                              <p:pRg st="7" end="7"/>
                                            </p:txEl>
                                          </p:spTgt>
                                        </p:tgtEl>
                                        <p:attrNameLst>
                                          <p:attrName>style.visibility</p:attrName>
                                        </p:attrNameLst>
                                      </p:cBhvr>
                                      <p:to>
                                        <p:strVal val="visible"/>
                                      </p:to>
                                    </p:set>
                                    <p:anim calcmode="lin" valueType="num">
                                      <p:cBhvr additive="base">
                                        <p:cTn id="24"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339">
                                            <p:txEl>
                                              <p:pRg st="7" end="7"/>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0"/>
                                          </p:stCondLst>
                                        </p:cTn>
                                        <p:tgtEl>
                                          <p:spTgt spid="14339">
                                            <p:txEl>
                                              <p:pRg st="8" end="8"/>
                                            </p:txEl>
                                          </p:spTgt>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0"/>
                                          </p:stCondLst>
                                        </p:cTn>
                                        <p:tgtEl>
                                          <p:spTgt spid="14339">
                                            <p:txEl>
                                              <p:pRg st="9" end="9"/>
                                            </p:txEl>
                                          </p:spTgt>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914400" y="1295400"/>
            <a:ext cx="7848600" cy="4572000"/>
          </a:xfrm>
        </p:spPr>
        <p:txBody>
          <a:bodyPr/>
          <a:lstStyle/>
          <a:p>
            <a:pPr>
              <a:lnSpc>
                <a:spcPct val="80000"/>
              </a:lnSpc>
            </a:pPr>
            <a:r>
              <a:rPr lang="en-CA" sz="2800" dirty="0" smtClean="0"/>
              <a:t>Both conclusions and premises can vary in </a:t>
            </a:r>
            <a:r>
              <a:rPr lang="en-CA" sz="2800" b="1" u="sng" dirty="0" smtClean="0">
                <a:solidFill>
                  <a:schemeClr val="tx2">
                    <a:lumMod val="75000"/>
                  </a:schemeClr>
                </a:solidFill>
              </a:rPr>
              <a:t>scope</a:t>
            </a:r>
            <a:r>
              <a:rPr lang="en-CA" sz="2800" u="sng" dirty="0" smtClean="0">
                <a:solidFill>
                  <a:schemeClr val="tx2">
                    <a:lumMod val="75000"/>
                  </a:schemeClr>
                </a:solidFill>
              </a:rPr>
              <a:t>:</a:t>
            </a:r>
          </a:p>
          <a:p>
            <a:pPr>
              <a:lnSpc>
                <a:spcPct val="80000"/>
              </a:lnSpc>
            </a:pPr>
            <a:endParaRPr lang="en-CA" sz="1000" b="1" dirty="0" smtClean="0"/>
          </a:p>
          <a:p>
            <a:pPr lvl="1">
              <a:lnSpc>
                <a:spcPct val="80000"/>
              </a:lnSpc>
            </a:pPr>
            <a:r>
              <a:rPr lang="en-CA" sz="2000" dirty="0" smtClean="0"/>
              <a:t>E.g.</a:t>
            </a:r>
          </a:p>
          <a:p>
            <a:pPr marL="857250" lvl="1" indent="-457200" eaLnBrk="1" hangingPunct="1">
              <a:lnSpc>
                <a:spcPct val="80000"/>
              </a:lnSpc>
              <a:buAutoNum type="arabicParenBoth"/>
            </a:pPr>
            <a:r>
              <a:rPr lang="en-CA" sz="2000" b="1" dirty="0" smtClean="0">
                <a:solidFill>
                  <a:schemeClr val="accent1">
                    <a:lumMod val="60000"/>
                    <a:lumOff val="40000"/>
                  </a:schemeClr>
                </a:solidFill>
                <a:effectLst>
                  <a:outerShdw blurRad="38100" dist="38100" dir="2700000" algn="tl">
                    <a:srgbClr val="000000">
                      <a:alpha val="43137"/>
                    </a:srgbClr>
                  </a:outerShdw>
                </a:effectLst>
              </a:rPr>
              <a:t>All politicians are corrupt</a:t>
            </a:r>
          </a:p>
          <a:p>
            <a:pPr marL="857250" lvl="1" indent="-457200" eaLnBrk="1" hangingPunct="1">
              <a:lnSpc>
                <a:spcPct val="80000"/>
              </a:lnSpc>
              <a:buAutoNum type="arabicParenBoth"/>
            </a:pPr>
            <a:r>
              <a:rPr lang="en-CA" sz="2000" b="1" dirty="0" smtClean="0">
                <a:solidFill>
                  <a:schemeClr val="accent1">
                    <a:lumMod val="60000"/>
                    <a:lumOff val="40000"/>
                  </a:schemeClr>
                </a:solidFill>
                <a:effectLst>
                  <a:outerShdw blurRad="38100" dist="38100" dir="2700000" algn="tl">
                    <a:srgbClr val="000000">
                      <a:alpha val="43137"/>
                    </a:srgbClr>
                  </a:outerShdw>
                </a:effectLst>
              </a:rPr>
              <a:t>Most politicians are corrupt</a:t>
            </a:r>
          </a:p>
          <a:p>
            <a:pPr marL="857250" lvl="1" indent="-457200" eaLnBrk="1" hangingPunct="1">
              <a:lnSpc>
                <a:spcPct val="80000"/>
              </a:lnSpc>
              <a:buAutoNum type="arabicParenBoth"/>
            </a:pPr>
            <a:r>
              <a:rPr lang="en-CA" sz="2000" b="1" dirty="0" smtClean="0">
                <a:solidFill>
                  <a:schemeClr val="accent1">
                    <a:lumMod val="60000"/>
                    <a:lumOff val="40000"/>
                  </a:schemeClr>
                </a:solidFill>
                <a:effectLst>
                  <a:outerShdw blurRad="38100" dist="38100" dir="2700000" algn="tl">
                    <a:srgbClr val="000000">
                      <a:alpha val="43137"/>
                    </a:srgbClr>
                  </a:outerShdw>
                </a:effectLst>
              </a:rPr>
              <a:t>Many politicians are corrupt</a:t>
            </a:r>
          </a:p>
          <a:p>
            <a:pPr marL="857250" lvl="1" indent="-457200" eaLnBrk="1" hangingPunct="1">
              <a:lnSpc>
                <a:spcPct val="80000"/>
              </a:lnSpc>
              <a:buAutoNum type="arabicParenBoth"/>
            </a:pPr>
            <a:r>
              <a:rPr lang="en-CA" sz="2000" b="1" dirty="0" smtClean="0">
                <a:solidFill>
                  <a:schemeClr val="accent1">
                    <a:lumMod val="60000"/>
                    <a:lumOff val="40000"/>
                  </a:schemeClr>
                </a:solidFill>
                <a:effectLst>
                  <a:outerShdw blurRad="38100" dist="38100" dir="2700000" algn="tl">
                    <a:srgbClr val="000000">
                      <a:alpha val="43137"/>
                    </a:srgbClr>
                  </a:outerShdw>
                </a:effectLst>
              </a:rPr>
              <a:t>Some politicians are corrupt</a:t>
            </a:r>
          </a:p>
          <a:p>
            <a:pPr marL="857250" lvl="1" indent="-457200" eaLnBrk="1" hangingPunct="1">
              <a:lnSpc>
                <a:spcPct val="80000"/>
              </a:lnSpc>
              <a:buAutoNum type="arabicParenBoth"/>
            </a:pPr>
            <a:r>
              <a:rPr lang="en-CA" sz="2000" b="1" dirty="0" smtClean="0">
                <a:solidFill>
                  <a:schemeClr val="accent1">
                    <a:lumMod val="60000"/>
                    <a:lumOff val="40000"/>
                  </a:schemeClr>
                </a:solidFill>
                <a:effectLst>
                  <a:outerShdw blurRad="38100" dist="38100" dir="2700000" algn="tl">
                    <a:srgbClr val="000000">
                      <a:alpha val="43137"/>
                    </a:srgbClr>
                  </a:outerShdw>
                </a:effectLst>
              </a:rPr>
              <a:t>A few politicians are corrupt</a:t>
            </a:r>
          </a:p>
          <a:p>
            <a:pPr marL="857250" lvl="1" indent="-457200" eaLnBrk="1" hangingPunct="1">
              <a:lnSpc>
                <a:spcPct val="80000"/>
              </a:lnSpc>
              <a:buAutoNum type="arabicParenBoth"/>
            </a:pPr>
            <a:r>
              <a:rPr lang="en-CA" sz="2000" b="1" dirty="0" smtClean="0">
                <a:solidFill>
                  <a:schemeClr val="accent1">
                    <a:lumMod val="60000"/>
                    <a:lumOff val="40000"/>
                  </a:schemeClr>
                </a:solidFill>
                <a:effectLst>
                  <a:outerShdw blurRad="38100" dist="38100" dir="2700000" algn="tl">
                    <a:srgbClr val="000000">
                      <a:alpha val="43137"/>
                    </a:srgbClr>
                  </a:outerShdw>
                </a:effectLst>
              </a:rPr>
              <a:t>At least one politician is corrupt</a:t>
            </a:r>
          </a:p>
          <a:p>
            <a:pPr marL="857250" lvl="1" indent="-457200" eaLnBrk="1" hangingPunct="1">
              <a:lnSpc>
                <a:spcPct val="80000"/>
              </a:lnSpc>
              <a:buAutoNum type="arabicParenBoth"/>
            </a:pPr>
            <a:r>
              <a:rPr lang="en-CA" sz="2000" b="1" dirty="0" smtClean="0">
                <a:solidFill>
                  <a:schemeClr val="accent1">
                    <a:lumMod val="60000"/>
                    <a:lumOff val="40000"/>
                  </a:schemeClr>
                </a:solidFill>
                <a:effectLst>
                  <a:outerShdw blurRad="38100" dist="38100" dir="2700000" algn="tl">
                    <a:srgbClr val="000000">
                      <a:alpha val="43137"/>
                    </a:srgbClr>
                  </a:outerShdw>
                </a:effectLst>
              </a:rPr>
              <a:t>No politicians are corrupt</a:t>
            </a:r>
          </a:p>
          <a:p>
            <a:pPr marL="457200" indent="-457200" eaLnBrk="1" hangingPunct="1">
              <a:lnSpc>
                <a:spcPct val="80000"/>
              </a:lnSpc>
              <a:buNone/>
            </a:pPr>
            <a:endParaRPr lang="en-CA" sz="1000" dirty="0" smtClean="0"/>
          </a:p>
          <a:p>
            <a:pPr marL="785812" lvl="1" indent="-457200">
              <a:lnSpc>
                <a:spcPct val="80000"/>
              </a:lnSpc>
            </a:pPr>
            <a:r>
              <a:rPr lang="en-CA" sz="2400" dirty="0" smtClean="0"/>
              <a:t>Universal claims like (1) and (7) are easy to show false with one example (a </a:t>
            </a:r>
            <a:r>
              <a:rPr lang="en-CA" sz="2400" dirty="0" smtClean="0">
                <a:solidFill>
                  <a:srgbClr val="FFC000"/>
                </a:solidFill>
              </a:rPr>
              <a:t>“</a:t>
            </a:r>
            <a:r>
              <a:rPr lang="en-CA" sz="2400" b="1" u="sng" dirty="0" smtClean="0">
                <a:solidFill>
                  <a:srgbClr val="FFC000"/>
                </a:solidFill>
              </a:rPr>
              <a:t>counter example</a:t>
            </a:r>
            <a:r>
              <a:rPr lang="en-CA" sz="2400" dirty="0" smtClean="0">
                <a:solidFill>
                  <a:srgbClr val="FFC000"/>
                </a:solidFill>
              </a:rPr>
              <a:t>”</a:t>
            </a:r>
            <a:r>
              <a:rPr lang="en-CA" sz="2400" dirty="0" smtClean="0"/>
              <a:t>). </a:t>
            </a:r>
          </a:p>
          <a:p>
            <a:pPr marL="785812" lvl="1" indent="-457200">
              <a:lnSpc>
                <a:spcPct val="80000"/>
              </a:lnSpc>
            </a:pPr>
            <a:r>
              <a:rPr lang="en-CA" sz="2400" dirty="0" smtClean="0"/>
              <a:t>Abe Lincoln shows (1) is false, and for (7), well…</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249757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fade">
                                      <p:cBhvr>
                                        <p:cTn id="7" dur="1000"/>
                                        <p:tgtEl>
                                          <p:spTgt spid="1433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339">
                                            <p:txEl>
                                              <p:pRg st="3" end="3"/>
                                            </p:txEl>
                                          </p:spTgt>
                                        </p:tgtEl>
                                        <p:attrNameLst>
                                          <p:attrName>style.visibility</p:attrName>
                                        </p:attrNameLst>
                                      </p:cBhvr>
                                      <p:to>
                                        <p:strVal val="visible"/>
                                      </p:to>
                                    </p:set>
                                    <p:animEffect transition="in" filter="fade">
                                      <p:cBhvr>
                                        <p:cTn id="10" dur="1000"/>
                                        <p:tgtEl>
                                          <p:spTgt spid="1433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339">
                                            <p:txEl>
                                              <p:pRg st="4" end="4"/>
                                            </p:txEl>
                                          </p:spTgt>
                                        </p:tgtEl>
                                        <p:attrNameLst>
                                          <p:attrName>style.visibility</p:attrName>
                                        </p:attrNameLst>
                                      </p:cBhvr>
                                      <p:to>
                                        <p:strVal val="visible"/>
                                      </p:to>
                                    </p:set>
                                    <p:animEffect transition="in" filter="fade">
                                      <p:cBhvr>
                                        <p:cTn id="13" dur="1000"/>
                                        <p:tgtEl>
                                          <p:spTgt spid="14339">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339">
                                            <p:txEl>
                                              <p:pRg st="5" end="5"/>
                                            </p:txEl>
                                          </p:spTgt>
                                        </p:tgtEl>
                                        <p:attrNameLst>
                                          <p:attrName>style.visibility</p:attrName>
                                        </p:attrNameLst>
                                      </p:cBhvr>
                                      <p:to>
                                        <p:strVal val="visible"/>
                                      </p:to>
                                    </p:set>
                                    <p:animEffect transition="in" filter="fade">
                                      <p:cBhvr>
                                        <p:cTn id="16" dur="1000"/>
                                        <p:tgtEl>
                                          <p:spTgt spid="14339">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339">
                                            <p:txEl>
                                              <p:pRg st="6" end="6"/>
                                            </p:txEl>
                                          </p:spTgt>
                                        </p:tgtEl>
                                        <p:attrNameLst>
                                          <p:attrName>style.visibility</p:attrName>
                                        </p:attrNameLst>
                                      </p:cBhvr>
                                      <p:to>
                                        <p:strVal val="visible"/>
                                      </p:to>
                                    </p:set>
                                    <p:animEffect transition="in" filter="fade">
                                      <p:cBhvr>
                                        <p:cTn id="19" dur="1000"/>
                                        <p:tgtEl>
                                          <p:spTgt spid="14339">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339">
                                            <p:txEl>
                                              <p:pRg st="7" end="7"/>
                                            </p:txEl>
                                          </p:spTgt>
                                        </p:tgtEl>
                                        <p:attrNameLst>
                                          <p:attrName>style.visibility</p:attrName>
                                        </p:attrNameLst>
                                      </p:cBhvr>
                                      <p:to>
                                        <p:strVal val="visible"/>
                                      </p:to>
                                    </p:set>
                                    <p:animEffect transition="in" filter="fade">
                                      <p:cBhvr>
                                        <p:cTn id="22" dur="1000"/>
                                        <p:tgtEl>
                                          <p:spTgt spid="14339">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339">
                                            <p:txEl>
                                              <p:pRg st="8" end="8"/>
                                            </p:txEl>
                                          </p:spTgt>
                                        </p:tgtEl>
                                        <p:attrNameLst>
                                          <p:attrName>style.visibility</p:attrName>
                                        </p:attrNameLst>
                                      </p:cBhvr>
                                      <p:to>
                                        <p:strVal val="visible"/>
                                      </p:to>
                                    </p:set>
                                    <p:animEffect transition="in" filter="fade">
                                      <p:cBhvr>
                                        <p:cTn id="25" dur="1000"/>
                                        <p:tgtEl>
                                          <p:spTgt spid="14339">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339">
                                            <p:txEl>
                                              <p:pRg st="9" end="9"/>
                                            </p:txEl>
                                          </p:spTgt>
                                        </p:tgtEl>
                                        <p:attrNameLst>
                                          <p:attrName>style.visibility</p:attrName>
                                        </p:attrNameLst>
                                      </p:cBhvr>
                                      <p:to>
                                        <p:strVal val="visible"/>
                                      </p:to>
                                    </p:set>
                                    <p:animEffect transition="in" filter="fade">
                                      <p:cBhvr>
                                        <p:cTn id="28" dur="1000"/>
                                        <p:tgtEl>
                                          <p:spTgt spid="14339">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9">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914400" y="1295400"/>
            <a:ext cx="7772400" cy="4572000"/>
          </a:xfrm>
        </p:spPr>
        <p:txBody>
          <a:bodyPr/>
          <a:lstStyle/>
          <a:p>
            <a:pPr>
              <a:lnSpc>
                <a:spcPct val="80000"/>
              </a:lnSpc>
            </a:pPr>
            <a:r>
              <a:rPr lang="en-CA" sz="2400" dirty="0" smtClean="0"/>
              <a:t>When formalizing an argument we have to be especially sensitive to </a:t>
            </a:r>
            <a:r>
              <a:rPr lang="en-CA" sz="2400" b="1" i="1" dirty="0" smtClean="0">
                <a:solidFill>
                  <a:schemeClr val="tx2">
                    <a:lumMod val="75000"/>
                  </a:schemeClr>
                </a:solidFill>
              </a:rPr>
              <a:t>degrees of commitment</a:t>
            </a:r>
            <a:r>
              <a:rPr lang="en-CA" sz="2400" dirty="0" smtClean="0"/>
              <a:t>.  </a:t>
            </a:r>
          </a:p>
          <a:p>
            <a:pPr>
              <a:lnSpc>
                <a:spcPct val="80000"/>
              </a:lnSpc>
              <a:buNone/>
            </a:pPr>
            <a:endParaRPr lang="en-CA" sz="1000" dirty="0" smtClean="0"/>
          </a:p>
          <a:p>
            <a:pPr lvl="1">
              <a:lnSpc>
                <a:spcPct val="80000"/>
              </a:lnSpc>
            </a:pPr>
            <a:r>
              <a:rPr lang="en-CA" sz="2200" dirty="0" smtClean="0"/>
              <a:t>Related to scope, but concerns how committed to a particular premise or conclusion an arguer might be.</a:t>
            </a:r>
          </a:p>
          <a:p>
            <a:pPr>
              <a:lnSpc>
                <a:spcPct val="80000"/>
              </a:lnSpc>
              <a:buNone/>
            </a:pPr>
            <a:endParaRPr lang="en-CA" sz="1200" dirty="0" smtClean="0"/>
          </a:p>
          <a:p>
            <a:pPr lvl="1">
              <a:lnSpc>
                <a:spcPct val="80000"/>
              </a:lnSpc>
            </a:pPr>
            <a:r>
              <a:rPr lang="en-CA" sz="2200" dirty="0" smtClean="0"/>
              <a:t>Sometimes may give unqualified claims like (1) and (7); other times may not. </a:t>
            </a:r>
          </a:p>
          <a:p>
            <a:pPr>
              <a:lnSpc>
                <a:spcPct val="80000"/>
              </a:lnSpc>
            </a:pPr>
            <a:endParaRPr lang="en-CA" sz="1000" dirty="0" smtClean="0"/>
          </a:p>
          <a:p>
            <a:pPr>
              <a:lnSpc>
                <a:spcPct val="80000"/>
              </a:lnSpc>
            </a:pPr>
            <a:r>
              <a:rPr lang="en-US" sz="2400" i="1" dirty="0" smtClean="0">
                <a:solidFill>
                  <a:srgbClr val="92D050"/>
                </a:solidFill>
              </a:rPr>
              <a:t>“From the point of view of understanding and evaluating arguments, it would be convenient if people always used words to indicate the scope of their claims and the degree of commitment with which they are advancing those claims. Unfortunately, many speeches and passages are not explicit in these ways.”</a:t>
            </a:r>
            <a:r>
              <a:rPr lang="en-US" sz="2400" dirty="0" smtClean="0"/>
              <a:t> (37)</a:t>
            </a:r>
            <a:endParaRPr lang="en-CA" sz="2400" dirty="0"/>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1304568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381000" y="990600"/>
            <a:ext cx="8610600" cy="4572000"/>
          </a:xfrm>
        </p:spPr>
        <p:txBody>
          <a:bodyPr/>
          <a:lstStyle/>
          <a:p>
            <a:pPr>
              <a:lnSpc>
                <a:spcPct val="80000"/>
              </a:lnSpc>
            </a:pPr>
            <a:r>
              <a:rPr lang="en-CA" sz="2800" dirty="0" smtClean="0"/>
              <a:t>Patterns of Arguments:</a:t>
            </a:r>
          </a:p>
          <a:p>
            <a:pPr>
              <a:lnSpc>
                <a:spcPct val="80000"/>
              </a:lnSpc>
              <a:buNone/>
            </a:pPr>
            <a:endParaRPr lang="en-CA" sz="1000" dirty="0" smtClean="0"/>
          </a:p>
          <a:p>
            <a:pPr lvl="1">
              <a:lnSpc>
                <a:spcPct val="80000"/>
              </a:lnSpc>
            </a:pPr>
            <a:r>
              <a:rPr lang="en-CA" sz="2400" dirty="0" smtClean="0"/>
              <a:t>We have seen arguments that </a:t>
            </a:r>
            <a:r>
              <a:rPr lang="en-CA" sz="2400" u="sng" dirty="0" smtClean="0">
                <a:solidFill>
                  <a:schemeClr val="accent2">
                    <a:lumMod val="60000"/>
                    <a:lumOff val="40000"/>
                  </a:schemeClr>
                </a:solidFill>
              </a:rPr>
              <a:t>have a linear structure</a:t>
            </a:r>
            <a:r>
              <a:rPr lang="en-CA" sz="2400" dirty="0" smtClean="0"/>
              <a:t>, figure 2.5 and 2.9.  We have seen divergent argument like in figure 2.4.  We also have cases of combination </a:t>
            </a:r>
            <a:r>
              <a:rPr lang="en-CA" sz="2400" u="sng" dirty="0" smtClean="0">
                <a:solidFill>
                  <a:schemeClr val="accent2">
                    <a:lumMod val="60000"/>
                    <a:lumOff val="40000"/>
                  </a:schemeClr>
                </a:solidFill>
              </a:rPr>
              <a:t>(“linked”)</a:t>
            </a:r>
            <a:r>
              <a:rPr lang="en-CA" sz="2400" dirty="0" smtClean="0"/>
              <a:t> support as in the figure below.</a:t>
            </a:r>
          </a:p>
          <a:p>
            <a:pPr lvl="1">
              <a:lnSpc>
                <a:spcPct val="80000"/>
              </a:lnSpc>
            </a:pPr>
            <a:r>
              <a:rPr lang="en-CA" sz="2400" b="1" u="sng" dirty="0" smtClean="0">
                <a:solidFill>
                  <a:srgbClr val="FFC000"/>
                </a:solidFill>
              </a:rPr>
              <a:t>Linked support</a:t>
            </a:r>
            <a:r>
              <a:rPr lang="en-CA" sz="2400" b="1" dirty="0" smtClean="0">
                <a:solidFill>
                  <a:srgbClr val="FFC000"/>
                </a:solidFill>
              </a:rPr>
              <a:t>:</a:t>
            </a:r>
            <a:r>
              <a:rPr lang="en-CA" sz="2400" dirty="0" smtClean="0"/>
              <a:t> Premises together support a conclusion, but would not support it on their own.</a:t>
            </a:r>
          </a:p>
          <a:p>
            <a:pPr eaLnBrk="1" hangingPunct="1">
              <a:lnSpc>
                <a:spcPct val="80000"/>
              </a:lnSpc>
              <a:buNone/>
            </a:pPr>
            <a:endParaRPr lang="en-CA" sz="2400" dirty="0"/>
          </a:p>
        </p:txBody>
      </p:sp>
      <p:sp>
        <p:nvSpPr>
          <p:cNvPr id="6" name="Oval 5"/>
          <p:cNvSpPr/>
          <p:nvPr/>
        </p:nvSpPr>
        <p:spPr>
          <a:xfrm>
            <a:off x="457200" y="3657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b="1" dirty="0">
              <a:solidFill>
                <a:schemeClr val="bg1"/>
              </a:solidFill>
            </a:endParaRPr>
          </a:p>
        </p:txBody>
      </p:sp>
      <p:sp>
        <p:nvSpPr>
          <p:cNvPr id="7" name="Oval 6"/>
          <p:cNvSpPr/>
          <p:nvPr/>
        </p:nvSpPr>
        <p:spPr>
          <a:xfrm>
            <a:off x="1447800" y="3682425"/>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b="1" dirty="0">
              <a:solidFill>
                <a:schemeClr val="bg1"/>
              </a:solidFill>
            </a:endParaRPr>
          </a:p>
        </p:txBody>
      </p:sp>
      <p:sp>
        <p:nvSpPr>
          <p:cNvPr id="8" name="Oval 7"/>
          <p:cNvSpPr/>
          <p:nvPr/>
        </p:nvSpPr>
        <p:spPr>
          <a:xfrm>
            <a:off x="1447800" y="5029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4</a:t>
            </a:r>
            <a:endParaRPr lang="en-US" b="1" dirty="0">
              <a:solidFill>
                <a:schemeClr val="bg1"/>
              </a:solidFill>
            </a:endParaRPr>
          </a:p>
        </p:txBody>
      </p:sp>
      <p:sp>
        <p:nvSpPr>
          <p:cNvPr id="10" name="TextBox 9"/>
          <p:cNvSpPr txBox="1"/>
          <p:nvPr/>
        </p:nvSpPr>
        <p:spPr>
          <a:xfrm>
            <a:off x="1066800" y="3657600"/>
            <a:ext cx="425116" cy="584775"/>
          </a:xfrm>
          <a:prstGeom prst="rect">
            <a:avLst/>
          </a:prstGeom>
          <a:noFill/>
        </p:spPr>
        <p:txBody>
          <a:bodyPr wrap="none" rtlCol="0">
            <a:spAutoFit/>
          </a:bodyPr>
          <a:lstStyle/>
          <a:p>
            <a:r>
              <a:rPr lang="en-US" sz="3200" dirty="0" smtClean="0"/>
              <a:t>+</a:t>
            </a:r>
            <a:endParaRPr lang="en-US" sz="3200" dirty="0"/>
          </a:p>
        </p:txBody>
      </p:sp>
      <p:cxnSp>
        <p:nvCxnSpPr>
          <p:cNvPr id="11" name="Straight Arrow Connector 10"/>
          <p:cNvCxnSpPr/>
          <p:nvPr/>
        </p:nvCxnSpPr>
        <p:spPr>
          <a:xfrm>
            <a:off x="1752600" y="441960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
        <p:nvSpPr>
          <p:cNvPr id="22" name="Rectangle 3"/>
          <p:cNvSpPr txBox="1">
            <a:spLocks noChangeArrowheads="1"/>
          </p:cNvSpPr>
          <p:nvPr/>
        </p:nvSpPr>
        <p:spPr bwMode="auto">
          <a:xfrm>
            <a:off x="2362200" y="3543300"/>
            <a:ext cx="4190999" cy="2476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1223963" lvl="2" indent="-457200">
              <a:buFont typeface="+mj-lt"/>
              <a:buAutoNum type="arabicPeriod"/>
              <a:defRPr/>
            </a:pPr>
            <a:r>
              <a:rPr lang="en-CA" sz="2000" dirty="0" smtClean="0"/>
              <a:t>All birds are grumpy.</a:t>
            </a:r>
          </a:p>
          <a:p>
            <a:pPr marL="1223963" lvl="2" indent="-457200">
              <a:buFont typeface="+mj-lt"/>
              <a:buAutoNum type="arabicPeriod"/>
              <a:defRPr/>
            </a:pPr>
            <a:r>
              <a:rPr lang="en-CA" sz="2000" dirty="0" smtClean="0"/>
              <a:t>Eagles are birds.</a:t>
            </a:r>
          </a:p>
          <a:p>
            <a:pPr marL="1223963" lvl="2" indent="-457200">
              <a:buFont typeface="+mj-lt"/>
              <a:buAutoNum type="arabicPeriod"/>
              <a:defRPr/>
            </a:pPr>
            <a:r>
              <a:rPr lang="en-CA" sz="2000" dirty="0" smtClean="0"/>
              <a:t>All grumpy things are unfriendly.</a:t>
            </a:r>
          </a:p>
          <a:p>
            <a:pPr marL="766763" lvl="2" indent="0">
              <a:buNone/>
              <a:defRPr/>
            </a:pPr>
            <a:r>
              <a:rPr lang="en-CA" sz="2000" dirty="0" smtClean="0"/>
              <a:t>Therefore,</a:t>
            </a:r>
          </a:p>
          <a:p>
            <a:pPr marL="1223963" lvl="2" indent="-457200">
              <a:buFont typeface="+mj-lt"/>
              <a:buAutoNum type="arabicPeriod" startAt="4"/>
              <a:defRPr/>
            </a:pPr>
            <a:r>
              <a:rPr lang="en-CA" sz="2000" dirty="0" smtClean="0"/>
              <a:t>All eagles are unfriendly.</a:t>
            </a:r>
          </a:p>
        </p:txBody>
      </p:sp>
      <p:sp>
        <p:nvSpPr>
          <p:cNvPr id="23" name="Oval 22"/>
          <p:cNvSpPr/>
          <p:nvPr/>
        </p:nvSpPr>
        <p:spPr>
          <a:xfrm>
            <a:off x="2438400" y="3657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b="1" dirty="0">
              <a:solidFill>
                <a:schemeClr val="bg1"/>
              </a:solidFill>
            </a:endParaRPr>
          </a:p>
        </p:txBody>
      </p:sp>
      <p:sp>
        <p:nvSpPr>
          <p:cNvPr id="24" name="TextBox 23"/>
          <p:cNvSpPr txBox="1"/>
          <p:nvPr/>
        </p:nvSpPr>
        <p:spPr>
          <a:xfrm>
            <a:off x="2057400" y="3657600"/>
            <a:ext cx="425116" cy="584775"/>
          </a:xfrm>
          <a:prstGeom prst="rect">
            <a:avLst/>
          </a:prstGeom>
          <a:noFill/>
        </p:spPr>
        <p:txBody>
          <a:bodyPr wrap="none" rtlCol="0">
            <a:spAutoFit/>
          </a:bodyPr>
          <a:lstStyle/>
          <a:p>
            <a:r>
              <a:rPr lang="en-US" sz="3200" dirty="0" smtClean="0"/>
              <a:t>+</a:t>
            </a:r>
            <a:endParaRPr lang="en-US" sz="3200" dirty="0"/>
          </a:p>
        </p:txBody>
      </p:sp>
    </p:spTree>
    <p:extLst>
      <p:ext uri="{BB962C8B-B14F-4D97-AF65-F5344CB8AC3E}">
        <p14:creationId xmlns:p14="http://schemas.microsoft.com/office/powerpoint/2010/main" val="365616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22" grpId="0"/>
      <p:bldP spid="23"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914400" y="1295400"/>
            <a:ext cx="7772400" cy="4572000"/>
          </a:xfrm>
        </p:spPr>
        <p:txBody>
          <a:bodyPr/>
          <a:lstStyle/>
          <a:p>
            <a:pPr>
              <a:lnSpc>
                <a:spcPct val="80000"/>
              </a:lnSpc>
            </a:pPr>
            <a:r>
              <a:rPr lang="en-CA" sz="2800" dirty="0" smtClean="0"/>
              <a:t>There are also cases of </a:t>
            </a:r>
            <a:r>
              <a:rPr lang="en-CA" sz="2800" b="1" u="sng" dirty="0" smtClean="0">
                <a:solidFill>
                  <a:schemeClr val="tx2">
                    <a:lumMod val="75000"/>
                  </a:schemeClr>
                </a:solidFill>
              </a:rPr>
              <a:t>convergent support</a:t>
            </a:r>
            <a:r>
              <a:rPr lang="en-CA" sz="2800" dirty="0" smtClean="0">
                <a:solidFill>
                  <a:schemeClr val="tx2">
                    <a:lumMod val="75000"/>
                  </a:schemeClr>
                </a:solidFill>
              </a:rPr>
              <a:t> </a:t>
            </a:r>
            <a:r>
              <a:rPr lang="en-CA" sz="2800" dirty="0" smtClean="0"/>
              <a:t>as in the figure below.  We will look at these arguments more in chapter 12.</a:t>
            </a:r>
          </a:p>
          <a:p>
            <a:pPr eaLnBrk="1" hangingPunct="1">
              <a:lnSpc>
                <a:spcPct val="80000"/>
              </a:lnSpc>
              <a:buNone/>
            </a:pPr>
            <a:endParaRPr lang="en-CA" sz="2400" dirty="0" smtClean="0"/>
          </a:p>
          <a:p>
            <a:pPr eaLnBrk="1" hangingPunct="1">
              <a:lnSpc>
                <a:spcPct val="80000"/>
              </a:lnSpc>
              <a:buNone/>
            </a:pPr>
            <a:endParaRPr lang="en-CA" sz="2400" dirty="0" smtClean="0"/>
          </a:p>
          <a:p>
            <a:pPr eaLnBrk="1" hangingPunct="1">
              <a:lnSpc>
                <a:spcPct val="80000"/>
              </a:lnSpc>
              <a:buNone/>
            </a:pPr>
            <a:endParaRPr lang="en-CA" sz="2400" dirty="0" smtClean="0"/>
          </a:p>
          <a:p>
            <a:pPr eaLnBrk="1" hangingPunct="1">
              <a:lnSpc>
                <a:spcPct val="80000"/>
              </a:lnSpc>
              <a:buNone/>
            </a:pPr>
            <a:endParaRPr lang="en-CA" sz="2400" dirty="0" smtClean="0"/>
          </a:p>
          <a:p>
            <a:pPr eaLnBrk="1" hangingPunct="1">
              <a:lnSpc>
                <a:spcPct val="80000"/>
              </a:lnSpc>
              <a:buNone/>
            </a:pPr>
            <a:endParaRPr lang="en-CA" sz="2400" dirty="0" smtClean="0"/>
          </a:p>
          <a:p>
            <a:pPr eaLnBrk="1" hangingPunct="1">
              <a:lnSpc>
                <a:spcPct val="80000"/>
              </a:lnSpc>
              <a:buNone/>
            </a:pPr>
            <a:endParaRPr lang="en-CA" sz="2400" dirty="0" smtClean="0"/>
          </a:p>
          <a:p>
            <a:pPr>
              <a:lnSpc>
                <a:spcPct val="80000"/>
              </a:lnSpc>
            </a:pPr>
            <a:r>
              <a:rPr lang="en-CA" sz="2800" dirty="0" smtClean="0"/>
              <a:t>Also can be combinations of arguments that employ all or many of the patterns.  </a:t>
            </a:r>
          </a:p>
          <a:p>
            <a:pPr lvl="1">
              <a:lnSpc>
                <a:spcPct val="80000"/>
              </a:lnSpc>
            </a:pPr>
            <a:r>
              <a:rPr lang="en-CA" sz="2400" dirty="0" smtClean="0"/>
              <a:t>See figure 2.13 on page 39 for an example.</a:t>
            </a:r>
          </a:p>
          <a:p>
            <a:pPr eaLnBrk="1" hangingPunct="1">
              <a:lnSpc>
                <a:spcPct val="80000"/>
              </a:lnSpc>
              <a:buNone/>
            </a:pPr>
            <a:endParaRPr lang="en-CA" sz="2400" dirty="0" smtClean="0"/>
          </a:p>
          <a:p>
            <a:pPr eaLnBrk="1" hangingPunct="1">
              <a:lnSpc>
                <a:spcPct val="80000"/>
              </a:lnSpc>
              <a:buNone/>
            </a:pPr>
            <a:endParaRPr lang="en-CA" sz="2400" dirty="0"/>
          </a:p>
        </p:txBody>
      </p:sp>
      <p:sp>
        <p:nvSpPr>
          <p:cNvPr id="10" name="Oval 9"/>
          <p:cNvSpPr/>
          <p:nvPr/>
        </p:nvSpPr>
        <p:spPr>
          <a:xfrm>
            <a:off x="609600" y="2743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b="1" dirty="0">
              <a:solidFill>
                <a:schemeClr val="bg1"/>
              </a:solidFill>
            </a:endParaRPr>
          </a:p>
        </p:txBody>
      </p:sp>
      <p:sp>
        <p:nvSpPr>
          <p:cNvPr id="11" name="Oval 10"/>
          <p:cNvSpPr/>
          <p:nvPr/>
        </p:nvSpPr>
        <p:spPr>
          <a:xfrm>
            <a:off x="2362200" y="2743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b="1" dirty="0">
              <a:solidFill>
                <a:schemeClr val="bg1"/>
              </a:solidFill>
            </a:endParaRPr>
          </a:p>
        </p:txBody>
      </p:sp>
      <p:sp>
        <p:nvSpPr>
          <p:cNvPr id="12" name="Oval 11"/>
          <p:cNvSpPr/>
          <p:nvPr/>
        </p:nvSpPr>
        <p:spPr>
          <a:xfrm>
            <a:off x="1447800" y="3733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b="1" dirty="0">
              <a:solidFill>
                <a:schemeClr val="bg1"/>
              </a:solidFill>
            </a:endParaRPr>
          </a:p>
        </p:txBody>
      </p:sp>
      <p:cxnSp>
        <p:nvCxnSpPr>
          <p:cNvPr id="13" name="Straight Arrow Connector 12"/>
          <p:cNvCxnSpPr/>
          <p:nvPr/>
        </p:nvCxnSpPr>
        <p:spPr>
          <a:xfrm flipH="1">
            <a:off x="2057400" y="3276600"/>
            <a:ext cx="381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3000" y="3276600"/>
            <a:ext cx="381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76600" y="2590800"/>
            <a:ext cx="5410200" cy="1905000"/>
          </a:xfrm>
          <a:prstGeom prst="rect">
            <a:avLst/>
          </a:prstGeom>
          <a:noFill/>
        </p:spPr>
        <p:txBody>
          <a:bodyPr wrap="none" rtlCol="0">
            <a:normAutofit lnSpcReduction="10000"/>
          </a:bodyPr>
          <a:lstStyle/>
          <a:p>
            <a:pPr marL="342900" indent="-342900">
              <a:buAutoNum type="arabicParenBoth"/>
            </a:pPr>
            <a:r>
              <a:rPr lang="en-US" b="1" dirty="0" smtClean="0">
                <a:solidFill>
                  <a:schemeClr val="accent1">
                    <a:lumMod val="60000"/>
                    <a:lumOff val="40000"/>
                  </a:schemeClr>
                </a:solidFill>
                <a:effectLst>
                  <a:outerShdw blurRad="38100" dist="38100" dir="2700000" algn="tl">
                    <a:srgbClr val="000000">
                      <a:alpha val="43137"/>
                    </a:srgbClr>
                  </a:outerShdw>
                </a:effectLst>
              </a:rPr>
              <a:t>Geese on campus are prone to hiss at </a:t>
            </a:r>
          </a:p>
          <a:p>
            <a:pPr marL="342900" indent="-342900"/>
            <a:r>
              <a:rPr lang="en-US" b="1" dirty="0" smtClean="0">
                <a:solidFill>
                  <a:schemeClr val="accent1">
                    <a:lumMod val="60000"/>
                    <a:lumOff val="40000"/>
                  </a:schemeClr>
                </a:solidFill>
                <a:effectLst>
                  <a:outerShdw blurRad="38100" dist="38100" dir="2700000" algn="tl">
                    <a:srgbClr val="000000">
                      <a:alpha val="43137"/>
                    </a:srgbClr>
                  </a:outerShdw>
                </a:effectLst>
              </a:rPr>
              <a:t>	passers-by.</a:t>
            </a:r>
          </a:p>
          <a:p>
            <a:pPr marL="342900" indent="-342900">
              <a:buFont typeface="Wingdings" pitchFamily="2" charset="2"/>
              <a:buAutoNum type="arabicParenBoth" startAt="2"/>
            </a:pPr>
            <a:r>
              <a:rPr lang="en-US" b="1" dirty="0" smtClean="0">
                <a:solidFill>
                  <a:schemeClr val="accent1">
                    <a:lumMod val="60000"/>
                    <a:lumOff val="40000"/>
                  </a:schemeClr>
                </a:solidFill>
                <a:effectLst>
                  <a:outerShdw blurRad="38100" dist="38100" dir="2700000" algn="tl">
                    <a:srgbClr val="000000">
                      <a:alpha val="43137"/>
                    </a:srgbClr>
                  </a:outerShdw>
                </a:effectLst>
              </a:rPr>
              <a:t>Geese on campus make it unpleasant to walk on </a:t>
            </a:r>
          </a:p>
          <a:p>
            <a:pPr marL="342900" indent="-342900"/>
            <a:r>
              <a:rPr lang="en-US" b="1" dirty="0" smtClean="0">
                <a:solidFill>
                  <a:schemeClr val="accent1">
                    <a:lumMod val="60000"/>
                    <a:lumOff val="40000"/>
                  </a:schemeClr>
                </a:solidFill>
                <a:effectLst>
                  <a:outerShdw blurRad="38100" dist="38100" dir="2700000" algn="tl">
                    <a:srgbClr val="000000">
                      <a:alpha val="43137"/>
                    </a:srgbClr>
                  </a:outerShdw>
                </a:effectLst>
              </a:rPr>
              <a:t>	paths.</a:t>
            </a:r>
          </a:p>
          <a:p>
            <a:pPr marL="342900" indent="-342900"/>
            <a:r>
              <a:rPr lang="en-US" dirty="0" smtClean="0"/>
              <a:t>Therefore, </a:t>
            </a:r>
          </a:p>
          <a:p>
            <a:pPr marL="342900" indent="-342900">
              <a:buFont typeface="Wingdings" pitchFamily="2" charset="2"/>
              <a:buAutoNum type="arabicParenBoth" startAt="3"/>
            </a:pPr>
            <a:r>
              <a:rPr lang="en-US" b="1" dirty="0" smtClean="0">
                <a:solidFill>
                  <a:schemeClr val="accent2">
                    <a:lumMod val="60000"/>
                    <a:lumOff val="40000"/>
                  </a:schemeClr>
                </a:solidFill>
                <a:effectLst>
                  <a:outerShdw blurRad="38100" dist="38100" dir="2700000" algn="tl">
                    <a:srgbClr val="000000">
                      <a:alpha val="43137"/>
                    </a:srgbClr>
                  </a:outerShdw>
                </a:effectLst>
              </a:rPr>
              <a:t>Geese should be removed from campus, forcibly </a:t>
            </a:r>
          </a:p>
          <a:p>
            <a:pPr marL="342900" indent="-342900"/>
            <a:r>
              <a:rPr lang="en-US" b="1" dirty="0" smtClean="0">
                <a:solidFill>
                  <a:schemeClr val="accent2">
                    <a:lumMod val="60000"/>
                    <a:lumOff val="40000"/>
                  </a:schemeClr>
                </a:solidFill>
                <a:effectLst>
                  <a:outerShdw blurRad="38100" dist="38100" dir="2700000" algn="tl">
                    <a:srgbClr val="000000">
                      <a:alpha val="43137"/>
                    </a:srgbClr>
                  </a:outerShdw>
                </a:effectLst>
              </a:rPr>
              <a:t>	if need be.</a:t>
            </a:r>
            <a:endParaRPr lang="en-US" b="1" dirty="0">
              <a:solidFill>
                <a:schemeClr val="accent2">
                  <a:lumMod val="60000"/>
                  <a:lumOff val="40000"/>
                </a:schemeClr>
              </a:solidFill>
              <a:effectLst>
                <a:outerShdw blurRad="38100" dist="38100" dir="2700000" algn="tl">
                  <a:srgbClr val="000000">
                    <a:alpha val="43137"/>
                  </a:srgbClr>
                </a:outerShdw>
              </a:effectLst>
            </a:endParaRPr>
          </a:p>
        </p:txBody>
      </p:sp>
      <p:sp>
        <p:nvSpPr>
          <p:cNvPr id="1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3617466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457200" y="1143000"/>
            <a:ext cx="8077200" cy="4953000"/>
          </a:xfrm>
        </p:spPr>
        <p:txBody>
          <a:bodyPr>
            <a:normAutofit fontScale="92500" lnSpcReduction="10000"/>
          </a:bodyPr>
          <a:lstStyle/>
          <a:p>
            <a:pPr>
              <a:lnSpc>
                <a:spcPct val="80000"/>
              </a:lnSpc>
            </a:pPr>
            <a:r>
              <a:rPr lang="en-CA" sz="2800" b="1" dirty="0" smtClean="0">
                <a:solidFill>
                  <a:schemeClr val="tx2">
                    <a:lumMod val="75000"/>
                  </a:schemeClr>
                </a:solidFill>
                <a:effectLst>
                  <a:outerShdw blurRad="38100" dist="38100" dir="2700000" algn="tl">
                    <a:srgbClr val="000000">
                      <a:alpha val="43137"/>
                    </a:srgbClr>
                  </a:outerShdw>
                </a:effectLst>
              </a:rPr>
              <a:t>Unstated premises and conclusions:</a:t>
            </a:r>
          </a:p>
          <a:p>
            <a:pPr>
              <a:lnSpc>
                <a:spcPct val="80000"/>
              </a:lnSpc>
              <a:buNone/>
            </a:pPr>
            <a:endParaRPr lang="en-CA" sz="1050" dirty="0" smtClean="0"/>
          </a:p>
          <a:p>
            <a:pPr lvl="1" eaLnBrk="1" hangingPunct="1">
              <a:defRPr/>
            </a:pPr>
            <a:r>
              <a:rPr lang="en-CA" b="1" dirty="0" smtClean="0">
                <a:solidFill>
                  <a:schemeClr val="accent1">
                    <a:lumMod val="75000"/>
                  </a:schemeClr>
                </a:solidFill>
              </a:rPr>
              <a:t>Enthymeme</a:t>
            </a:r>
            <a:r>
              <a:rPr lang="en-CA" dirty="0" smtClean="0"/>
              <a:t>: Argument having implicit premises.</a:t>
            </a:r>
          </a:p>
          <a:p>
            <a:pPr lvl="2" eaLnBrk="1" hangingPunct="1">
              <a:defRPr/>
            </a:pPr>
            <a:r>
              <a:rPr lang="en-CA" dirty="0" smtClean="0"/>
              <a:t>Strictly, most actual arguments are enthymemes</a:t>
            </a:r>
          </a:p>
          <a:p>
            <a:pPr lvl="3" eaLnBrk="1" hangingPunct="1">
              <a:defRPr/>
            </a:pPr>
            <a:r>
              <a:rPr lang="en-CA" dirty="0" smtClean="0"/>
              <a:t>E.g. </a:t>
            </a:r>
            <a:r>
              <a:rPr lang="en-CA" b="1" i="1" dirty="0" smtClean="0">
                <a:solidFill>
                  <a:schemeClr val="accent2">
                    <a:lumMod val="60000"/>
                    <a:lumOff val="40000"/>
                  </a:schemeClr>
                </a:solidFill>
              </a:rPr>
              <a:t>“Ted must have been caught in a heavy rain, since he got very wet on the way here.”</a:t>
            </a:r>
          </a:p>
          <a:p>
            <a:pPr lvl="3" eaLnBrk="1" hangingPunct="1">
              <a:defRPr/>
            </a:pPr>
            <a:r>
              <a:rPr lang="en-CA" dirty="0" smtClean="0"/>
              <a:t>Missing: “Ted is male”, “Rain makes you wet”, etc.</a:t>
            </a:r>
          </a:p>
          <a:p>
            <a:pPr lvl="2" eaLnBrk="1" hangingPunct="1">
              <a:defRPr/>
            </a:pPr>
            <a:r>
              <a:rPr lang="en-CA" u="sng" dirty="0" smtClean="0"/>
              <a:t>Best reserved for cases when implicit premises (and/or conclusion) are particularly significant</a:t>
            </a:r>
          </a:p>
          <a:p>
            <a:pPr marL="766763" lvl="2" indent="0" eaLnBrk="1" hangingPunct="1">
              <a:buNone/>
              <a:defRPr/>
            </a:pPr>
            <a:endParaRPr lang="en-CA" sz="1300" u="sng" dirty="0" smtClean="0"/>
          </a:p>
          <a:p>
            <a:pPr lvl="1">
              <a:lnSpc>
                <a:spcPct val="80000"/>
              </a:lnSpc>
              <a:spcAft>
                <a:spcPts val="1200"/>
              </a:spcAft>
            </a:pPr>
            <a:r>
              <a:rPr lang="en-CA" sz="2400" dirty="0" smtClean="0"/>
              <a:t>A premise or conclusion may be unstated or missing from an argument presented in a passage.  </a:t>
            </a:r>
          </a:p>
          <a:p>
            <a:pPr lvl="1">
              <a:lnSpc>
                <a:spcPct val="80000"/>
              </a:lnSpc>
              <a:spcAft>
                <a:spcPts val="1200"/>
              </a:spcAft>
            </a:pPr>
            <a:r>
              <a:rPr lang="en-CA" sz="2400" dirty="0" smtClean="0"/>
              <a:t>When diagramming, underline the number.</a:t>
            </a:r>
          </a:p>
          <a:p>
            <a:pPr lvl="1">
              <a:lnSpc>
                <a:spcPct val="80000"/>
              </a:lnSpc>
            </a:pPr>
            <a:r>
              <a:rPr lang="en-CA" sz="2400" dirty="0" smtClean="0"/>
              <a:t>Be charitable (or at least fair) in interpreting the arguments of others.</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1606150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838200" y="1143000"/>
            <a:ext cx="8001000" cy="4800600"/>
          </a:xfrm>
        </p:spPr>
        <p:txBody>
          <a:bodyPr>
            <a:normAutofit lnSpcReduction="10000"/>
          </a:bodyPr>
          <a:lstStyle/>
          <a:p>
            <a:pPr>
              <a:lnSpc>
                <a:spcPct val="80000"/>
              </a:lnSpc>
              <a:spcAft>
                <a:spcPts val="600"/>
              </a:spcAft>
            </a:pPr>
            <a:r>
              <a:rPr lang="en-CA" sz="2400" dirty="0" smtClean="0"/>
              <a:t>Before we can evaluate an argument, need to understand just what the argument in question is.  </a:t>
            </a:r>
          </a:p>
          <a:p>
            <a:pPr>
              <a:lnSpc>
                <a:spcPct val="80000"/>
              </a:lnSpc>
            </a:pPr>
            <a:r>
              <a:rPr lang="en-CA" sz="2400" dirty="0" smtClean="0"/>
              <a:t>Need to know </a:t>
            </a:r>
          </a:p>
          <a:p>
            <a:pPr marL="911225" lvl="1" indent="-457200">
              <a:lnSpc>
                <a:spcPct val="80000"/>
              </a:lnSpc>
              <a:buFont typeface="+mj-lt"/>
              <a:buAutoNum type="alphaLcParenR"/>
            </a:pPr>
            <a:r>
              <a:rPr lang="en-CA" sz="2200" dirty="0" smtClean="0"/>
              <a:t>What the premises and conclusion are. </a:t>
            </a:r>
          </a:p>
          <a:p>
            <a:pPr marL="911225" lvl="1" indent="-457200">
              <a:lnSpc>
                <a:spcPct val="80000"/>
              </a:lnSpc>
              <a:buFont typeface="+mj-lt"/>
              <a:buAutoNum type="alphaLcParenR"/>
            </a:pPr>
            <a:r>
              <a:rPr lang="en-CA" sz="2200" dirty="0" smtClean="0"/>
              <a:t>How the premises are supposed to support the conclusion.</a:t>
            </a:r>
          </a:p>
          <a:p>
            <a:pPr>
              <a:lnSpc>
                <a:spcPct val="80000"/>
              </a:lnSpc>
            </a:pPr>
            <a:endParaRPr lang="en-CA" sz="1000" dirty="0" smtClean="0"/>
          </a:p>
          <a:p>
            <a:pPr>
              <a:lnSpc>
                <a:spcPct val="80000"/>
              </a:lnSpc>
            </a:pPr>
            <a:r>
              <a:rPr lang="en-CA" sz="2400" b="1" u="sng" dirty="0" smtClean="0">
                <a:solidFill>
                  <a:srgbClr val="FFC000"/>
                </a:solidFill>
              </a:rPr>
              <a:t>Standardizing an argument</a:t>
            </a:r>
            <a:r>
              <a:rPr lang="en-CA" sz="2400" dirty="0" smtClean="0">
                <a:solidFill>
                  <a:srgbClr val="FFC000"/>
                </a:solidFill>
              </a:rPr>
              <a:t>:</a:t>
            </a:r>
            <a:r>
              <a:rPr lang="en-CA" sz="2400" dirty="0" smtClean="0"/>
              <a:t>  Set out its premises and conclusion in clear statements with the premises preceding the conclusion as follows:</a:t>
            </a:r>
          </a:p>
          <a:p>
            <a:pPr lvl="1">
              <a:lnSpc>
                <a:spcPct val="80000"/>
              </a:lnSpc>
              <a:buFont typeface="+mj-lt"/>
              <a:buAutoNum type="arabicPeriod"/>
            </a:pPr>
            <a:r>
              <a:rPr lang="en-US" sz="2400" b="1" dirty="0" smtClean="0">
                <a:solidFill>
                  <a:schemeClr val="accent1">
                    <a:lumMod val="60000"/>
                    <a:lumOff val="40000"/>
                  </a:schemeClr>
                </a:solidFill>
              </a:rPr>
              <a:t>Premise 1 </a:t>
            </a:r>
          </a:p>
          <a:p>
            <a:pPr lvl="1">
              <a:lnSpc>
                <a:spcPct val="80000"/>
              </a:lnSpc>
              <a:buFont typeface="+mj-lt"/>
              <a:buAutoNum type="arabicPeriod"/>
            </a:pPr>
            <a:r>
              <a:rPr lang="en-US" sz="2400" b="1" dirty="0" smtClean="0">
                <a:solidFill>
                  <a:schemeClr val="accent1">
                    <a:lumMod val="60000"/>
                    <a:lumOff val="40000"/>
                  </a:schemeClr>
                </a:solidFill>
              </a:rPr>
              <a:t>Premise 2… </a:t>
            </a:r>
          </a:p>
          <a:p>
            <a:pPr lvl="1">
              <a:lnSpc>
                <a:spcPct val="80000"/>
              </a:lnSpc>
              <a:buFont typeface="+mj-lt"/>
              <a:buAutoNum type="arabicPeriod"/>
            </a:pPr>
            <a:r>
              <a:rPr lang="en-US" sz="2400" b="1" dirty="0" smtClean="0">
                <a:solidFill>
                  <a:schemeClr val="accent1">
                    <a:lumMod val="60000"/>
                    <a:lumOff val="40000"/>
                  </a:schemeClr>
                </a:solidFill>
              </a:rPr>
              <a:t>Premise N </a:t>
            </a:r>
          </a:p>
          <a:p>
            <a:pPr eaLnBrk="1" hangingPunct="1">
              <a:lnSpc>
                <a:spcPct val="80000"/>
              </a:lnSpc>
              <a:buNone/>
            </a:pPr>
            <a:r>
              <a:rPr lang="en-US" sz="2400" dirty="0" smtClean="0"/>
              <a:t>	Therefore, </a:t>
            </a:r>
          </a:p>
          <a:p>
            <a:pPr lvl="1">
              <a:lnSpc>
                <a:spcPct val="80000"/>
              </a:lnSpc>
              <a:buFont typeface="+mj-lt"/>
              <a:buAutoNum type="arabicPeriod" startAt="4"/>
            </a:pPr>
            <a:r>
              <a:rPr lang="en-US" sz="2400" b="1" dirty="0" smtClean="0">
                <a:solidFill>
                  <a:schemeClr val="accent2">
                    <a:lumMod val="60000"/>
                    <a:lumOff val="40000"/>
                  </a:schemeClr>
                </a:solidFill>
                <a:effectLst>
                  <a:outerShdw blurRad="38100" dist="38100" dir="2700000" algn="tl">
                    <a:srgbClr val="000000">
                      <a:alpha val="43137"/>
                    </a:srgbClr>
                  </a:outerShdw>
                </a:effectLst>
              </a:rPr>
              <a:t>Conclusion</a:t>
            </a:r>
            <a:r>
              <a:rPr lang="en-US" sz="1400" b="1" dirty="0" smtClean="0">
                <a:solidFill>
                  <a:schemeClr val="accent2">
                    <a:lumMod val="60000"/>
                    <a:lumOff val="40000"/>
                  </a:schemeClr>
                </a:solidFill>
                <a:effectLst>
                  <a:outerShdw blurRad="38100" dist="38100" dir="2700000" algn="tl">
                    <a:srgbClr val="000000">
                      <a:alpha val="43137"/>
                    </a:srgbClr>
                  </a:outerShdw>
                </a:effectLst>
              </a:rPr>
              <a:t> </a:t>
            </a:r>
            <a:endParaRPr lang="en-CA" sz="1400" b="1" dirty="0" smtClean="0">
              <a:solidFill>
                <a:schemeClr val="accent2">
                  <a:lumMod val="60000"/>
                  <a:lumOff val="40000"/>
                </a:schemeClr>
              </a:solidFill>
              <a:effectLst>
                <a:outerShdw blurRad="38100" dist="38100" dir="2700000" algn="tl">
                  <a:srgbClr val="000000">
                    <a:alpha val="43137"/>
                  </a:srgbClr>
                </a:outerShdw>
              </a:effectLst>
            </a:endParaRPr>
          </a:p>
          <a:p>
            <a:pPr eaLnBrk="1" hangingPunct="1">
              <a:lnSpc>
                <a:spcPct val="80000"/>
              </a:lnSpc>
              <a:buNone/>
            </a:pPr>
            <a:r>
              <a:rPr lang="en-CA" sz="2400" dirty="0" smtClean="0"/>
              <a:t>  </a:t>
            </a:r>
            <a:endParaRPr lang="en-CA" sz="2400" dirty="0"/>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414833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fade">
                                      <p:cBhvr>
                                        <p:cTn id="10" dur="1000"/>
                                        <p:tgtEl>
                                          <p:spTgt spid="1433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fade">
                                      <p:cBhvr>
                                        <p:cTn id="13" dur="1000"/>
                                        <p:tgtEl>
                                          <p:spTgt spid="1433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fade">
                                      <p:cBhvr>
                                        <p:cTn id="16" dur="1000"/>
                                        <p:tgtEl>
                                          <p:spTgt spid="143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339">
                                            <p:txEl>
                                              <p:pRg st="5" end="5"/>
                                            </p:txEl>
                                          </p:spTgt>
                                        </p:tgtEl>
                                        <p:attrNameLst>
                                          <p:attrName>style.visibility</p:attrName>
                                        </p:attrNameLst>
                                      </p:cBhvr>
                                      <p:to>
                                        <p:strVal val="visible"/>
                                      </p:to>
                                    </p:set>
                                    <p:animEffect transition="in" filter="fade">
                                      <p:cBhvr>
                                        <p:cTn id="21" dur="1000"/>
                                        <p:tgtEl>
                                          <p:spTgt spid="1433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339">
                                            <p:txEl>
                                              <p:pRg st="6" end="6"/>
                                            </p:txEl>
                                          </p:spTgt>
                                        </p:tgtEl>
                                        <p:attrNameLst>
                                          <p:attrName>style.visibility</p:attrName>
                                        </p:attrNameLst>
                                      </p:cBhvr>
                                      <p:to>
                                        <p:strVal val="visible"/>
                                      </p:to>
                                    </p:set>
                                    <p:animEffect transition="in" filter="fade">
                                      <p:cBhvr>
                                        <p:cTn id="24" dur="1000"/>
                                        <p:tgtEl>
                                          <p:spTgt spid="1433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339">
                                            <p:txEl>
                                              <p:pRg st="7" end="7"/>
                                            </p:txEl>
                                          </p:spTgt>
                                        </p:tgtEl>
                                        <p:attrNameLst>
                                          <p:attrName>style.visibility</p:attrName>
                                        </p:attrNameLst>
                                      </p:cBhvr>
                                      <p:to>
                                        <p:strVal val="visible"/>
                                      </p:to>
                                    </p:set>
                                    <p:animEffect transition="in" filter="fade">
                                      <p:cBhvr>
                                        <p:cTn id="27" dur="1000"/>
                                        <p:tgtEl>
                                          <p:spTgt spid="1433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339">
                                            <p:txEl>
                                              <p:pRg st="8" end="8"/>
                                            </p:txEl>
                                          </p:spTgt>
                                        </p:tgtEl>
                                        <p:attrNameLst>
                                          <p:attrName>style.visibility</p:attrName>
                                        </p:attrNameLst>
                                      </p:cBhvr>
                                      <p:to>
                                        <p:strVal val="visible"/>
                                      </p:to>
                                    </p:set>
                                    <p:animEffect transition="in" filter="fade">
                                      <p:cBhvr>
                                        <p:cTn id="30" dur="1000"/>
                                        <p:tgtEl>
                                          <p:spTgt spid="1433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339">
                                            <p:txEl>
                                              <p:pRg st="9" end="9"/>
                                            </p:txEl>
                                          </p:spTgt>
                                        </p:tgtEl>
                                        <p:attrNameLst>
                                          <p:attrName>style.visibility</p:attrName>
                                        </p:attrNameLst>
                                      </p:cBhvr>
                                      <p:to>
                                        <p:strVal val="visible"/>
                                      </p:to>
                                    </p:set>
                                    <p:animEffect transition="in" filter="fade">
                                      <p:cBhvr>
                                        <p:cTn id="33" dur="1000"/>
                                        <p:tgtEl>
                                          <p:spTgt spid="1433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339">
                                            <p:txEl>
                                              <p:pRg st="10" end="10"/>
                                            </p:txEl>
                                          </p:spTgt>
                                        </p:tgtEl>
                                        <p:attrNameLst>
                                          <p:attrName>style.visibility</p:attrName>
                                        </p:attrNameLst>
                                      </p:cBhvr>
                                      <p:to>
                                        <p:strVal val="visible"/>
                                      </p:to>
                                    </p:set>
                                    <p:animEffect transition="in" filter="fade">
                                      <p:cBhvr>
                                        <p:cTn id="36" dur="1000"/>
                                        <p:tgtEl>
                                          <p:spTgt spid="14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381000" y="1066800"/>
            <a:ext cx="4800600" cy="4953000"/>
          </a:xfrm>
        </p:spPr>
        <p:txBody>
          <a:bodyPr>
            <a:normAutofit fontScale="92500" lnSpcReduction="10000"/>
          </a:bodyPr>
          <a:lstStyle/>
          <a:p>
            <a:pPr>
              <a:lnSpc>
                <a:spcPct val="80000"/>
              </a:lnSpc>
            </a:pPr>
            <a:r>
              <a:rPr lang="en-CA" sz="2800" b="1" dirty="0" smtClean="0">
                <a:solidFill>
                  <a:schemeClr val="tx2">
                    <a:lumMod val="75000"/>
                  </a:schemeClr>
                </a:solidFill>
                <a:effectLst>
                  <a:outerShdw blurRad="38100" dist="38100" dir="2700000" algn="tl">
                    <a:srgbClr val="000000">
                      <a:alpha val="43137"/>
                    </a:srgbClr>
                  </a:outerShdw>
                </a:effectLst>
              </a:rPr>
              <a:t>Unstated premises and conclusions:</a:t>
            </a:r>
          </a:p>
          <a:p>
            <a:pPr>
              <a:lnSpc>
                <a:spcPct val="80000"/>
              </a:lnSpc>
              <a:buNone/>
            </a:pPr>
            <a:endParaRPr lang="en-CA" sz="1050" dirty="0" smtClean="0"/>
          </a:p>
          <a:p>
            <a:pPr lvl="1" eaLnBrk="1" hangingPunct="1">
              <a:defRPr/>
            </a:pPr>
            <a:r>
              <a:rPr lang="en-CA" dirty="0" smtClean="0"/>
              <a:t>Example 1:</a:t>
            </a:r>
          </a:p>
          <a:p>
            <a:pPr lvl="2" eaLnBrk="1" hangingPunct="1">
              <a:defRPr/>
            </a:pPr>
            <a:r>
              <a:rPr lang="en-CA" i="1" dirty="0" smtClean="0">
                <a:solidFill>
                  <a:srgbClr val="92D050"/>
                </a:solidFill>
              </a:rPr>
              <a:t>“Understanding another person’s ideas requires really listening and trying to experience the world as that person experiences it. If we can’t do this, we’re never going to resolve conflicts and get rid of social problems. So the prospects of working out conflicts, for a full resolution, are quite gloomy.”</a:t>
            </a:r>
          </a:p>
        </p:txBody>
      </p:sp>
      <p:sp>
        <p:nvSpPr>
          <p:cNvPr id="4" name="Rectangle 3"/>
          <p:cNvSpPr txBox="1">
            <a:spLocks noChangeArrowheads="1"/>
          </p:cNvSpPr>
          <p:nvPr/>
        </p:nvSpPr>
        <p:spPr bwMode="auto">
          <a:xfrm>
            <a:off x="4572000" y="1219200"/>
            <a:ext cx="4343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1223963" lvl="2" indent="-457200">
              <a:buFont typeface="+mj-lt"/>
              <a:buAutoNum type="arabicPeriod"/>
              <a:defRPr/>
            </a:pPr>
            <a:r>
              <a:rPr lang="en-US" dirty="0"/>
              <a:t>If we would understand other people's ideas, then we must really listen and try to experience the world as they do.</a:t>
            </a:r>
            <a:endParaRPr lang="en-CA" dirty="0" smtClean="0"/>
          </a:p>
          <a:p>
            <a:pPr marL="1223963" lvl="2" indent="-457200">
              <a:buFont typeface="+mj-lt"/>
              <a:buAutoNum type="arabicPeriod"/>
              <a:defRPr/>
            </a:pPr>
            <a:r>
              <a:rPr lang="en-US" dirty="0"/>
              <a:t>If we would resolve conflicts fully (and get rid of social problems) then we must understand other people's ideas.</a:t>
            </a:r>
            <a:endParaRPr lang="en-CA" dirty="0" smtClean="0"/>
          </a:p>
          <a:p>
            <a:pPr marL="1223963" lvl="2" indent="-457200">
              <a:buFont typeface="+mj-lt"/>
              <a:buAutoNum type="arabicPeriod"/>
              <a:defRPr/>
            </a:pPr>
            <a:r>
              <a:rPr lang="en-CA" dirty="0" smtClean="0"/>
              <a:t>?</a:t>
            </a:r>
          </a:p>
          <a:p>
            <a:pPr marL="766763" lvl="2" indent="0">
              <a:buNone/>
              <a:defRPr/>
            </a:pPr>
            <a:r>
              <a:rPr lang="en-CA" dirty="0" smtClean="0"/>
              <a:t>Therefore,</a:t>
            </a:r>
          </a:p>
          <a:p>
            <a:pPr marL="1223963" lvl="2" indent="-457200">
              <a:buFont typeface="+mj-lt"/>
              <a:buAutoNum type="arabicPeriod" startAt="4"/>
              <a:defRPr/>
            </a:pPr>
            <a:r>
              <a:rPr lang="en-CA" dirty="0" smtClean="0"/>
              <a:t>It is unlikely that people will be able to </a:t>
            </a:r>
            <a:r>
              <a:rPr lang="en-CA" dirty="0" smtClean="0"/>
              <a:t>resolve </a:t>
            </a:r>
            <a:r>
              <a:rPr lang="en-CA" dirty="0" smtClean="0"/>
              <a:t>conflicts fully.</a:t>
            </a:r>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317867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533400" y="1066800"/>
            <a:ext cx="4800600" cy="4953000"/>
          </a:xfrm>
        </p:spPr>
        <p:txBody>
          <a:bodyPr>
            <a:normAutofit fontScale="92500" lnSpcReduction="20000"/>
          </a:bodyPr>
          <a:lstStyle/>
          <a:p>
            <a:pPr marL="582613" indent="-514350">
              <a:buFont typeface="+mj-lt"/>
              <a:buAutoNum type="arabicPeriod"/>
              <a:defRPr/>
            </a:pPr>
            <a:r>
              <a:rPr lang="en-CA" dirty="0" smtClean="0">
                <a:solidFill>
                  <a:schemeClr val="tx2">
                    <a:lumMod val="75000"/>
                  </a:schemeClr>
                </a:solidFill>
              </a:rPr>
              <a:t>If U then (L &amp; E).</a:t>
            </a:r>
            <a:endParaRPr lang="en-CA" dirty="0" smtClean="0">
              <a:solidFill>
                <a:schemeClr val="tx2">
                  <a:lumMod val="75000"/>
                </a:schemeClr>
              </a:solidFill>
              <a:sym typeface="Wingdings" panose="05000000000000000000" pitchFamily="2" charset="2"/>
            </a:endParaRPr>
          </a:p>
          <a:p>
            <a:pPr lvl="1">
              <a:defRPr/>
            </a:pPr>
            <a:r>
              <a:rPr lang="en-CA" dirty="0" smtClean="0">
                <a:solidFill>
                  <a:schemeClr val="tx2">
                    <a:lumMod val="75000"/>
                  </a:schemeClr>
                </a:solidFill>
                <a:sym typeface="Wingdings" panose="05000000000000000000" pitchFamily="2" charset="2"/>
              </a:rPr>
              <a:t>“Listen &amp; Experience” </a:t>
            </a:r>
            <a:r>
              <a:rPr lang="en-CA" dirty="0" smtClean="0">
                <a:solidFill>
                  <a:schemeClr val="tx2">
                    <a:lumMod val="75000"/>
                  </a:schemeClr>
                </a:solidFill>
                <a:sym typeface="Wingdings" panose="05000000000000000000" pitchFamily="2" charset="2"/>
              </a:rPr>
              <a:t>is a necessary condition for </a:t>
            </a:r>
            <a:r>
              <a:rPr lang="en-CA" dirty="0" smtClean="0">
                <a:solidFill>
                  <a:schemeClr val="tx2">
                    <a:lumMod val="75000"/>
                  </a:schemeClr>
                </a:solidFill>
                <a:sym typeface="Wingdings" panose="05000000000000000000" pitchFamily="2" charset="2"/>
              </a:rPr>
              <a:t>“Understand.”</a:t>
            </a:r>
            <a:endParaRPr lang="en-CA" dirty="0" smtClean="0">
              <a:solidFill>
                <a:schemeClr val="tx2">
                  <a:lumMod val="75000"/>
                </a:schemeClr>
              </a:solidFill>
              <a:sym typeface="Wingdings" panose="05000000000000000000" pitchFamily="2" charset="2"/>
            </a:endParaRPr>
          </a:p>
          <a:p>
            <a:pPr marL="582613" indent="-514350">
              <a:buFont typeface="+mj-lt"/>
              <a:buAutoNum type="arabicPeriod"/>
              <a:defRPr/>
            </a:pPr>
            <a:r>
              <a:rPr lang="en-CA" dirty="0" smtClean="0">
                <a:solidFill>
                  <a:schemeClr val="tx2">
                    <a:lumMod val="75000"/>
                  </a:schemeClr>
                </a:solidFill>
                <a:sym typeface="Wingdings" panose="05000000000000000000" pitchFamily="2" charset="2"/>
              </a:rPr>
              <a:t>If R then U.</a:t>
            </a:r>
            <a:endParaRPr lang="en-CA" dirty="0" smtClean="0">
              <a:solidFill>
                <a:schemeClr val="tx2">
                  <a:lumMod val="75000"/>
                </a:schemeClr>
              </a:solidFill>
              <a:sym typeface="Wingdings" panose="05000000000000000000" pitchFamily="2" charset="2"/>
            </a:endParaRPr>
          </a:p>
          <a:p>
            <a:pPr lvl="1">
              <a:defRPr/>
            </a:pPr>
            <a:r>
              <a:rPr lang="en-CA" dirty="0" smtClean="0">
                <a:solidFill>
                  <a:schemeClr val="tx2">
                    <a:lumMod val="75000"/>
                  </a:schemeClr>
                </a:solidFill>
                <a:sym typeface="Wingdings" panose="05000000000000000000" pitchFamily="2" charset="2"/>
              </a:rPr>
              <a:t>“Understand” </a:t>
            </a:r>
            <a:r>
              <a:rPr lang="en-CA" dirty="0" smtClean="0">
                <a:solidFill>
                  <a:schemeClr val="tx2">
                    <a:lumMod val="75000"/>
                  </a:schemeClr>
                </a:solidFill>
                <a:sym typeface="Wingdings" panose="05000000000000000000" pitchFamily="2" charset="2"/>
              </a:rPr>
              <a:t>is a necessary condition for </a:t>
            </a:r>
            <a:r>
              <a:rPr lang="en-CA" dirty="0" smtClean="0">
                <a:solidFill>
                  <a:schemeClr val="tx2">
                    <a:lumMod val="75000"/>
                  </a:schemeClr>
                </a:solidFill>
                <a:sym typeface="Wingdings" panose="05000000000000000000" pitchFamily="2" charset="2"/>
              </a:rPr>
              <a:t>“Resolve.”</a:t>
            </a:r>
            <a:endParaRPr lang="en-CA" dirty="0" smtClean="0">
              <a:solidFill>
                <a:schemeClr val="tx2">
                  <a:lumMod val="75000"/>
                </a:schemeClr>
              </a:solidFill>
              <a:sym typeface="Wingdings" panose="05000000000000000000" pitchFamily="2" charset="2"/>
            </a:endParaRPr>
          </a:p>
          <a:p>
            <a:pPr marL="582613" indent="-514350">
              <a:buFont typeface="+mj-lt"/>
              <a:buAutoNum type="arabicPeriod"/>
              <a:defRPr/>
            </a:pPr>
            <a:r>
              <a:rPr lang="en-CA" u="sng" dirty="0" smtClean="0">
                <a:solidFill>
                  <a:schemeClr val="tx2">
                    <a:lumMod val="75000"/>
                  </a:schemeClr>
                </a:solidFill>
                <a:sym typeface="Wingdings" panose="05000000000000000000" pitchFamily="2" charset="2"/>
              </a:rPr>
              <a:t>Not (L &amp; E</a:t>
            </a:r>
            <a:r>
              <a:rPr lang="en-CA" u="sng" dirty="0" smtClean="0">
                <a:solidFill>
                  <a:schemeClr val="tx2">
                    <a:lumMod val="75000"/>
                  </a:schemeClr>
                </a:solidFill>
                <a:sym typeface="Wingdings" panose="05000000000000000000" pitchFamily="2" charset="2"/>
              </a:rPr>
              <a:t>).</a:t>
            </a:r>
            <a:endParaRPr lang="en-CA" u="sng" dirty="0" smtClean="0">
              <a:solidFill>
                <a:schemeClr val="tx2">
                  <a:lumMod val="75000"/>
                </a:schemeClr>
              </a:solidFill>
              <a:sym typeface="Wingdings" panose="05000000000000000000" pitchFamily="2" charset="2"/>
            </a:endParaRPr>
          </a:p>
          <a:p>
            <a:pPr marL="454025" lvl="1" indent="0">
              <a:buNone/>
              <a:defRPr/>
            </a:pPr>
            <a:r>
              <a:rPr lang="en-CA" dirty="0" smtClean="0">
                <a:solidFill>
                  <a:schemeClr val="tx2">
                    <a:lumMod val="75000"/>
                  </a:schemeClr>
                </a:solidFill>
                <a:sym typeface="Wingdings" panose="05000000000000000000" pitchFamily="2" charset="2"/>
              </a:rPr>
              <a:t>So, </a:t>
            </a:r>
            <a:endParaRPr lang="en-CA" dirty="0" smtClean="0">
              <a:solidFill>
                <a:schemeClr val="tx2">
                  <a:lumMod val="75000"/>
                </a:schemeClr>
              </a:solidFill>
              <a:sym typeface="Wingdings" panose="05000000000000000000" pitchFamily="2" charset="2"/>
            </a:endParaRPr>
          </a:p>
          <a:p>
            <a:pPr marL="582613" indent="-514350">
              <a:buFont typeface="+mj-lt"/>
              <a:buAutoNum type="arabicPeriod"/>
              <a:defRPr/>
            </a:pPr>
            <a:r>
              <a:rPr lang="en-CA" u="sng" dirty="0" smtClean="0">
                <a:solidFill>
                  <a:schemeClr val="tx2">
                    <a:lumMod val="75000"/>
                  </a:schemeClr>
                </a:solidFill>
                <a:sym typeface="Wingdings" panose="05000000000000000000" pitchFamily="2" charset="2"/>
              </a:rPr>
              <a:t>Not U.</a:t>
            </a:r>
            <a:r>
              <a:rPr lang="en-CA" dirty="0" smtClean="0">
                <a:solidFill>
                  <a:schemeClr val="tx2">
                    <a:lumMod val="75000"/>
                  </a:schemeClr>
                </a:solidFill>
                <a:sym typeface="Wingdings" panose="05000000000000000000" pitchFamily="2" charset="2"/>
              </a:rPr>
              <a:t> </a:t>
            </a:r>
            <a:r>
              <a:rPr lang="en-CA" dirty="0" smtClean="0">
                <a:sym typeface="Wingdings" panose="05000000000000000000" pitchFamily="2" charset="2"/>
              </a:rPr>
              <a:t>[from 1 and 3]</a:t>
            </a:r>
            <a:endParaRPr lang="en-CA" u="sng" dirty="0" smtClean="0">
              <a:sym typeface="Wingdings" panose="05000000000000000000" pitchFamily="2" charset="2"/>
            </a:endParaRPr>
          </a:p>
          <a:p>
            <a:pPr marL="454025" lvl="1" indent="0">
              <a:buNone/>
              <a:defRPr/>
            </a:pPr>
            <a:r>
              <a:rPr lang="en-CA" dirty="0" smtClean="0">
                <a:solidFill>
                  <a:schemeClr val="tx2">
                    <a:lumMod val="75000"/>
                  </a:schemeClr>
                </a:solidFill>
                <a:sym typeface="Wingdings" panose="05000000000000000000" pitchFamily="2" charset="2"/>
              </a:rPr>
              <a:t>Therefore, </a:t>
            </a:r>
          </a:p>
          <a:p>
            <a:pPr marL="582613" indent="-514350">
              <a:buFont typeface="+mj-lt"/>
              <a:buAutoNum type="arabicPeriod"/>
              <a:defRPr/>
            </a:pPr>
            <a:r>
              <a:rPr lang="en-CA" dirty="0" smtClean="0">
                <a:solidFill>
                  <a:schemeClr val="tx2">
                    <a:lumMod val="75000"/>
                  </a:schemeClr>
                </a:solidFill>
                <a:sym typeface="Wingdings" panose="05000000000000000000" pitchFamily="2" charset="2"/>
              </a:rPr>
              <a:t>Not R. </a:t>
            </a:r>
            <a:r>
              <a:rPr lang="en-CA" dirty="0" smtClean="0">
                <a:sym typeface="Wingdings" panose="05000000000000000000" pitchFamily="2" charset="2"/>
              </a:rPr>
              <a:t>[from 2 and 4]</a:t>
            </a:r>
            <a:endParaRPr lang="en-CA" dirty="0" smtClean="0"/>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
        <p:nvSpPr>
          <p:cNvPr id="8" name="Rectangle 3"/>
          <p:cNvSpPr txBox="1">
            <a:spLocks noChangeArrowheads="1"/>
          </p:cNvSpPr>
          <p:nvPr/>
        </p:nvSpPr>
        <p:spPr bwMode="auto">
          <a:xfrm>
            <a:off x="4495800" y="990600"/>
            <a:ext cx="449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1223963" lvl="2" indent="-457200">
              <a:buFont typeface="+mj-lt"/>
              <a:buAutoNum type="arabicPeriod"/>
              <a:defRPr/>
            </a:pPr>
            <a:r>
              <a:rPr lang="en-US" sz="2000" dirty="0"/>
              <a:t>If we would understand other people's ideas then we must really listen and try to experience the world as they do.</a:t>
            </a:r>
            <a:r>
              <a:rPr lang="en-CA" sz="2000" dirty="0" smtClean="0"/>
              <a:t> </a:t>
            </a:r>
            <a:endParaRPr lang="en-CA" sz="2000" dirty="0"/>
          </a:p>
          <a:p>
            <a:pPr marL="1223963" lvl="2" indent="-457200">
              <a:buFont typeface="+mj-lt"/>
              <a:buAutoNum type="arabicPeriod"/>
              <a:defRPr/>
            </a:pPr>
            <a:r>
              <a:rPr lang="en-US" sz="2000" dirty="0"/>
              <a:t>If we </a:t>
            </a:r>
            <a:r>
              <a:rPr lang="en-US" sz="2000" dirty="0" smtClean="0"/>
              <a:t>would resolve conflicts fully (and get rid of social problems) then we must understand other people’s ideas.</a:t>
            </a:r>
            <a:endParaRPr lang="en-CA" sz="2000" dirty="0" smtClean="0"/>
          </a:p>
          <a:p>
            <a:pPr marL="1223963" lvl="2" indent="-457200">
              <a:buFont typeface="+mj-lt"/>
              <a:buAutoNum type="arabicPeriod"/>
              <a:defRPr/>
            </a:pPr>
            <a:r>
              <a:rPr lang="en-CA" sz="2000" u="sng" dirty="0" smtClean="0"/>
              <a:t>People </a:t>
            </a:r>
            <a:r>
              <a:rPr lang="en-CA" sz="2000" u="sng" dirty="0" smtClean="0"/>
              <a:t>are </a:t>
            </a:r>
            <a:r>
              <a:rPr lang="en-CA" sz="2000" u="sng" dirty="0" smtClean="0"/>
              <a:t>generally not </a:t>
            </a:r>
            <a:r>
              <a:rPr lang="en-CA" sz="2000" u="sng" dirty="0" smtClean="0"/>
              <a:t>very good </a:t>
            </a:r>
            <a:r>
              <a:rPr lang="en-CA" sz="2000" u="sng" dirty="0" smtClean="0"/>
              <a:t>at really listening </a:t>
            </a:r>
            <a:r>
              <a:rPr lang="en-CA" sz="2000" u="sng" dirty="0" smtClean="0"/>
              <a:t>and trying to experience the world as others do</a:t>
            </a:r>
            <a:r>
              <a:rPr lang="en-CA" sz="2000" u="sng" dirty="0" smtClean="0"/>
              <a:t>.</a:t>
            </a:r>
          </a:p>
          <a:p>
            <a:pPr marL="1031875" lvl="3" indent="0">
              <a:buNone/>
              <a:defRPr/>
            </a:pPr>
            <a:r>
              <a:rPr lang="en-CA" sz="1800" dirty="0" smtClean="0"/>
              <a:t>So,</a:t>
            </a:r>
          </a:p>
          <a:p>
            <a:pPr marL="1223963" lvl="2" indent="-457200">
              <a:buFont typeface="+mj-lt"/>
              <a:buAutoNum type="arabicPeriod"/>
              <a:defRPr/>
            </a:pPr>
            <a:r>
              <a:rPr lang="en-CA" sz="2000" u="sng" dirty="0" smtClean="0"/>
              <a:t>People generally do not understand one another’s ideas.</a:t>
            </a:r>
            <a:endParaRPr lang="en-CA" sz="2000" u="sng" dirty="0" smtClean="0"/>
          </a:p>
          <a:p>
            <a:pPr marL="766763" lvl="2" indent="0">
              <a:buNone/>
              <a:defRPr/>
            </a:pPr>
            <a:r>
              <a:rPr lang="en-CA" sz="2000" dirty="0" smtClean="0"/>
              <a:t>Therefore,</a:t>
            </a:r>
          </a:p>
          <a:p>
            <a:pPr marL="1223963" lvl="2" indent="-457200">
              <a:buFont typeface="+mj-lt"/>
              <a:buAutoNum type="arabicPeriod" startAt="4"/>
              <a:defRPr/>
            </a:pPr>
            <a:r>
              <a:rPr lang="en-CA" sz="2000" dirty="0" smtClean="0"/>
              <a:t>It is unlikely that people will be able to </a:t>
            </a:r>
            <a:r>
              <a:rPr lang="en-CA" sz="2000" dirty="0" smtClean="0"/>
              <a:t>resolve </a:t>
            </a:r>
            <a:r>
              <a:rPr lang="en-CA" sz="2000" dirty="0" smtClean="0"/>
              <a:t>conflicts fully.</a:t>
            </a:r>
          </a:p>
        </p:txBody>
      </p:sp>
    </p:spTree>
    <p:extLst>
      <p:ext uri="{BB962C8B-B14F-4D97-AF65-F5344CB8AC3E}">
        <p14:creationId xmlns:p14="http://schemas.microsoft.com/office/powerpoint/2010/main" val="155845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39">
                                            <p:txEl>
                                              <p:pRg st="0" end="0"/>
                                            </p:txEl>
                                          </p:spTgt>
                                        </p:tgtEl>
                                        <p:attrNameLst>
                                          <p:attrName>style.visibility</p:attrName>
                                        </p:attrNameLst>
                                      </p:cBhvr>
                                      <p:to>
                                        <p:strVal val="visible"/>
                                      </p:to>
                                    </p:set>
                                    <p:animEffect transition="in" filter="fade">
                                      <p:cBhvr>
                                        <p:cTn id="22" dur="500"/>
                                        <p:tgtEl>
                                          <p:spTgt spid="14339">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339">
                                            <p:txEl>
                                              <p:pRg st="1" end="1"/>
                                            </p:txEl>
                                          </p:spTgt>
                                        </p:tgtEl>
                                        <p:attrNameLst>
                                          <p:attrName>style.visibility</p:attrName>
                                        </p:attrNameLst>
                                      </p:cBhvr>
                                      <p:to>
                                        <p:strVal val="visible"/>
                                      </p:to>
                                    </p:set>
                                    <p:animEffect transition="in" filter="fade">
                                      <p:cBhvr>
                                        <p:cTn id="25" dur="500"/>
                                        <p:tgtEl>
                                          <p:spTgt spid="1433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339">
                                            <p:txEl>
                                              <p:pRg st="2" end="2"/>
                                            </p:txEl>
                                          </p:spTgt>
                                        </p:tgtEl>
                                        <p:attrNameLst>
                                          <p:attrName>style.visibility</p:attrName>
                                        </p:attrNameLst>
                                      </p:cBhvr>
                                      <p:to>
                                        <p:strVal val="visible"/>
                                      </p:to>
                                    </p:set>
                                    <p:animEffect transition="in" filter="fade">
                                      <p:cBhvr>
                                        <p:cTn id="30" dur="500"/>
                                        <p:tgtEl>
                                          <p:spTgt spid="14339">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339">
                                            <p:txEl>
                                              <p:pRg st="3" end="3"/>
                                            </p:txEl>
                                          </p:spTgt>
                                        </p:tgtEl>
                                        <p:attrNameLst>
                                          <p:attrName>style.visibility</p:attrName>
                                        </p:attrNameLst>
                                      </p:cBhvr>
                                      <p:to>
                                        <p:strVal val="visible"/>
                                      </p:to>
                                    </p:set>
                                    <p:animEffect transition="in" filter="fade">
                                      <p:cBhvr>
                                        <p:cTn id="33" dur="500"/>
                                        <p:tgtEl>
                                          <p:spTgt spid="1433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339">
                                            <p:txEl>
                                              <p:pRg st="4" end="4"/>
                                            </p:txEl>
                                          </p:spTgt>
                                        </p:tgtEl>
                                        <p:attrNameLst>
                                          <p:attrName>style.visibility</p:attrName>
                                        </p:attrNameLst>
                                      </p:cBhvr>
                                      <p:to>
                                        <p:strVal val="visible"/>
                                      </p:to>
                                    </p:set>
                                    <p:animEffect transition="in" filter="fade">
                                      <p:cBhvr>
                                        <p:cTn id="38" dur="500"/>
                                        <p:tgtEl>
                                          <p:spTgt spid="14339">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339">
                                            <p:txEl>
                                              <p:pRg st="5" end="5"/>
                                            </p:txEl>
                                          </p:spTgt>
                                        </p:tgtEl>
                                        <p:attrNameLst>
                                          <p:attrName>style.visibility</p:attrName>
                                        </p:attrNameLst>
                                      </p:cBhvr>
                                      <p:to>
                                        <p:strVal val="visible"/>
                                      </p:to>
                                    </p:set>
                                    <p:animEffect transition="in" filter="fade">
                                      <p:cBhvr>
                                        <p:cTn id="43" dur="500"/>
                                        <p:tgtEl>
                                          <p:spTgt spid="14339">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339">
                                            <p:txEl>
                                              <p:pRg st="6" end="6"/>
                                            </p:txEl>
                                          </p:spTgt>
                                        </p:tgtEl>
                                        <p:attrNameLst>
                                          <p:attrName>style.visibility</p:attrName>
                                        </p:attrNameLst>
                                      </p:cBhvr>
                                      <p:to>
                                        <p:strVal val="visible"/>
                                      </p:to>
                                    </p:set>
                                    <p:animEffect transition="in" filter="fade">
                                      <p:cBhvr>
                                        <p:cTn id="48" dur="500"/>
                                        <p:tgtEl>
                                          <p:spTgt spid="14339">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339">
                                            <p:txEl>
                                              <p:pRg st="7" end="7"/>
                                            </p:txEl>
                                          </p:spTgt>
                                        </p:tgtEl>
                                        <p:attrNameLst>
                                          <p:attrName>style.visibility</p:attrName>
                                        </p:attrNameLst>
                                      </p:cBhvr>
                                      <p:to>
                                        <p:strVal val="visible"/>
                                      </p:to>
                                    </p:set>
                                    <p:animEffect transition="in" filter="fade">
                                      <p:cBhvr>
                                        <p:cTn id="53" dur="500"/>
                                        <p:tgtEl>
                                          <p:spTgt spid="14339">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4339">
                                            <p:txEl>
                                              <p:pRg st="8" end="8"/>
                                            </p:txEl>
                                          </p:spTgt>
                                        </p:tgtEl>
                                        <p:attrNameLst>
                                          <p:attrName>style.visibility</p:attrName>
                                        </p:attrNameLst>
                                      </p:cBhvr>
                                      <p:to>
                                        <p:strVal val="visible"/>
                                      </p:to>
                                    </p:set>
                                    <p:animEffect transition="in" filter="fade">
                                      <p:cBhvr>
                                        <p:cTn id="58"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533400" y="1066800"/>
            <a:ext cx="4800600" cy="4953000"/>
          </a:xfrm>
        </p:spPr>
        <p:txBody>
          <a:bodyPr>
            <a:normAutofit fontScale="92500" lnSpcReduction="20000"/>
          </a:bodyPr>
          <a:lstStyle/>
          <a:p>
            <a:pPr marL="582613" indent="-514350">
              <a:buFont typeface="+mj-lt"/>
              <a:buAutoNum type="arabicPeriod"/>
              <a:defRPr/>
            </a:pPr>
            <a:r>
              <a:rPr lang="en-CA" dirty="0" smtClean="0">
                <a:solidFill>
                  <a:schemeClr val="tx2">
                    <a:lumMod val="75000"/>
                  </a:schemeClr>
                </a:solidFill>
              </a:rPr>
              <a:t>If U then (L &amp; E).</a:t>
            </a:r>
            <a:endParaRPr lang="en-CA" dirty="0" smtClean="0">
              <a:solidFill>
                <a:schemeClr val="tx2">
                  <a:lumMod val="75000"/>
                </a:schemeClr>
              </a:solidFill>
              <a:sym typeface="Wingdings" panose="05000000000000000000" pitchFamily="2" charset="2"/>
            </a:endParaRPr>
          </a:p>
          <a:p>
            <a:pPr lvl="1">
              <a:defRPr/>
            </a:pPr>
            <a:r>
              <a:rPr lang="en-CA" dirty="0" smtClean="0">
                <a:solidFill>
                  <a:schemeClr val="tx2">
                    <a:lumMod val="75000"/>
                  </a:schemeClr>
                </a:solidFill>
                <a:sym typeface="Wingdings" panose="05000000000000000000" pitchFamily="2" charset="2"/>
              </a:rPr>
              <a:t>“Listen &amp; Experience” </a:t>
            </a:r>
            <a:r>
              <a:rPr lang="en-CA" dirty="0" smtClean="0">
                <a:solidFill>
                  <a:schemeClr val="tx2">
                    <a:lumMod val="75000"/>
                  </a:schemeClr>
                </a:solidFill>
                <a:sym typeface="Wingdings" panose="05000000000000000000" pitchFamily="2" charset="2"/>
              </a:rPr>
              <a:t>is a necessary condition for </a:t>
            </a:r>
            <a:r>
              <a:rPr lang="en-CA" dirty="0" smtClean="0">
                <a:solidFill>
                  <a:schemeClr val="tx2">
                    <a:lumMod val="75000"/>
                  </a:schemeClr>
                </a:solidFill>
                <a:sym typeface="Wingdings" panose="05000000000000000000" pitchFamily="2" charset="2"/>
              </a:rPr>
              <a:t>“Understand.”</a:t>
            </a:r>
            <a:endParaRPr lang="en-CA" dirty="0" smtClean="0">
              <a:solidFill>
                <a:schemeClr val="tx2">
                  <a:lumMod val="75000"/>
                </a:schemeClr>
              </a:solidFill>
              <a:sym typeface="Wingdings" panose="05000000000000000000" pitchFamily="2" charset="2"/>
            </a:endParaRPr>
          </a:p>
          <a:p>
            <a:pPr marL="582613" indent="-514350">
              <a:buFont typeface="+mj-lt"/>
              <a:buAutoNum type="arabicPeriod"/>
              <a:defRPr/>
            </a:pPr>
            <a:r>
              <a:rPr lang="en-CA" dirty="0" smtClean="0">
                <a:solidFill>
                  <a:schemeClr val="tx2">
                    <a:lumMod val="75000"/>
                  </a:schemeClr>
                </a:solidFill>
                <a:sym typeface="Wingdings" panose="05000000000000000000" pitchFamily="2" charset="2"/>
              </a:rPr>
              <a:t>If R then U.</a:t>
            </a:r>
            <a:endParaRPr lang="en-CA" dirty="0" smtClean="0">
              <a:solidFill>
                <a:schemeClr val="tx2">
                  <a:lumMod val="75000"/>
                </a:schemeClr>
              </a:solidFill>
              <a:sym typeface="Wingdings" panose="05000000000000000000" pitchFamily="2" charset="2"/>
            </a:endParaRPr>
          </a:p>
          <a:p>
            <a:pPr lvl="1">
              <a:defRPr/>
            </a:pPr>
            <a:r>
              <a:rPr lang="en-CA" dirty="0" smtClean="0">
                <a:solidFill>
                  <a:schemeClr val="tx2">
                    <a:lumMod val="75000"/>
                  </a:schemeClr>
                </a:solidFill>
                <a:sym typeface="Wingdings" panose="05000000000000000000" pitchFamily="2" charset="2"/>
              </a:rPr>
              <a:t>“Understand” </a:t>
            </a:r>
            <a:r>
              <a:rPr lang="en-CA" dirty="0" smtClean="0">
                <a:solidFill>
                  <a:schemeClr val="tx2">
                    <a:lumMod val="75000"/>
                  </a:schemeClr>
                </a:solidFill>
                <a:sym typeface="Wingdings" panose="05000000000000000000" pitchFamily="2" charset="2"/>
              </a:rPr>
              <a:t>is a necessary condition for </a:t>
            </a:r>
            <a:r>
              <a:rPr lang="en-CA" dirty="0" smtClean="0">
                <a:solidFill>
                  <a:schemeClr val="tx2">
                    <a:lumMod val="75000"/>
                  </a:schemeClr>
                </a:solidFill>
                <a:sym typeface="Wingdings" panose="05000000000000000000" pitchFamily="2" charset="2"/>
              </a:rPr>
              <a:t>“Resolve.”</a:t>
            </a:r>
            <a:endParaRPr lang="en-CA" dirty="0" smtClean="0">
              <a:solidFill>
                <a:schemeClr val="tx2">
                  <a:lumMod val="75000"/>
                </a:schemeClr>
              </a:solidFill>
              <a:sym typeface="Wingdings" panose="05000000000000000000" pitchFamily="2" charset="2"/>
            </a:endParaRPr>
          </a:p>
          <a:p>
            <a:pPr marL="582613" indent="-514350">
              <a:buFont typeface="+mj-lt"/>
              <a:buAutoNum type="arabicPeriod"/>
              <a:defRPr/>
            </a:pPr>
            <a:r>
              <a:rPr lang="en-CA" u="sng" dirty="0" smtClean="0">
                <a:solidFill>
                  <a:schemeClr val="tx2">
                    <a:lumMod val="75000"/>
                  </a:schemeClr>
                </a:solidFill>
                <a:sym typeface="Wingdings" panose="05000000000000000000" pitchFamily="2" charset="2"/>
              </a:rPr>
              <a:t>Not (L &amp; E</a:t>
            </a:r>
            <a:r>
              <a:rPr lang="en-CA" u="sng" dirty="0" smtClean="0">
                <a:solidFill>
                  <a:schemeClr val="tx2">
                    <a:lumMod val="75000"/>
                  </a:schemeClr>
                </a:solidFill>
                <a:sym typeface="Wingdings" panose="05000000000000000000" pitchFamily="2" charset="2"/>
              </a:rPr>
              <a:t>).</a:t>
            </a:r>
            <a:endParaRPr lang="en-CA" u="sng" dirty="0" smtClean="0">
              <a:solidFill>
                <a:schemeClr val="tx2">
                  <a:lumMod val="75000"/>
                </a:schemeClr>
              </a:solidFill>
              <a:sym typeface="Wingdings" panose="05000000000000000000" pitchFamily="2" charset="2"/>
            </a:endParaRPr>
          </a:p>
          <a:p>
            <a:pPr marL="454025" lvl="1" indent="0">
              <a:buNone/>
              <a:defRPr/>
            </a:pPr>
            <a:r>
              <a:rPr lang="en-CA" dirty="0" smtClean="0">
                <a:solidFill>
                  <a:schemeClr val="tx2">
                    <a:lumMod val="75000"/>
                  </a:schemeClr>
                </a:solidFill>
                <a:sym typeface="Wingdings" panose="05000000000000000000" pitchFamily="2" charset="2"/>
              </a:rPr>
              <a:t>So, </a:t>
            </a:r>
            <a:endParaRPr lang="en-CA" dirty="0" smtClean="0">
              <a:solidFill>
                <a:schemeClr val="tx2">
                  <a:lumMod val="75000"/>
                </a:schemeClr>
              </a:solidFill>
              <a:sym typeface="Wingdings" panose="05000000000000000000" pitchFamily="2" charset="2"/>
            </a:endParaRPr>
          </a:p>
          <a:p>
            <a:pPr marL="582613" indent="-514350">
              <a:buFont typeface="+mj-lt"/>
              <a:buAutoNum type="arabicPeriod"/>
              <a:defRPr/>
            </a:pPr>
            <a:r>
              <a:rPr lang="en-CA" u="sng" dirty="0" smtClean="0">
                <a:solidFill>
                  <a:schemeClr val="tx2">
                    <a:lumMod val="75000"/>
                  </a:schemeClr>
                </a:solidFill>
                <a:sym typeface="Wingdings" panose="05000000000000000000" pitchFamily="2" charset="2"/>
              </a:rPr>
              <a:t>Not U.</a:t>
            </a:r>
            <a:r>
              <a:rPr lang="en-CA" dirty="0" smtClean="0">
                <a:solidFill>
                  <a:schemeClr val="tx2">
                    <a:lumMod val="75000"/>
                  </a:schemeClr>
                </a:solidFill>
                <a:sym typeface="Wingdings" panose="05000000000000000000" pitchFamily="2" charset="2"/>
              </a:rPr>
              <a:t> </a:t>
            </a:r>
            <a:r>
              <a:rPr lang="en-CA" dirty="0" smtClean="0">
                <a:sym typeface="Wingdings" panose="05000000000000000000" pitchFamily="2" charset="2"/>
              </a:rPr>
              <a:t>[from 1 and 3]</a:t>
            </a:r>
            <a:endParaRPr lang="en-CA" u="sng" dirty="0" smtClean="0">
              <a:sym typeface="Wingdings" panose="05000000000000000000" pitchFamily="2" charset="2"/>
            </a:endParaRPr>
          </a:p>
          <a:p>
            <a:pPr marL="454025" lvl="1" indent="0">
              <a:buNone/>
              <a:defRPr/>
            </a:pPr>
            <a:r>
              <a:rPr lang="en-CA" dirty="0" smtClean="0">
                <a:solidFill>
                  <a:schemeClr val="tx2">
                    <a:lumMod val="75000"/>
                  </a:schemeClr>
                </a:solidFill>
                <a:sym typeface="Wingdings" panose="05000000000000000000" pitchFamily="2" charset="2"/>
              </a:rPr>
              <a:t>Therefore, </a:t>
            </a:r>
          </a:p>
          <a:p>
            <a:pPr marL="582613" indent="-514350">
              <a:buFont typeface="+mj-lt"/>
              <a:buAutoNum type="arabicPeriod"/>
              <a:defRPr/>
            </a:pPr>
            <a:r>
              <a:rPr lang="en-CA" dirty="0" smtClean="0">
                <a:solidFill>
                  <a:schemeClr val="tx2">
                    <a:lumMod val="75000"/>
                  </a:schemeClr>
                </a:solidFill>
                <a:sym typeface="Wingdings" panose="05000000000000000000" pitchFamily="2" charset="2"/>
              </a:rPr>
              <a:t>Not R. </a:t>
            </a:r>
            <a:r>
              <a:rPr lang="en-CA" dirty="0" smtClean="0">
                <a:sym typeface="Wingdings" panose="05000000000000000000" pitchFamily="2" charset="2"/>
              </a:rPr>
              <a:t>[from 2 and 4]</a:t>
            </a:r>
            <a:endParaRPr lang="en-CA" dirty="0" smtClean="0"/>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
        <p:nvSpPr>
          <p:cNvPr id="9" name="Oval 8"/>
          <p:cNvSpPr/>
          <p:nvPr/>
        </p:nvSpPr>
        <p:spPr>
          <a:xfrm>
            <a:off x="7848600" y="184117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b="1" dirty="0">
              <a:solidFill>
                <a:schemeClr val="bg1"/>
              </a:solidFill>
            </a:endParaRPr>
          </a:p>
        </p:txBody>
      </p:sp>
      <p:sp>
        <p:nvSpPr>
          <p:cNvPr id="10" name="Oval 9"/>
          <p:cNvSpPr/>
          <p:nvPr/>
        </p:nvSpPr>
        <p:spPr>
          <a:xfrm>
            <a:off x="6400800" y="184117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b="1" dirty="0">
              <a:solidFill>
                <a:schemeClr val="bg1"/>
              </a:solidFill>
            </a:endParaRPr>
          </a:p>
        </p:txBody>
      </p:sp>
      <p:cxnSp>
        <p:nvCxnSpPr>
          <p:cNvPr id="14" name="Straight Arrow Connector 13"/>
          <p:cNvCxnSpPr/>
          <p:nvPr/>
        </p:nvCxnSpPr>
        <p:spPr>
          <a:xfrm>
            <a:off x="7467600" y="252697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31117" y="1851680"/>
            <a:ext cx="425116" cy="584775"/>
          </a:xfrm>
          <a:prstGeom prst="rect">
            <a:avLst/>
          </a:prstGeom>
          <a:noFill/>
        </p:spPr>
        <p:txBody>
          <a:bodyPr wrap="none" rtlCol="0">
            <a:spAutoFit/>
          </a:bodyPr>
          <a:lstStyle/>
          <a:p>
            <a:r>
              <a:rPr lang="en-US" sz="3200" dirty="0" smtClean="0"/>
              <a:t>+</a:t>
            </a:r>
            <a:endParaRPr lang="en-US" sz="3200" dirty="0"/>
          </a:p>
        </p:txBody>
      </p:sp>
      <p:sp>
        <p:nvSpPr>
          <p:cNvPr id="16" name="Oval 15"/>
          <p:cNvSpPr/>
          <p:nvPr/>
        </p:nvSpPr>
        <p:spPr>
          <a:xfrm>
            <a:off x="7162800" y="3170336"/>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4</a:t>
            </a:r>
            <a:endParaRPr lang="en-US" b="1" dirty="0">
              <a:solidFill>
                <a:schemeClr val="bg1"/>
              </a:solidFill>
            </a:endParaRPr>
          </a:p>
        </p:txBody>
      </p:sp>
      <p:sp>
        <p:nvSpPr>
          <p:cNvPr id="17" name="Oval 16"/>
          <p:cNvSpPr/>
          <p:nvPr/>
        </p:nvSpPr>
        <p:spPr>
          <a:xfrm>
            <a:off x="5867400" y="318518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b="1" dirty="0">
              <a:solidFill>
                <a:schemeClr val="bg1"/>
              </a:solidFill>
            </a:endParaRPr>
          </a:p>
        </p:txBody>
      </p:sp>
      <p:sp>
        <p:nvSpPr>
          <p:cNvPr id="18" name="Oval 17"/>
          <p:cNvSpPr/>
          <p:nvPr/>
        </p:nvSpPr>
        <p:spPr>
          <a:xfrm>
            <a:off x="6516967" y="4495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5</a:t>
            </a:r>
            <a:endParaRPr lang="en-US" b="1" dirty="0">
              <a:solidFill>
                <a:schemeClr val="bg1"/>
              </a:solidFill>
            </a:endParaRPr>
          </a:p>
        </p:txBody>
      </p:sp>
      <p:cxnSp>
        <p:nvCxnSpPr>
          <p:cNvPr id="22" name="Straight Arrow Connector 21"/>
          <p:cNvCxnSpPr/>
          <p:nvPr/>
        </p:nvCxnSpPr>
        <p:spPr>
          <a:xfrm>
            <a:off x="6821767" y="382237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85284" y="3147080"/>
            <a:ext cx="425116" cy="584775"/>
          </a:xfrm>
          <a:prstGeom prst="rect">
            <a:avLst/>
          </a:prstGeom>
          <a:noFill/>
        </p:spPr>
        <p:txBody>
          <a:bodyPr wrap="none" rtlCol="0">
            <a:spAutoFit/>
          </a:bodyPr>
          <a:lstStyle/>
          <a:p>
            <a:r>
              <a:rPr lang="en-US" sz="3200" dirty="0" smtClean="0"/>
              <a:t>+</a:t>
            </a:r>
            <a:endParaRPr lang="en-US" sz="3200" dirty="0"/>
          </a:p>
        </p:txBody>
      </p:sp>
    </p:spTree>
    <p:extLst>
      <p:ext uri="{BB962C8B-B14F-4D97-AF65-F5344CB8AC3E}">
        <p14:creationId xmlns:p14="http://schemas.microsoft.com/office/powerpoint/2010/main" val="21886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p:bldP spid="16" grpId="0" animBg="1"/>
      <p:bldP spid="17" grpId="0" animBg="1"/>
      <p:bldP spid="18"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762000" y="1066800"/>
            <a:ext cx="7924800" cy="4953000"/>
          </a:xfrm>
        </p:spPr>
        <p:txBody>
          <a:bodyPr>
            <a:normAutofit fontScale="92500" lnSpcReduction="10000"/>
          </a:bodyPr>
          <a:lstStyle/>
          <a:p>
            <a:pPr>
              <a:lnSpc>
                <a:spcPct val="80000"/>
              </a:lnSpc>
            </a:pPr>
            <a:r>
              <a:rPr lang="en-CA" sz="3200" b="1" dirty="0" smtClean="0">
                <a:solidFill>
                  <a:schemeClr val="tx2">
                    <a:lumMod val="75000"/>
                  </a:schemeClr>
                </a:solidFill>
                <a:effectLst>
                  <a:outerShdw blurRad="38100" dist="38100" dir="2700000" algn="tl">
                    <a:srgbClr val="000000">
                      <a:alpha val="43137"/>
                    </a:srgbClr>
                  </a:outerShdw>
                </a:effectLst>
              </a:rPr>
              <a:t>Principle of Charity</a:t>
            </a:r>
            <a:r>
              <a:rPr lang="en-CA" sz="3200" dirty="0" smtClean="0"/>
              <a:t> (in interpretation)</a:t>
            </a:r>
          </a:p>
          <a:p>
            <a:pPr marL="454025" lvl="1" indent="0" eaLnBrk="1" hangingPunct="1">
              <a:buNone/>
              <a:defRPr/>
            </a:pPr>
            <a:endParaRPr lang="en-CA" sz="1100" b="1" i="1" dirty="0" smtClean="0">
              <a:solidFill>
                <a:schemeClr val="accent2">
                  <a:lumMod val="60000"/>
                  <a:lumOff val="40000"/>
                </a:schemeClr>
              </a:solidFill>
            </a:endParaRPr>
          </a:p>
          <a:p>
            <a:pPr lvl="1" eaLnBrk="1" hangingPunct="1">
              <a:defRPr/>
            </a:pPr>
            <a:r>
              <a:rPr lang="en-CA" b="1" i="1" dirty="0" smtClean="0">
                <a:solidFill>
                  <a:schemeClr val="accent2">
                    <a:lumMod val="60000"/>
                    <a:lumOff val="40000"/>
                  </a:schemeClr>
                </a:solidFill>
              </a:rPr>
              <a:t>PC: 	</a:t>
            </a:r>
            <a:r>
              <a:rPr lang="en-CA" i="1" dirty="0" smtClean="0">
                <a:solidFill>
                  <a:schemeClr val="accent2">
                    <a:lumMod val="60000"/>
                    <a:lumOff val="40000"/>
                  </a:schemeClr>
                </a:solidFill>
              </a:rPr>
              <a:t>Engage, not necessarily the argument 			exactly as written, but the best version of the 		argument roughly consistent with the 			speaker’s words / intent.</a:t>
            </a:r>
          </a:p>
          <a:p>
            <a:pPr marL="766763" lvl="2" indent="0" eaLnBrk="1" hangingPunct="1">
              <a:buNone/>
              <a:defRPr/>
            </a:pPr>
            <a:endParaRPr lang="en-CA" sz="1100" dirty="0" smtClean="0"/>
          </a:p>
          <a:p>
            <a:pPr marL="1223963" lvl="2" indent="-457200" eaLnBrk="1" hangingPunct="1">
              <a:buFont typeface="+mj-lt"/>
              <a:buAutoNum type="arabicPeriod"/>
              <a:defRPr/>
            </a:pPr>
            <a:r>
              <a:rPr lang="en-CA" dirty="0" smtClean="0">
                <a:solidFill>
                  <a:schemeClr val="tx2">
                    <a:lumMod val="75000"/>
                  </a:schemeClr>
                </a:solidFill>
              </a:rPr>
              <a:t>Avoid being a jerk (scoring cheap points).</a:t>
            </a:r>
          </a:p>
          <a:p>
            <a:pPr marL="1223963" lvl="2" indent="-457200" eaLnBrk="1" hangingPunct="1">
              <a:buFont typeface="+mj-lt"/>
              <a:buAutoNum type="arabicPeriod"/>
              <a:defRPr/>
            </a:pPr>
            <a:r>
              <a:rPr lang="en-CA" dirty="0" smtClean="0"/>
              <a:t>Include </a:t>
            </a:r>
            <a:r>
              <a:rPr lang="en-CA" b="1" dirty="0" smtClean="0">
                <a:solidFill>
                  <a:srgbClr val="FFC000"/>
                </a:solidFill>
              </a:rPr>
              <a:t>presuppositions</a:t>
            </a:r>
            <a:r>
              <a:rPr lang="en-CA" dirty="0" smtClean="0"/>
              <a:t>: Propositions that may not be explicit, but which must be granted if the argument is to be meaningful or felicitous.</a:t>
            </a:r>
          </a:p>
          <a:p>
            <a:pPr marL="1223963" lvl="2" indent="-457200" eaLnBrk="1" hangingPunct="1">
              <a:buFont typeface="+mj-lt"/>
              <a:buAutoNum type="arabicPeriod"/>
              <a:defRPr/>
            </a:pPr>
            <a:r>
              <a:rPr lang="en-CA" dirty="0" smtClean="0">
                <a:solidFill>
                  <a:schemeClr val="tx2">
                    <a:lumMod val="75000"/>
                  </a:schemeClr>
                </a:solidFill>
              </a:rPr>
              <a:t>Make your contribution meaningful.</a:t>
            </a:r>
          </a:p>
          <a:p>
            <a:pPr lvl="3" eaLnBrk="1" hangingPunct="1">
              <a:defRPr/>
            </a:pPr>
            <a:r>
              <a:rPr lang="en-CA" dirty="0" smtClean="0">
                <a:solidFill>
                  <a:schemeClr val="tx2">
                    <a:lumMod val="75000"/>
                  </a:schemeClr>
                </a:solidFill>
              </a:rPr>
              <a:t>A genuine criticism of the best version of the argument you can construct on your interlocutor’s behalf will be much more effective in defeating their argument.</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3382021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914400" y="1295400"/>
            <a:ext cx="7772400" cy="4572000"/>
          </a:xfrm>
        </p:spPr>
        <p:txBody>
          <a:bodyPr/>
          <a:lstStyle/>
          <a:p>
            <a:pPr>
              <a:lnSpc>
                <a:spcPct val="80000"/>
              </a:lnSpc>
            </a:pPr>
            <a:r>
              <a:rPr lang="en-CA" sz="3200" b="1" dirty="0" smtClean="0">
                <a:solidFill>
                  <a:schemeClr val="tx2">
                    <a:lumMod val="75000"/>
                  </a:schemeClr>
                </a:solidFill>
                <a:effectLst>
                  <a:outerShdw blurRad="38100" dist="38100" dir="2700000" algn="tl">
                    <a:srgbClr val="000000">
                      <a:alpha val="43137"/>
                    </a:srgbClr>
                  </a:outerShdw>
                </a:effectLst>
              </a:rPr>
              <a:t>Charity and Accuracy</a:t>
            </a:r>
            <a:r>
              <a:rPr lang="en-CA" sz="3200" dirty="0" smtClean="0"/>
              <a:t> (in interpretation)</a:t>
            </a:r>
          </a:p>
          <a:p>
            <a:pPr>
              <a:lnSpc>
                <a:spcPct val="80000"/>
              </a:lnSpc>
              <a:buNone/>
            </a:pPr>
            <a:endParaRPr lang="en-CA" sz="3200" dirty="0" smtClean="0"/>
          </a:p>
          <a:p>
            <a:pPr lvl="1">
              <a:lnSpc>
                <a:spcPct val="80000"/>
              </a:lnSpc>
            </a:pPr>
            <a:r>
              <a:rPr lang="en-CA" sz="2800" dirty="0" smtClean="0"/>
              <a:t>These two goals can conflict. </a:t>
            </a:r>
          </a:p>
          <a:p>
            <a:pPr lvl="2">
              <a:lnSpc>
                <a:spcPct val="80000"/>
              </a:lnSpc>
            </a:pPr>
            <a:r>
              <a:rPr lang="en-CA" dirty="0" smtClean="0"/>
              <a:t>Be charitable to the arguer, but not to the point that we get away from the original argument.</a:t>
            </a:r>
          </a:p>
          <a:p>
            <a:pPr lvl="2">
              <a:lnSpc>
                <a:spcPct val="80000"/>
              </a:lnSpc>
            </a:pPr>
            <a:r>
              <a:rPr lang="en-CA" sz="2400" dirty="0" smtClean="0"/>
              <a:t>Overly charitable interpretations can lead us away from accuracy.</a:t>
            </a:r>
          </a:p>
          <a:p>
            <a:pPr lvl="2">
              <a:lnSpc>
                <a:spcPct val="80000"/>
              </a:lnSpc>
              <a:buNone/>
            </a:pPr>
            <a:endParaRPr lang="en-CA" sz="2400" dirty="0" smtClean="0"/>
          </a:p>
          <a:p>
            <a:pPr lvl="1">
              <a:lnSpc>
                <a:spcPct val="80000"/>
              </a:lnSpc>
            </a:pPr>
            <a:r>
              <a:rPr lang="en-CA" sz="2600" dirty="0" smtClean="0"/>
              <a:t>Adhere to a principle of modest charity when we reconstruct someone else's argument, while trying to be accurate at the same time.</a:t>
            </a:r>
            <a:endParaRPr lang="en-CA" sz="2600" dirty="0"/>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3685988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914400" y="1143000"/>
            <a:ext cx="3505200" cy="1676400"/>
          </a:xfrm>
        </p:spPr>
        <p:txBody>
          <a:bodyPr>
            <a:normAutofit/>
          </a:bodyPr>
          <a:lstStyle/>
          <a:p>
            <a:pPr>
              <a:lnSpc>
                <a:spcPct val="80000"/>
              </a:lnSpc>
            </a:pPr>
            <a:r>
              <a:rPr lang="en-CA" sz="2400" dirty="0" smtClean="0"/>
              <a:t>Represent </a:t>
            </a:r>
            <a:r>
              <a:rPr lang="en-CA" sz="2400" b="1" dirty="0" smtClean="0">
                <a:solidFill>
                  <a:schemeClr val="tx2">
                    <a:lumMod val="75000"/>
                  </a:schemeClr>
                </a:solidFill>
              </a:rPr>
              <a:t>objections</a:t>
            </a:r>
            <a:r>
              <a:rPr lang="en-CA" sz="2400" dirty="0" smtClean="0">
                <a:solidFill>
                  <a:schemeClr val="tx2">
                    <a:lumMod val="75000"/>
                  </a:schemeClr>
                </a:solidFill>
              </a:rPr>
              <a:t> </a:t>
            </a:r>
            <a:r>
              <a:rPr lang="en-CA" sz="2400" dirty="0" smtClean="0"/>
              <a:t>to a claim made in the argument by using a wavy line</a:t>
            </a:r>
          </a:p>
        </p:txBody>
      </p:sp>
      <p:sp>
        <p:nvSpPr>
          <p:cNvPr id="4" name="Oval 3"/>
          <p:cNvSpPr/>
          <p:nvPr/>
        </p:nvSpPr>
        <p:spPr>
          <a:xfrm>
            <a:off x="2313267" y="27432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solidFill>
                  <a:schemeClr val="tx1"/>
                </a:solidFill>
              </a:rPr>
              <a:t>1</a:t>
            </a:r>
            <a:endParaRPr lang="en-US" b="1" dirty="0">
              <a:solidFill>
                <a:schemeClr val="tx1"/>
              </a:solidFill>
            </a:endParaRPr>
          </a:p>
        </p:txBody>
      </p:sp>
      <p:sp>
        <p:nvSpPr>
          <p:cNvPr id="5" name="Oval 4"/>
          <p:cNvSpPr/>
          <p:nvPr/>
        </p:nvSpPr>
        <p:spPr>
          <a:xfrm>
            <a:off x="1551267" y="4114800"/>
            <a:ext cx="609600" cy="533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smtClean="0">
                <a:solidFill>
                  <a:schemeClr val="tx1"/>
                </a:solidFill>
              </a:rPr>
              <a:t>3</a:t>
            </a:r>
            <a:endParaRPr lang="en-US" b="1" dirty="0">
              <a:solidFill>
                <a:schemeClr val="tx1"/>
              </a:solidFill>
            </a:endParaRPr>
          </a:p>
        </p:txBody>
      </p:sp>
      <p:cxnSp>
        <p:nvCxnSpPr>
          <p:cNvPr id="6" name="Straight Arrow Connector 5"/>
          <p:cNvCxnSpPr/>
          <p:nvPr/>
        </p:nvCxnSpPr>
        <p:spPr>
          <a:xfrm>
            <a:off x="2701355" y="3428984"/>
            <a:ext cx="1135912" cy="15240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733800" y="50292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solidFill>
                  <a:schemeClr val="tx1"/>
                </a:solidFill>
              </a:rPr>
              <a:t>2</a:t>
            </a:r>
            <a:endParaRPr lang="en-US" b="1" dirty="0">
              <a:solidFill>
                <a:schemeClr val="tx1"/>
              </a:solidFill>
            </a:endParaRPr>
          </a:p>
        </p:txBody>
      </p:sp>
      <p:sp>
        <p:nvSpPr>
          <p:cNvPr id="8" name="Freeform 7"/>
          <p:cNvSpPr/>
          <p:nvPr/>
        </p:nvSpPr>
        <p:spPr>
          <a:xfrm>
            <a:off x="2212258" y="4171465"/>
            <a:ext cx="1105786" cy="255234"/>
          </a:xfrm>
          <a:custGeom>
            <a:avLst/>
            <a:gdLst>
              <a:gd name="connsiteX0" fmla="*/ 0 w 1105786"/>
              <a:gd name="connsiteY0" fmla="*/ 212693 h 255234"/>
              <a:gd name="connsiteX1" fmla="*/ 116958 w 1105786"/>
              <a:gd name="connsiteY1" fmla="*/ 31940 h 255234"/>
              <a:gd name="connsiteX2" fmla="*/ 308344 w 1105786"/>
              <a:gd name="connsiteY2" fmla="*/ 255223 h 255234"/>
              <a:gd name="connsiteX3" fmla="*/ 478465 w 1105786"/>
              <a:gd name="connsiteY3" fmla="*/ 42572 h 255234"/>
              <a:gd name="connsiteX4" fmla="*/ 680483 w 1105786"/>
              <a:gd name="connsiteY4" fmla="*/ 223326 h 255234"/>
              <a:gd name="connsiteX5" fmla="*/ 808074 w 1105786"/>
              <a:gd name="connsiteY5" fmla="*/ 42 h 255234"/>
              <a:gd name="connsiteX6" fmla="*/ 1031358 w 1105786"/>
              <a:gd name="connsiteY6" fmla="*/ 244591 h 255234"/>
              <a:gd name="connsiteX7" fmla="*/ 1105786 w 1105786"/>
              <a:gd name="connsiteY7" fmla="*/ 31940 h 255234"/>
              <a:gd name="connsiteX8" fmla="*/ 1105786 w 1105786"/>
              <a:gd name="connsiteY8" fmla="*/ 31940 h 25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786" h="255234">
                <a:moveTo>
                  <a:pt x="0" y="212693"/>
                </a:moveTo>
                <a:cubicBezTo>
                  <a:pt x="32783" y="118772"/>
                  <a:pt x="65567" y="24852"/>
                  <a:pt x="116958" y="31940"/>
                </a:cubicBezTo>
                <a:cubicBezTo>
                  <a:pt x="168349" y="39028"/>
                  <a:pt x="248093" y="253451"/>
                  <a:pt x="308344" y="255223"/>
                </a:cubicBezTo>
                <a:cubicBezTo>
                  <a:pt x="368595" y="256995"/>
                  <a:pt x="416442" y="47888"/>
                  <a:pt x="478465" y="42572"/>
                </a:cubicBezTo>
                <a:cubicBezTo>
                  <a:pt x="540488" y="37256"/>
                  <a:pt x="625548" y="230414"/>
                  <a:pt x="680483" y="223326"/>
                </a:cubicBezTo>
                <a:cubicBezTo>
                  <a:pt x="735418" y="216238"/>
                  <a:pt x="749595" y="-3502"/>
                  <a:pt x="808074" y="42"/>
                </a:cubicBezTo>
                <a:cubicBezTo>
                  <a:pt x="866553" y="3586"/>
                  <a:pt x="981739" y="239275"/>
                  <a:pt x="1031358" y="244591"/>
                </a:cubicBezTo>
                <a:cubicBezTo>
                  <a:pt x="1080977" y="249907"/>
                  <a:pt x="1105786" y="31940"/>
                  <a:pt x="1105786" y="31940"/>
                </a:cubicBezTo>
                <a:lnTo>
                  <a:pt x="1105786" y="31940"/>
                </a:lnTo>
              </a:path>
            </a:pathLst>
          </a:cu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3"/>
          <p:cNvSpPr txBox="1">
            <a:spLocks noChangeArrowheads="1"/>
          </p:cNvSpPr>
          <p:nvPr/>
        </p:nvSpPr>
        <p:spPr bwMode="auto">
          <a:xfrm>
            <a:off x="5181600" y="1143000"/>
            <a:ext cx="35052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lnSpc>
                <a:spcPct val="80000"/>
              </a:lnSpc>
            </a:pPr>
            <a:r>
              <a:rPr lang="en-CA" sz="2400" dirty="0" smtClean="0"/>
              <a:t>Represent a </a:t>
            </a:r>
            <a:r>
              <a:rPr lang="en-CA" sz="2400" b="1" dirty="0" smtClean="0">
                <a:solidFill>
                  <a:srgbClr val="FFC000"/>
                </a:solidFill>
              </a:rPr>
              <a:t>response</a:t>
            </a:r>
            <a:r>
              <a:rPr lang="en-CA" sz="2400" dirty="0" smtClean="0"/>
              <a:t> to the objection by using a straight line that attaches to the objection:</a:t>
            </a:r>
          </a:p>
        </p:txBody>
      </p:sp>
      <p:sp>
        <p:nvSpPr>
          <p:cNvPr id="10" name="Oval 9"/>
          <p:cNvSpPr/>
          <p:nvPr/>
        </p:nvSpPr>
        <p:spPr>
          <a:xfrm>
            <a:off x="5818467" y="4199876"/>
            <a:ext cx="609600" cy="533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smtClean="0">
                <a:solidFill>
                  <a:schemeClr val="tx1"/>
                </a:solidFill>
              </a:rPr>
              <a:t>3</a:t>
            </a:r>
            <a:endParaRPr lang="en-US" b="1" dirty="0">
              <a:solidFill>
                <a:schemeClr val="tx1"/>
              </a:solidFill>
            </a:endParaRPr>
          </a:p>
        </p:txBody>
      </p:sp>
      <p:cxnSp>
        <p:nvCxnSpPr>
          <p:cNvPr id="11" name="Straight Arrow Connector 10"/>
          <p:cNvCxnSpPr/>
          <p:nvPr/>
        </p:nvCxnSpPr>
        <p:spPr>
          <a:xfrm>
            <a:off x="6968555" y="3514060"/>
            <a:ext cx="1135912" cy="15240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001000" y="5114276"/>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solidFill>
                  <a:schemeClr val="tx1"/>
                </a:solidFill>
              </a:rPr>
              <a:t>2</a:t>
            </a:r>
            <a:endParaRPr lang="en-US" b="1" dirty="0">
              <a:solidFill>
                <a:schemeClr val="tx1"/>
              </a:solidFill>
            </a:endParaRPr>
          </a:p>
        </p:txBody>
      </p:sp>
      <p:sp>
        <p:nvSpPr>
          <p:cNvPr id="13" name="Freeform 12"/>
          <p:cNvSpPr/>
          <p:nvPr/>
        </p:nvSpPr>
        <p:spPr>
          <a:xfrm>
            <a:off x="6479458" y="4256541"/>
            <a:ext cx="1105786" cy="255234"/>
          </a:xfrm>
          <a:custGeom>
            <a:avLst/>
            <a:gdLst>
              <a:gd name="connsiteX0" fmla="*/ 0 w 1105786"/>
              <a:gd name="connsiteY0" fmla="*/ 212693 h 255234"/>
              <a:gd name="connsiteX1" fmla="*/ 116958 w 1105786"/>
              <a:gd name="connsiteY1" fmla="*/ 31940 h 255234"/>
              <a:gd name="connsiteX2" fmla="*/ 308344 w 1105786"/>
              <a:gd name="connsiteY2" fmla="*/ 255223 h 255234"/>
              <a:gd name="connsiteX3" fmla="*/ 478465 w 1105786"/>
              <a:gd name="connsiteY3" fmla="*/ 42572 h 255234"/>
              <a:gd name="connsiteX4" fmla="*/ 680483 w 1105786"/>
              <a:gd name="connsiteY4" fmla="*/ 223326 h 255234"/>
              <a:gd name="connsiteX5" fmla="*/ 808074 w 1105786"/>
              <a:gd name="connsiteY5" fmla="*/ 42 h 255234"/>
              <a:gd name="connsiteX6" fmla="*/ 1031358 w 1105786"/>
              <a:gd name="connsiteY6" fmla="*/ 244591 h 255234"/>
              <a:gd name="connsiteX7" fmla="*/ 1105786 w 1105786"/>
              <a:gd name="connsiteY7" fmla="*/ 31940 h 255234"/>
              <a:gd name="connsiteX8" fmla="*/ 1105786 w 1105786"/>
              <a:gd name="connsiteY8" fmla="*/ 31940 h 25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786" h="255234">
                <a:moveTo>
                  <a:pt x="0" y="212693"/>
                </a:moveTo>
                <a:cubicBezTo>
                  <a:pt x="32783" y="118772"/>
                  <a:pt x="65567" y="24852"/>
                  <a:pt x="116958" y="31940"/>
                </a:cubicBezTo>
                <a:cubicBezTo>
                  <a:pt x="168349" y="39028"/>
                  <a:pt x="248093" y="253451"/>
                  <a:pt x="308344" y="255223"/>
                </a:cubicBezTo>
                <a:cubicBezTo>
                  <a:pt x="368595" y="256995"/>
                  <a:pt x="416442" y="47888"/>
                  <a:pt x="478465" y="42572"/>
                </a:cubicBezTo>
                <a:cubicBezTo>
                  <a:pt x="540488" y="37256"/>
                  <a:pt x="625548" y="230414"/>
                  <a:pt x="680483" y="223326"/>
                </a:cubicBezTo>
                <a:cubicBezTo>
                  <a:pt x="735418" y="216238"/>
                  <a:pt x="749595" y="-3502"/>
                  <a:pt x="808074" y="42"/>
                </a:cubicBezTo>
                <a:cubicBezTo>
                  <a:pt x="866553" y="3586"/>
                  <a:pt x="981739" y="239275"/>
                  <a:pt x="1031358" y="244591"/>
                </a:cubicBezTo>
                <a:cubicBezTo>
                  <a:pt x="1080977" y="249907"/>
                  <a:pt x="1105786" y="31940"/>
                  <a:pt x="1105786" y="31940"/>
                </a:cubicBezTo>
                <a:lnTo>
                  <a:pt x="1105786" y="31940"/>
                </a:lnTo>
              </a:path>
            </a:pathLst>
          </a:cu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6428067" y="5038076"/>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solidFill>
                  <a:schemeClr val="tx1"/>
                </a:solidFill>
              </a:rPr>
              <a:t>4</a:t>
            </a:r>
            <a:endParaRPr lang="en-US" b="1" dirty="0">
              <a:solidFill>
                <a:schemeClr val="tx1"/>
              </a:solidFill>
            </a:endParaRPr>
          </a:p>
        </p:txBody>
      </p:sp>
      <p:sp>
        <p:nvSpPr>
          <p:cNvPr id="15" name="Oval 14"/>
          <p:cNvSpPr/>
          <p:nvPr/>
        </p:nvSpPr>
        <p:spPr>
          <a:xfrm>
            <a:off x="6553200" y="282826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solidFill>
                  <a:schemeClr val="tx1"/>
                </a:solidFill>
              </a:rPr>
              <a:t>1</a:t>
            </a:r>
            <a:endParaRPr lang="en-US" b="1" dirty="0">
              <a:solidFill>
                <a:schemeClr val="tx1"/>
              </a:solidFill>
            </a:endParaRPr>
          </a:p>
        </p:txBody>
      </p:sp>
      <p:sp>
        <p:nvSpPr>
          <p:cNvPr id="16" name="Oval 15"/>
          <p:cNvSpPr/>
          <p:nvPr/>
        </p:nvSpPr>
        <p:spPr>
          <a:xfrm>
            <a:off x="7494867" y="4191000"/>
            <a:ext cx="201333" cy="19712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6931684" y="4245246"/>
            <a:ext cx="201333" cy="19712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flipV="1">
            <a:off x="6809067" y="4442375"/>
            <a:ext cx="202362" cy="555354"/>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217377" y="4114800"/>
            <a:ext cx="201333" cy="19712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Diagramming and Counter-Considerations</a:t>
            </a:r>
            <a:endParaRPr lang="en-US" sz="3200" dirty="0" smtClean="0"/>
          </a:p>
        </p:txBody>
      </p:sp>
      <p:sp>
        <p:nvSpPr>
          <p:cNvPr id="21"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336398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par>
                          <p:cTn id="19" fill="hold">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0" grpId="0" animBg="1"/>
      <p:bldP spid="12" grpId="0" animBg="1"/>
      <p:bldP spid="13" grpId="0" animBg="1"/>
      <p:bldP spid="14" grpId="0" animBg="1"/>
      <p:bldP spid="15" grpId="0" animBg="1"/>
      <p:bldP spid="16" grpId="0"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914400" y="1295400"/>
            <a:ext cx="7620000" cy="4572000"/>
          </a:xfrm>
        </p:spPr>
        <p:txBody>
          <a:bodyPr>
            <a:normAutofit/>
          </a:bodyPr>
          <a:lstStyle/>
          <a:p>
            <a:pPr marL="68263" indent="0">
              <a:lnSpc>
                <a:spcPct val="80000"/>
              </a:lnSpc>
              <a:buNone/>
            </a:pPr>
            <a:r>
              <a:rPr lang="en-CA" sz="2400" i="1" dirty="0" smtClean="0">
                <a:solidFill>
                  <a:schemeClr val="accent1">
                    <a:lumMod val="40000"/>
                    <a:lumOff val="60000"/>
                  </a:schemeClr>
                </a:solidFill>
              </a:rPr>
              <a:t>Strange as it may seem, there has been a recent trend among parents in the Ottawa region to invite the previous Prime Minister to cater their children’s birthday parties. This is a bad idea for several reasons. For one thing, Stephen Harper is secretly a space alien. Furthermore, Harper studied Economics, not the culinary arts. Finally, several of Harper’s friends have confided to me that he is a terrible cook. Now you might argue that some space aliens are good cooks. Alf, for instance, knew how to whip up an omelet, and E.T. could make a mighty fine plate of macaroni and cheese. But even if an alien is a good cook, it’s dangerous to let it near your kids. How much more, then, should you avoid putting Harper in charge of the food if you want your kid’s next birthday party to be a success. </a:t>
            </a:r>
          </a:p>
        </p:txBody>
      </p:sp>
      <p:sp>
        <p:nvSpPr>
          <p:cNvPr id="5"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Diagramming and Counter-Considerations</a:t>
            </a:r>
            <a:endParaRPr lang="en-US" sz="3200" dirty="0" smtClean="0"/>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19121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914400" y="1295400"/>
            <a:ext cx="3733800" cy="4419600"/>
          </a:xfrm>
        </p:spPr>
        <p:txBody>
          <a:bodyPr>
            <a:normAutofit fontScale="92500" lnSpcReduction="20000"/>
          </a:bodyPr>
          <a:lstStyle/>
          <a:p>
            <a:pPr marL="525463" indent="-457200">
              <a:lnSpc>
                <a:spcPct val="80000"/>
              </a:lnSpc>
              <a:buFont typeface="+mj-lt"/>
              <a:buAutoNum type="arabicPeriod"/>
            </a:pPr>
            <a:r>
              <a:rPr lang="en-CA" sz="2400" dirty="0" smtClean="0"/>
              <a:t>Stephen Harper is secretly a space alien.</a:t>
            </a:r>
          </a:p>
          <a:p>
            <a:pPr marL="525463" indent="-457200">
              <a:lnSpc>
                <a:spcPct val="80000"/>
              </a:lnSpc>
              <a:buFont typeface="+mj-lt"/>
              <a:buAutoNum type="arabicPeriod"/>
            </a:pPr>
            <a:r>
              <a:rPr lang="en-CA" sz="2400" dirty="0" smtClean="0"/>
              <a:t>Stephen Harper did not study the culinary arts.</a:t>
            </a:r>
          </a:p>
          <a:p>
            <a:pPr marL="525463" indent="-457200">
              <a:lnSpc>
                <a:spcPct val="80000"/>
              </a:lnSpc>
              <a:buFont typeface="+mj-lt"/>
              <a:buAutoNum type="arabicPeriod"/>
            </a:pPr>
            <a:r>
              <a:rPr lang="en-CA" sz="2400" dirty="0" smtClean="0"/>
              <a:t>Stephen Harper is known among his friends as a bad cook.</a:t>
            </a:r>
          </a:p>
          <a:p>
            <a:pPr marL="68263" indent="0">
              <a:lnSpc>
                <a:spcPct val="80000"/>
              </a:lnSpc>
              <a:buNone/>
            </a:pPr>
            <a:r>
              <a:rPr lang="en-CA" sz="2400" dirty="0" smtClean="0"/>
              <a:t>However,</a:t>
            </a:r>
          </a:p>
          <a:p>
            <a:pPr marL="525463" indent="-457200">
              <a:lnSpc>
                <a:spcPct val="80000"/>
              </a:lnSpc>
              <a:buFont typeface="+mj-lt"/>
              <a:buAutoNum type="arabicPeriod" startAt="4"/>
            </a:pPr>
            <a:r>
              <a:rPr lang="en-CA" sz="2400" i="1" dirty="0" smtClean="0"/>
              <a:t>Some space aliens are good cooks.</a:t>
            </a:r>
          </a:p>
          <a:p>
            <a:pPr marL="68263" indent="0">
              <a:lnSpc>
                <a:spcPct val="80000"/>
              </a:lnSpc>
              <a:buNone/>
            </a:pPr>
            <a:r>
              <a:rPr lang="en-CA" sz="2400" dirty="0" smtClean="0"/>
              <a:t>But, </a:t>
            </a:r>
          </a:p>
          <a:p>
            <a:pPr marL="525463" indent="-457200">
              <a:lnSpc>
                <a:spcPct val="80000"/>
              </a:lnSpc>
              <a:buFont typeface="+mj-lt"/>
              <a:buAutoNum type="arabicPeriod" startAt="5"/>
            </a:pPr>
            <a:r>
              <a:rPr lang="en-CA" sz="2400" dirty="0" smtClean="0"/>
              <a:t>It’s dangerous to let even aliens that are good cooks near your children.</a:t>
            </a:r>
          </a:p>
          <a:p>
            <a:pPr marL="68263" indent="0">
              <a:lnSpc>
                <a:spcPct val="80000"/>
              </a:lnSpc>
              <a:buNone/>
            </a:pPr>
            <a:r>
              <a:rPr lang="en-CA" sz="2400" dirty="0" smtClean="0"/>
              <a:t>Therefore,</a:t>
            </a:r>
          </a:p>
          <a:p>
            <a:pPr marL="525463" indent="-457200">
              <a:lnSpc>
                <a:spcPct val="80000"/>
              </a:lnSpc>
              <a:buFont typeface="+mj-lt"/>
              <a:buAutoNum type="arabicPeriod" startAt="6"/>
            </a:pPr>
            <a:r>
              <a:rPr lang="en-CA" sz="2400" dirty="0" smtClean="0"/>
              <a:t>You should not ask Stephen Harper to cater your child’s birthday party.</a:t>
            </a:r>
          </a:p>
        </p:txBody>
      </p:sp>
      <p:sp>
        <p:nvSpPr>
          <p:cNvPr id="4" name="Oval 3"/>
          <p:cNvSpPr/>
          <p:nvPr/>
        </p:nvSpPr>
        <p:spPr>
          <a:xfrm>
            <a:off x="5715000" y="16764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solidFill>
                  <a:schemeClr val="tx1"/>
                </a:solidFill>
              </a:rPr>
              <a:t>1</a:t>
            </a:r>
            <a:endParaRPr lang="en-US" b="1" dirty="0">
              <a:solidFill>
                <a:schemeClr val="tx1"/>
              </a:solidFill>
            </a:endParaRPr>
          </a:p>
        </p:txBody>
      </p:sp>
      <p:sp>
        <p:nvSpPr>
          <p:cNvPr id="5" name="Oval 4"/>
          <p:cNvSpPr/>
          <p:nvPr/>
        </p:nvSpPr>
        <p:spPr>
          <a:xfrm>
            <a:off x="7059333" y="16764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solidFill>
                  <a:schemeClr val="tx1"/>
                </a:solidFill>
              </a:rPr>
              <a:t>2</a:t>
            </a:r>
            <a:endParaRPr lang="en-US" b="1" dirty="0">
              <a:solidFill>
                <a:schemeClr val="tx1"/>
              </a:solidFill>
            </a:endParaRPr>
          </a:p>
        </p:txBody>
      </p:sp>
      <p:sp>
        <p:nvSpPr>
          <p:cNvPr id="6" name="Oval 5"/>
          <p:cNvSpPr/>
          <p:nvPr/>
        </p:nvSpPr>
        <p:spPr>
          <a:xfrm>
            <a:off x="8305800" y="16764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solidFill>
                  <a:schemeClr val="tx1"/>
                </a:solidFill>
              </a:rPr>
              <a:t>3</a:t>
            </a:r>
            <a:endParaRPr lang="en-US" b="1" dirty="0">
              <a:solidFill>
                <a:schemeClr val="tx1"/>
              </a:solidFill>
            </a:endParaRPr>
          </a:p>
        </p:txBody>
      </p:sp>
      <p:sp>
        <p:nvSpPr>
          <p:cNvPr id="7" name="Oval 6"/>
          <p:cNvSpPr/>
          <p:nvPr/>
        </p:nvSpPr>
        <p:spPr>
          <a:xfrm>
            <a:off x="4953000" y="3048000"/>
            <a:ext cx="609600" cy="533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smtClean="0">
                <a:solidFill>
                  <a:schemeClr val="tx1"/>
                </a:solidFill>
              </a:rPr>
              <a:t>4</a:t>
            </a:r>
            <a:endParaRPr lang="en-US" b="1" dirty="0">
              <a:solidFill>
                <a:schemeClr val="tx1"/>
              </a:solidFill>
            </a:endParaRPr>
          </a:p>
        </p:txBody>
      </p:sp>
      <p:cxnSp>
        <p:nvCxnSpPr>
          <p:cNvPr id="9" name="Straight Arrow Connector 8"/>
          <p:cNvCxnSpPr/>
          <p:nvPr/>
        </p:nvCxnSpPr>
        <p:spPr>
          <a:xfrm>
            <a:off x="6103088" y="2362184"/>
            <a:ext cx="1135912" cy="15240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543800" y="2362184"/>
            <a:ext cx="914400" cy="15240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059333" y="4029724"/>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solidFill>
                  <a:schemeClr val="tx1"/>
                </a:solidFill>
              </a:rPr>
              <a:t>6</a:t>
            </a:r>
            <a:endParaRPr lang="en-US" b="1" dirty="0">
              <a:solidFill>
                <a:schemeClr val="tx1"/>
              </a:solidFill>
            </a:endParaRPr>
          </a:p>
        </p:txBody>
      </p:sp>
      <p:cxnSp>
        <p:nvCxnSpPr>
          <p:cNvPr id="15" name="Straight Arrow Connector 14"/>
          <p:cNvCxnSpPr/>
          <p:nvPr/>
        </p:nvCxnSpPr>
        <p:spPr>
          <a:xfrm>
            <a:off x="7364133" y="2299259"/>
            <a:ext cx="0" cy="15869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5613991" y="3104665"/>
            <a:ext cx="1105786" cy="255234"/>
          </a:xfrm>
          <a:custGeom>
            <a:avLst/>
            <a:gdLst>
              <a:gd name="connsiteX0" fmla="*/ 0 w 1105786"/>
              <a:gd name="connsiteY0" fmla="*/ 212693 h 255234"/>
              <a:gd name="connsiteX1" fmla="*/ 116958 w 1105786"/>
              <a:gd name="connsiteY1" fmla="*/ 31940 h 255234"/>
              <a:gd name="connsiteX2" fmla="*/ 308344 w 1105786"/>
              <a:gd name="connsiteY2" fmla="*/ 255223 h 255234"/>
              <a:gd name="connsiteX3" fmla="*/ 478465 w 1105786"/>
              <a:gd name="connsiteY3" fmla="*/ 42572 h 255234"/>
              <a:gd name="connsiteX4" fmla="*/ 680483 w 1105786"/>
              <a:gd name="connsiteY4" fmla="*/ 223326 h 255234"/>
              <a:gd name="connsiteX5" fmla="*/ 808074 w 1105786"/>
              <a:gd name="connsiteY5" fmla="*/ 42 h 255234"/>
              <a:gd name="connsiteX6" fmla="*/ 1031358 w 1105786"/>
              <a:gd name="connsiteY6" fmla="*/ 244591 h 255234"/>
              <a:gd name="connsiteX7" fmla="*/ 1105786 w 1105786"/>
              <a:gd name="connsiteY7" fmla="*/ 31940 h 255234"/>
              <a:gd name="connsiteX8" fmla="*/ 1105786 w 1105786"/>
              <a:gd name="connsiteY8" fmla="*/ 31940 h 25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786" h="255234">
                <a:moveTo>
                  <a:pt x="0" y="212693"/>
                </a:moveTo>
                <a:cubicBezTo>
                  <a:pt x="32783" y="118772"/>
                  <a:pt x="65567" y="24852"/>
                  <a:pt x="116958" y="31940"/>
                </a:cubicBezTo>
                <a:cubicBezTo>
                  <a:pt x="168349" y="39028"/>
                  <a:pt x="248093" y="253451"/>
                  <a:pt x="308344" y="255223"/>
                </a:cubicBezTo>
                <a:cubicBezTo>
                  <a:pt x="368595" y="256995"/>
                  <a:pt x="416442" y="47888"/>
                  <a:pt x="478465" y="42572"/>
                </a:cubicBezTo>
                <a:cubicBezTo>
                  <a:pt x="540488" y="37256"/>
                  <a:pt x="625548" y="230414"/>
                  <a:pt x="680483" y="223326"/>
                </a:cubicBezTo>
                <a:cubicBezTo>
                  <a:pt x="735418" y="216238"/>
                  <a:pt x="749595" y="-3502"/>
                  <a:pt x="808074" y="42"/>
                </a:cubicBezTo>
                <a:cubicBezTo>
                  <a:pt x="866553" y="3586"/>
                  <a:pt x="981739" y="239275"/>
                  <a:pt x="1031358" y="244591"/>
                </a:cubicBezTo>
                <a:cubicBezTo>
                  <a:pt x="1080977" y="249907"/>
                  <a:pt x="1105786" y="31940"/>
                  <a:pt x="1105786" y="31940"/>
                </a:cubicBezTo>
                <a:lnTo>
                  <a:pt x="1105786" y="31940"/>
                </a:lnTo>
              </a:path>
            </a:pathLst>
          </a:cu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Oval 18"/>
          <p:cNvSpPr/>
          <p:nvPr/>
        </p:nvSpPr>
        <p:spPr>
          <a:xfrm>
            <a:off x="6629400" y="3079471"/>
            <a:ext cx="201333" cy="19712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5562600" y="3886200"/>
            <a:ext cx="609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solidFill>
                  <a:schemeClr val="tx1"/>
                </a:solidFill>
              </a:rPr>
              <a:t>5</a:t>
            </a:r>
            <a:endParaRPr lang="en-US" b="1" dirty="0">
              <a:solidFill>
                <a:schemeClr val="tx1"/>
              </a:solidFill>
            </a:endParaRPr>
          </a:p>
        </p:txBody>
      </p:sp>
      <p:sp>
        <p:nvSpPr>
          <p:cNvPr id="16" name="Oval 15"/>
          <p:cNvSpPr/>
          <p:nvPr/>
        </p:nvSpPr>
        <p:spPr>
          <a:xfrm>
            <a:off x="6066217" y="3133717"/>
            <a:ext cx="201333" cy="19712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 name="Straight Connector 2"/>
          <p:cNvCxnSpPr/>
          <p:nvPr/>
        </p:nvCxnSpPr>
        <p:spPr>
          <a:xfrm flipV="1">
            <a:off x="5943600" y="3330846"/>
            <a:ext cx="202362" cy="55535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Diagramming and Counter-Considerations</a:t>
            </a:r>
            <a:endParaRPr lang="en-US" sz="3200" dirty="0" smtClean="0"/>
          </a:p>
        </p:txBody>
      </p:sp>
      <p:sp>
        <p:nvSpPr>
          <p:cNvPr id="20"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2 Argument Structure</a:t>
            </a:r>
          </a:p>
        </p:txBody>
      </p:sp>
    </p:spTree>
    <p:extLst>
      <p:ext uri="{BB962C8B-B14F-4D97-AF65-F5344CB8AC3E}">
        <p14:creationId xmlns:p14="http://schemas.microsoft.com/office/powerpoint/2010/main" val="426734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fade">
                                      <p:cBhvr>
                                        <p:cTn id="10" dur="500"/>
                                        <p:tgtEl>
                                          <p:spTgt spid="1433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fade">
                                      <p:cBhvr>
                                        <p:cTn id="13" dur="500"/>
                                        <p:tgtEl>
                                          <p:spTgt spid="1433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fade">
                                      <p:cBhvr>
                                        <p:cTn id="16" dur="500"/>
                                        <p:tgtEl>
                                          <p:spTgt spid="1433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Effect transition="in" filter="fade">
                                      <p:cBhvr>
                                        <p:cTn id="19" dur="500"/>
                                        <p:tgtEl>
                                          <p:spTgt spid="1433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fade">
                                      <p:cBhvr>
                                        <p:cTn id="22" dur="500"/>
                                        <p:tgtEl>
                                          <p:spTgt spid="1433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339">
                                            <p:txEl>
                                              <p:pRg st="6" end="6"/>
                                            </p:txEl>
                                          </p:spTgt>
                                        </p:tgtEl>
                                        <p:attrNameLst>
                                          <p:attrName>style.visibility</p:attrName>
                                        </p:attrNameLst>
                                      </p:cBhvr>
                                      <p:to>
                                        <p:strVal val="visible"/>
                                      </p:to>
                                    </p:set>
                                    <p:animEffect transition="in" filter="fade">
                                      <p:cBhvr>
                                        <p:cTn id="25" dur="500"/>
                                        <p:tgtEl>
                                          <p:spTgt spid="1433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339">
                                            <p:txEl>
                                              <p:pRg st="7" end="7"/>
                                            </p:txEl>
                                          </p:spTgt>
                                        </p:tgtEl>
                                        <p:attrNameLst>
                                          <p:attrName>style.visibility</p:attrName>
                                        </p:attrNameLst>
                                      </p:cBhvr>
                                      <p:to>
                                        <p:strVal val="visible"/>
                                      </p:to>
                                    </p:set>
                                    <p:animEffect transition="in" filter="fade">
                                      <p:cBhvr>
                                        <p:cTn id="28" dur="500"/>
                                        <p:tgtEl>
                                          <p:spTgt spid="1433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4339">
                                            <p:txEl>
                                              <p:pRg st="8" end="8"/>
                                            </p:txEl>
                                          </p:spTgt>
                                        </p:tgtEl>
                                        <p:attrNameLst>
                                          <p:attrName>style.visibility</p:attrName>
                                        </p:attrNameLst>
                                      </p:cBhvr>
                                      <p:to>
                                        <p:strVal val="visible"/>
                                      </p:to>
                                    </p:set>
                                    <p:animEffect transition="in" filter="fade">
                                      <p:cBhvr>
                                        <p:cTn id="31" dur="500"/>
                                        <p:tgtEl>
                                          <p:spTgt spid="143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childTnLst>
                                </p:cTn>
                              </p:par>
                              <p:par>
                                <p:cTn id="49" presetID="10"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7" grpId="0" animBg="1"/>
      <p:bldP spid="19" grpId="0" animBg="1"/>
      <p:bldP spid="14"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914400" y="1219200"/>
            <a:ext cx="7924800" cy="4724400"/>
          </a:xfrm>
        </p:spPr>
        <p:txBody>
          <a:bodyPr/>
          <a:lstStyle/>
          <a:p>
            <a:pPr>
              <a:lnSpc>
                <a:spcPct val="80000"/>
              </a:lnSpc>
            </a:pPr>
            <a:r>
              <a:rPr lang="en-CA" sz="2400" dirty="0" smtClean="0"/>
              <a:t>We number premises and conclusions to make it easy to refer to them by a name: the number. </a:t>
            </a:r>
          </a:p>
          <a:p>
            <a:pPr lvl="1">
              <a:lnSpc>
                <a:spcPct val="80000"/>
              </a:lnSpc>
            </a:pPr>
            <a:r>
              <a:rPr lang="en-CA" sz="2000" dirty="0" smtClean="0"/>
              <a:t>Talk about (1) or premise (1) without rewriting the entire premise.</a:t>
            </a:r>
          </a:p>
          <a:p>
            <a:pPr>
              <a:lnSpc>
                <a:spcPct val="80000"/>
              </a:lnSpc>
              <a:buNone/>
            </a:pPr>
            <a:endParaRPr lang="en-CA" sz="1000" dirty="0" smtClean="0"/>
          </a:p>
          <a:p>
            <a:pPr>
              <a:lnSpc>
                <a:spcPct val="80000"/>
              </a:lnSpc>
            </a:pPr>
            <a:r>
              <a:rPr lang="en-CA" sz="2400" dirty="0" smtClean="0"/>
              <a:t>Standardizing the argument gives us a clear view of where the arguer is going and forces us to look carefully at what the arguer has said.</a:t>
            </a:r>
          </a:p>
          <a:p>
            <a:pPr marL="68263" indent="0">
              <a:lnSpc>
                <a:spcPct val="80000"/>
              </a:lnSpc>
              <a:buNone/>
            </a:pPr>
            <a:r>
              <a:rPr lang="en-CA" sz="1050" dirty="0" smtClean="0"/>
              <a:t>  </a:t>
            </a:r>
          </a:p>
          <a:p>
            <a:pPr>
              <a:lnSpc>
                <a:spcPct val="80000"/>
              </a:lnSpc>
              <a:spcAft>
                <a:spcPts val="600"/>
              </a:spcAft>
            </a:pPr>
            <a:r>
              <a:rPr lang="en-CA" sz="2400" dirty="0" smtClean="0"/>
              <a:t>Here is an argument in clear, standard form.</a:t>
            </a:r>
          </a:p>
          <a:p>
            <a:pPr marL="1257300" lvl="2" indent="-457200" eaLnBrk="1" hangingPunct="1">
              <a:lnSpc>
                <a:spcPct val="80000"/>
              </a:lnSpc>
              <a:buAutoNum type="arabicParenBoth"/>
            </a:pPr>
            <a:r>
              <a:rPr lang="en-CA" sz="2000" b="1" dirty="0" smtClean="0">
                <a:solidFill>
                  <a:schemeClr val="accent2">
                    <a:lumMod val="40000"/>
                    <a:lumOff val="60000"/>
                  </a:schemeClr>
                </a:solidFill>
              </a:rPr>
              <a:t>If Chuck is in Atlanta, then Chuck is in Georgia.</a:t>
            </a:r>
          </a:p>
          <a:p>
            <a:pPr marL="1257300" lvl="2" indent="-457200" eaLnBrk="1" hangingPunct="1">
              <a:lnSpc>
                <a:spcPct val="80000"/>
              </a:lnSpc>
              <a:buAutoNum type="arabicParenBoth"/>
            </a:pPr>
            <a:r>
              <a:rPr lang="en-CA" sz="2000" b="1" dirty="0" smtClean="0">
                <a:solidFill>
                  <a:schemeClr val="accent2">
                    <a:lumMod val="40000"/>
                    <a:lumOff val="60000"/>
                  </a:schemeClr>
                </a:solidFill>
              </a:rPr>
              <a:t>Chuck is not in Georgia.</a:t>
            </a:r>
          </a:p>
          <a:p>
            <a:pPr marL="1257300" lvl="2" indent="-457200" eaLnBrk="1" hangingPunct="1">
              <a:lnSpc>
                <a:spcPct val="80000"/>
              </a:lnSpc>
              <a:buNone/>
            </a:pPr>
            <a:r>
              <a:rPr lang="en-CA" sz="2000" b="1" dirty="0" smtClean="0">
                <a:solidFill>
                  <a:schemeClr val="accent1">
                    <a:lumMod val="60000"/>
                    <a:lumOff val="40000"/>
                  </a:schemeClr>
                </a:solidFill>
              </a:rPr>
              <a:t>Therefore,</a:t>
            </a:r>
          </a:p>
          <a:p>
            <a:pPr marL="1257300" lvl="2" indent="-457200" eaLnBrk="1" hangingPunct="1">
              <a:lnSpc>
                <a:spcPct val="80000"/>
              </a:lnSpc>
              <a:buFont typeface="Wingdings" pitchFamily="2" charset="2"/>
              <a:buAutoNum type="arabicParenBoth" startAt="3"/>
            </a:pPr>
            <a:r>
              <a:rPr lang="en-CA" sz="2000" b="1" dirty="0" smtClean="0">
                <a:solidFill>
                  <a:schemeClr val="accent2">
                    <a:lumMod val="40000"/>
                    <a:lumOff val="60000"/>
                  </a:schemeClr>
                </a:solidFill>
              </a:rPr>
              <a:t>Chuck is not in Atlanta.</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12343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5" end="5"/>
                                            </p:txEl>
                                          </p:spTgt>
                                        </p:tgtEl>
                                        <p:attrNameLst>
                                          <p:attrName>style.visibility</p:attrName>
                                        </p:attrNameLst>
                                      </p:cBhvr>
                                      <p:to>
                                        <p:strVal val="visible"/>
                                      </p:to>
                                    </p:set>
                                    <p:anim calcmode="lin" valueType="num">
                                      <p:cBhvr additive="base">
                                        <p:cTn id="7"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4339">
                                            <p:txEl>
                                              <p:pRg st="6" end="6"/>
                                            </p:txEl>
                                          </p:spTgt>
                                        </p:tgtEl>
                                        <p:attrNameLst>
                                          <p:attrName>style.visibility</p:attrName>
                                        </p:attrNameLst>
                                      </p:cBhvr>
                                      <p:to>
                                        <p:strVal val="visible"/>
                                      </p:to>
                                    </p:set>
                                    <p:animEffect transition="in" filter="fade">
                                      <p:cBhvr>
                                        <p:cTn id="12" dur="1000"/>
                                        <p:tgtEl>
                                          <p:spTgt spid="14339">
                                            <p:txEl>
                                              <p:pRg st="6" end="6"/>
                                            </p:txEl>
                                          </p:spTgt>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4339">
                                            <p:txEl>
                                              <p:pRg st="7" end="7"/>
                                            </p:txEl>
                                          </p:spTgt>
                                        </p:tgtEl>
                                        <p:attrNameLst>
                                          <p:attrName>style.visibility</p:attrName>
                                        </p:attrNameLst>
                                      </p:cBhvr>
                                      <p:to>
                                        <p:strVal val="visible"/>
                                      </p:to>
                                    </p:set>
                                    <p:animEffect transition="in" filter="fade">
                                      <p:cBhvr>
                                        <p:cTn id="16" dur="1000"/>
                                        <p:tgtEl>
                                          <p:spTgt spid="14339">
                                            <p:txEl>
                                              <p:pRg st="7" end="7"/>
                                            </p:txEl>
                                          </p:spTgt>
                                        </p:tgtEl>
                                      </p:cBhvr>
                                    </p:animEffect>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14339">
                                            <p:txEl>
                                              <p:pRg st="8" end="8"/>
                                            </p:txEl>
                                          </p:spTgt>
                                        </p:tgtEl>
                                        <p:attrNameLst>
                                          <p:attrName>style.visibility</p:attrName>
                                        </p:attrNameLst>
                                      </p:cBhvr>
                                      <p:to>
                                        <p:strVal val="visible"/>
                                      </p:to>
                                    </p:set>
                                    <p:animEffect transition="in" filter="fade">
                                      <p:cBhvr>
                                        <p:cTn id="20" dur="1000"/>
                                        <p:tgtEl>
                                          <p:spTgt spid="14339">
                                            <p:txEl>
                                              <p:pRg st="8" end="8"/>
                                            </p:txEl>
                                          </p:spTgt>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14339">
                                            <p:txEl>
                                              <p:pRg st="9" end="9"/>
                                            </p:txEl>
                                          </p:spTgt>
                                        </p:tgtEl>
                                        <p:attrNameLst>
                                          <p:attrName>style.visibility</p:attrName>
                                        </p:attrNameLst>
                                      </p:cBhvr>
                                      <p:to>
                                        <p:strVal val="visible"/>
                                      </p:to>
                                    </p:set>
                                    <p:animEffect transition="in" filter="fade">
                                      <p:cBhvr>
                                        <p:cTn id="24" dur="1000"/>
                                        <p:tgtEl>
                                          <p:spTgt spid="14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457200" y="1143000"/>
            <a:ext cx="8382000" cy="4800600"/>
          </a:xfrm>
        </p:spPr>
        <p:txBody>
          <a:bodyPr/>
          <a:lstStyle/>
          <a:p>
            <a:pPr>
              <a:lnSpc>
                <a:spcPct val="80000"/>
              </a:lnSpc>
            </a:pPr>
            <a:r>
              <a:rPr lang="en-CA" sz="2400" dirty="0" smtClean="0"/>
              <a:t>Arguments often proceed in stages.  Sometimes a premise in one argument is a conclusion of another argument.  This phenomena happens when we have </a:t>
            </a:r>
            <a:r>
              <a:rPr lang="en-CA" sz="2400" b="1" u="sng" dirty="0" err="1" smtClean="0">
                <a:solidFill>
                  <a:srgbClr val="FFC000"/>
                </a:solidFill>
              </a:rPr>
              <a:t>subarguments</a:t>
            </a:r>
            <a:r>
              <a:rPr lang="en-CA" sz="2400" dirty="0" smtClean="0"/>
              <a:t>.</a:t>
            </a:r>
          </a:p>
          <a:p>
            <a:pPr>
              <a:lnSpc>
                <a:spcPct val="80000"/>
              </a:lnSpc>
              <a:buNone/>
            </a:pPr>
            <a:endParaRPr lang="en-CA" sz="1000" dirty="0" smtClean="0"/>
          </a:p>
          <a:p>
            <a:pPr>
              <a:lnSpc>
                <a:spcPct val="80000"/>
              </a:lnSpc>
            </a:pPr>
            <a:r>
              <a:rPr lang="en-CA" sz="2400" dirty="0" smtClean="0"/>
              <a:t>A </a:t>
            </a:r>
            <a:r>
              <a:rPr lang="en-CA" sz="2400" b="1" u="sng" dirty="0" smtClean="0">
                <a:solidFill>
                  <a:srgbClr val="FFC000"/>
                </a:solidFill>
              </a:rPr>
              <a:t>subargument</a:t>
            </a:r>
            <a:r>
              <a:rPr lang="en-CA" sz="2400" dirty="0" smtClean="0">
                <a:solidFill>
                  <a:srgbClr val="FFC000"/>
                </a:solidFill>
              </a:rPr>
              <a:t> </a:t>
            </a:r>
            <a:r>
              <a:rPr lang="en-CA" sz="2400" dirty="0" smtClean="0"/>
              <a:t>is a subordinate argument that is a component of a larger argument, called the </a:t>
            </a:r>
            <a:r>
              <a:rPr lang="en-CA" sz="2400" u="sng" dirty="0" smtClean="0">
                <a:solidFill>
                  <a:schemeClr val="tx2">
                    <a:lumMod val="75000"/>
                  </a:schemeClr>
                </a:solidFill>
              </a:rPr>
              <a:t>whole argument</a:t>
            </a:r>
            <a:r>
              <a:rPr lang="en-CA" sz="2400" dirty="0" smtClean="0"/>
              <a:t>. </a:t>
            </a:r>
          </a:p>
          <a:p>
            <a:pPr lvl="1">
              <a:lnSpc>
                <a:spcPct val="80000"/>
              </a:lnSpc>
            </a:pPr>
            <a:r>
              <a:rPr lang="en-CA" sz="2000" dirty="0" smtClean="0"/>
              <a:t>Figure 2.2 (see p. 25) shows the logical relationship of this kind of case.</a:t>
            </a:r>
          </a:p>
        </p:txBody>
      </p:sp>
      <p:sp>
        <p:nvSpPr>
          <p:cNvPr id="5" name="Oval 4"/>
          <p:cNvSpPr/>
          <p:nvPr/>
        </p:nvSpPr>
        <p:spPr>
          <a:xfrm>
            <a:off x="2286000" y="3343275"/>
            <a:ext cx="533400"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b="1" dirty="0">
              <a:solidFill>
                <a:schemeClr val="bg1"/>
              </a:solidFill>
            </a:endParaRPr>
          </a:p>
        </p:txBody>
      </p:sp>
      <p:sp>
        <p:nvSpPr>
          <p:cNvPr id="6" name="Oval 5"/>
          <p:cNvSpPr/>
          <p:nvPr/>
        </p:nvSpPr>
        <p:spPr>
          <a:xfrm>
            <a:off x="2286000" y="4410075"/>
            <a:ext cx="533400"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b="1" dirty="0">
              <a:solidFill>
                <a:schemeClr val="bg1"/>
              </a:solidFill>
            </a:endParaRPr>
          </a:p>
        </p:txBody>
      </p:sp>
      <p:sp>
        <p:nvSpPr>
          <p:cNvPr id="7" name="Oval 6"/>
          <p:cNvSpPr/>
          <p:nvPr/>
        </p:nvSpPr>
        <p:spPr>
          <a:xfrm>
            <a:off x="3505200" y="4410075"/>
            <a:ext cx="533400"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b="1" dirty="0">
              <a:solidFill>
                <a:schemeClr val="bg1"/>
              </a:solidFill>
            </a:endParaRPr>
          </a:p>
        </p:txBody>
      </p:sp>
      <p:sp>
        <p:nvSpPr>
          <p:cNvPr id="8" name="Oval 7"/>
          <p:cNvSpPr/>
          <p:nvPr/>
        </p:nvSpPr>
        <p:spPr>
          <a:xfrm>
            <a:off x="2971800" y="5410200"/>
            <a:ext cx="533400"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4</a:t>
            </a:r>
            <a:endParaRPr lang="en-US" b="1" dirty="0">
              <a:solidFill>
                <a:schemeClr val="bg1"/>
              </a:solidFill>
            </a:endParaRPr>
          </a:p>
        </p:txBody>
      </p:sp>
      <p:sp>
        <p:nvSpPr>
          <p:cNvPr id="9" name="TextBox 8"/>
          <p:cNvSpPr txBox="1"/>
          <p:nvPr/>
        </p:nvSpPr>
        <p:spPr>
          <a:xfrm>
            <a:off x="2971800" y="4343400"/>
            <a:ext cx="425116" cy="584775"/>
          </a:xfrm>
          <a:prstGeom prst="rect">
            <a:avLst/>
          </a:prstGeom>
          <a:noFill/>
        </p:spPr>
        <p:txBody>
          <a:bodyPr wrap="none" rtlCol="0">
            <a:spAutoFit/>
          </a:bodyPr>
          <a:lstStyle/>
          <a:p>
            <a:r>
              <a:rPr lang="en-US" sz="3200" dirty="0" smtClean="0"/>
              <a:t>+</a:t>
            </a:r>
            <a:endParaRPr lang="en-US" sz="3200" dirty="0"/>
          </a:p>
        </p:txBody>
      </p:sp>
      <p:cxnSp>
        <p:nvCxnSpPr>
          <p:cNvPr id="11" name="Straight Arrow Connector 10"/>
          <p:cNvCxnSpPr/>
          <p:nvPr/>
        </p:nvCxnSpPr>
        <p:spPr>
          <a:xfrm>
            <a:off x="2590800" y="388620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200400" y="487680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108026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914400" y="1295400"/>
            <a:ext cx="7772400" cy="4572000"/>
          </a:xfrm>
        </p:spPr>
        <p:txBody>
          <a:bodyPr/>
          <a:lstStyle/>
          <a:p>
            <a:pPr>
              <a:lnSpc>
                <a:spcPct val="80000"/>
              </a:lnSpc>
            </a:pPr>
            <a:r>
              <a:rPr lang="en-CA" sz="2800" dirty="0" smtClean="0"/>
              <a:t>In figure 2.2, statement (2) represented by the circled ‘2’ is the conclusion of a </a:t>
            </a:r>
            <a:r>
              <a:rPr lang="en-CA" sz="2800" dirty="0" err="1" smtClean="0"/>
              <a:t>subargument</a:t>
            </a:r>
            <a:r>
              <a:rPr lang="en-CA" sz="2800" dirty="0" smtClean="0"/>
              <a:t> (the </a:t>
            </a:r>
            <a:r>
              <a:rPr lang="en-CA" sz="2800" b="1" u="sng" dirty="0" err="1" smtClean="0">
                <a:solidFill>
                  <a:srgbClr val="FFC000"/>
                </a:solidFill>
              </a:rPr>
              <a:t>subconclusion</a:t>
            </a:r>
            <a:r>
              <a:rPr lang="en-CA" sz="2800" dirty="0" smtClean="0"/>
              <a:t>).</a:t>
            </a:r>
          </a:p>
          <a:p>
            <a:pPr lvl="1">
              <a:lnSpc>
                <a:spcPct val="80000"/>
              </a:lnSpc>
            </a:pPr>
            <a:r>
              <a:rPr lang="en-CA" sz="2400" dirty="0" smtClean="0"/>
              <a:t>But (2) is also a premise in the main argument.</a:t>
            </a:r>
          </a:p>
          <a:p>
            <a:pPr lvl="1">
              <a:lnSpc>
                <a:spcPct val="80000"/>
              </a:lnSpc>
            </a:pPr>
            <a:r>
              <a:rPr lang="en-CA" sz="2400" dirty="0" smtClean="0"/>
              <a:t>(4) is the </a:t>
            </a:r>
            <a:r>
              <a:rPr lang="en-CA" sz="2400" b="1" u="sng" dirty="0" smtClean="0">
                <a:solidFill>
                  <a:schemeClr val="tx2">
                    <a:lumMod val="75000"/>
                  </a:schemeClr>
                </a:solidFill>
              </a:rPr>
              <a:t>main conclusion</a:t>
            </a:r>
            <a:r>
              <a:rPr lang="en-CA" sz="2400" dirty="0" smtClean="0"/>
              <a:t>.</a:t>
            </a:r>
          </a:p>
          <a:p>
            <a:pPr>
              <a:lnSpc>
                <a:spcPct val="80000"/>
              </a:lnSpc>
            </a:pPr>
            <a:endParaRPr lang="en-CA" sz="1050" dirty="0" smtClean="0"/>
          </a:p>
          <a:p>
            <a:pPr>
              <a:lnSpc>
                <a:spcPct val="80000"/>
              </a:lnSpc>
            </a:pPr>
            <a:r>
              <a:rPr lang="en-CA" sz="2800" dirty="0" smtClean="0"/>
              <a:t>The </a:t>
            </a:r>
            <a:r>
              <a:rPr lang="en-CA" sz="2800" b="1" u="sng" dirty="0" smtClean="0">
                <a:solidFill>
                  <a:srgbClr val="FFC000"/>
                </a:solidFill>
              </a:rPr>
              <a:t>main argument</a:t>
            </a:r>
            <a:r>
              <a:rPr lang="en-CA" sz="2800" b="1" i="1" dirty="0" smtClean="0"/>
              <a:t> </a:t>
            </a:r>
            <a:r>
              <a:rPr lang="en-CA" sz="2800" dirty="0" smtClean="0"/>
              <a:t>is (2) and (3) to (4), and when we add the main argument with the subargument we get what we call the </a:t>
            </a:r>
            <a:r>
              <a:rPr lang="en-CA" sz="2800" b="1" u="sng" dirty="0" smtClean="0">
                <a:solidFill>
                  <a:schemeClr val="tx2">
                    <a:lumMod val="75000"/>
                  </a:schemeClr>
                </a:solidFill>
              </a:rPr>
              <a:t>whole argument</a:t>
            </a:r>
            <a:r>
              <a:rPr lang="en-CA" sz="2800" dirty="0" smtClean="0"/>
              <a:t>.</a:t>
            </a:r>
          </a:p>
          <a:p>
            <a:pPr>
              <a:lnSpc>
                <a:spcPct val="80000"/>
              </a:lnSpc>
            </a:pPr>
            <a:endParaRPr lang="en-CA" sz="1050" dirty="0" smtClean="0"/>
          </a:p>
          <a:p>
            <a:pPr>
              <a:lnSpc>
                <a:spcPct val="80000"/>
              </a:lnSpc>
            </a:pPr>
            <a:r>
              <a:rPr lang="en-CA" sz="2800" dirty="0" err="1" smtClean="0"/>
              <a:t>Subarguments</a:t>
            </a:r>
            <a:r>
              <a:rPr lang="en-CA" sz="2800" dirty="0" smtClean="0"/>
              <a:t> are necessary and useful to justify premises used in main argument.</a:t>
            </a:r>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2700222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228600" y="1066800"/>
            <a:ext cx="7772400" cy="5029200"/>
          </a:xfrm>
        </p:spPr>
        <p:txBody>
          <a:bodyPr>
            <a:normAutofit lnSpcReduction="10000"/>
          </a:bodyPr>
          <a:lstStyle/>
          <a:p>
            <a:pPr marL="968375" lvl="1" indent="-514350" eaLnBrk="1" hangingPunct="1">
              <a:buFont typeface="+mj-lt"/>
              <a:buAutoNum type="arabicPeriod"/>
              <a:defRPr/>
            </a:pPr>
            <a:r>
              <a:rPr lang="en-US" sz="2400" b="1" dirty="0" smtClean="0">
                <a:solidFill>
                  <a:schemeClr val="accent1">
                    <a:lumMod val="60000"/>
                    <a:lumOff val="40000"/>
                  </a:schemeClr>
                </a:solidFill>
              </a:rPr>
              <a:t>Literacy is an important life skill.</a:t>
            </a:r>
          </a:p>
          <a:p>
            <a:pPr marL="968375" lvl="1" indent="-514350" eaLnBrk="1" hangingPunct="1">
              <a:buFont typeface="+mj-lt"/>
              <a:buAutoNum type="arabicPeriod"/>
              <a:defRPr/>
            </a:pPr>
            <a:r>
              <a:rPr lang="en-US" sz="2400" b="1" dirty="0" smtClean="0">
                <a:solidFill>
                  <a:schemeClr val="accent1">
                    <a:lumMod val="60000"/>
                    <a:lumOff val="40000"/>
                  </a:schemeClr>
                </a:solidFill>
              </a:rPr>
              <a:t>Anyone who gets accepted to a major university is literate.</a:t>
            </a:r>
          </a:p>
          <a:p>
            <a:pPr marL="968375" lvl="1" indent="-514350" eaLnBrk="1" hangingPunct="1">
              <a:buFont typeface="+mj-lt"/>
              <a:buAutoNum type="arabicPeriod"/>
              <a:defRPr/>
            </a:pPr>
            <a:r>
              <a:rPr lang="en-US" sz="2400" b="1" dirty="0" smtClean="0">
                <a:solidFill>
                  <a:schemeClr val="accent1">
                    <a:lumMod val="60000"/>
                    <a:lumOff val="40000"/>
                  </a:schemeClr>
                </a:solidFill>
              </a:rPr>
              <a:t>Jill got accepted to a major university.</a:t>
            </a:r>
          </a:p>
          <a:p>
            <a:pPr lvl="1">
              <a:buNone/>
              <a:defRPr/>
            </a:pPr>
            <a:r>
              <a:rPr lang="en-US" sz="2400" b="1" dirty="0" smtClean="0">
                <a:solidFill>
                  <a:schemeClr val="accent1">
                    <a:lumMod val="60000"/>
                    <a:lumOff val="40000"/>
                  </a:schemeClr>
                </a:solidFill>
              </a:rPr>
              <a:t>	Thus,</a:t>
            </a:r>
          </a:p>
          <a:p>
            <a:pPr marL="968375" lvl="1" indent="-514350" eaLnBrk="1" hangingPunct="1">
              <a:buFont typeface="+mj-lt"/>
              <a:buAutoNum type="arabicPeriod" startAt="4"/>
              <a:defRPr/>
            </a:pPr>
            <a:r>
              <a:rPr lang="en-US" sz="2400" b="1" dirty="0" smtClean="0">
                <a:solidFill>
                  <a:schemeClr val="accent1">
                    <a:lumMod val="60000"/>
                    <a:lumOff val="40000"/>
                  </a:schemeClr>
                </a:solidFill>
              </a:rPr>
              <a:t>Jill is literate. </a:t>
            </a:r>
          </a:p>
          <a:p>
            <a:pPr marL="1223963" lvl="2" indent="-514350" eaLnBrk="1" hangingPunct="1">
              <a:defRPr/>
            </a:pPr>
            <a:r>
              <a:rPr lang="en-US" sz="2000" i="1" dirty="0" smtClean="0"/>
              <a:t>Sub-conclusion, follows from 2,3 (linked).</a:t>
            </a:r>
          </a:p>
          <a:p>
            <a:pPr lvl="1">
              <a:buNone/>
              <a:defRPr/>
            </a:pPr>
            <a:r>
              <a:rPr lang="en-US" sz="2400" b="1" dirty="0" smtClean="0">
                <a:solidFill>
                  <a:schemeClr val="accent1">
                    <a:lumMod val="60000"/>
                    <a:lumOff val="40000"/>
                  </a:schemeClr>
                </a:solidFill>
              </a:rPr>
              <a:t>	So,</a:t>
            </a:r>
          </a:p>
          <a:p>
            <a:pPr marL="968375" lvl="1" indent="-514350" eaLnBrk="1" hangingPunct="1">
              <a:buFont typeface="+mj-lt"/>
              <a:buAutoNum type="arabicPeriod" startAt="5"/>
              <a:defRPr/>
            </a:pPr>
            <a:r>
              <a:rPr lang="en-US" sz="2400" b="1" dirty="0" smtClean="0">
                <a:solidFill>
                  <a:schemeClr val="accent1">
                    <a:lumMod val="60000"/>
                    <a:lumOff val="40000"/>
                  </a:schemeClr>
                </a:solidFill>
              </a:rPr>
              <a:t>At least one person is literate. </a:t>
            </a:r>
          </a:p>
          <a:p>
            <a:pPr marL="1223963" lvl="2" indent="-514350" eaLnBrk="1" hangingPunct="1">
              <a:defRPr/>
            </a:pPr>
            <a:r>
              <a:rPr lang="en-US" sz="2000" i="1" dirty="0" smtClean="0"/>
              <a:t>Conclusion follows directly from 4.</a:t>
            </a:r>
          </a:p>
          <a:p>
            <a:pPr lvl="1">
              <a:buNone/>
              <a:defRPr/>
            </a:pPr>
            <a:r>
              <a:rPr lang="en-US" sz="2400" b="1" dirty="0" smtClean="0">
                <a:solidFill>
                  <a:schemeClr val="accent1">
                    <a:lumMod val="60000"/>
                    <a:lumOff val="40000"/>
                  </a:schemeClr>
                </a:solidFill>
              </a:rPr>
              <a:t>	Therefore, </a:t>
            </a:r>
          </a:p>
          <a:p>
            <a:pPr marL="968375" lvl="1" indent="-514350" eaLnBrk="1" hangingPunct="1">
              <a:buFont typeface="+mj-lt"/>
              <a:buAutoNum type="arabicPeriod" startAt="6"/>
              <a:defRPr/>
            </a:pPr>
            <a:r>
              <a:rPr lang="en-US" sz="2400" b="1" dirty="0" smtClean="0">
                <a:solidFill>
                  <a:schemeClr val="accent2">
                    <a:lumMod val="60000"/>
                    <a:lumOff val="40000"/>
                  </a:schemeClr>
                </a:solidFill>
                <a:effectLst>
                  <a:outerShdw blurRad="38100" dist="38100" dir="2700000" algn="tl">
                    <a:srgbClr val="000000">
                      <a:alpha val="43137"/>
                    </a:srgbClr>
                  </a:outerShdw>
                </a:effectLst>
              </a:rPr>
              <a:t>At least one person has an important life skill. </a:t>
            </a:r>
          </a:p>
          <a:p>
            <a:pPr marL="1223963" lvl="2" indent="-514350" eaLnBrk="1" hangingPunct="1">
              <a:defRPr/>
            </a:pPr>
            <a:r>
              <a:rPr lang="en-US" sz="2000" i="1" dirty="0" smtClean="0"/>
              <a:t>Conclusion follows from 1,5 (linked).</a:t>
            </a:r>
            <a:endParaRPr lang="en-CA" sz="3200" dirty="0" smtClean="0"/>
          </a:p>
        </p:txBody>
      </p:sp>
      <p:sp>
        <p:nvSpPr>
          <p:cNvPr id="2" name="Wave 1"/>
          <p:cNvSpPr/>
          <p:nvPr/>
        </p:nvSpPr>
        <p:spPr>
          <a:xfrm>
            <a:off x="6400800" y="2743200"/>
            <a:ext cx="2590800" cy="1447800"/>
          </a:xfrm>
          <a:prstGeom prst="wav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800" b="1" dirty="0" smtClean="0">
                <a:effectLst>
                  <a:outerShdw blurRad="38100" dist="38100" dir="2700000" algn="tl">
                    <a:srgbClr val="000000">
                      <a:alpha val="43137"/>
                    </a:srgbClr>
                  </a:outerShdw>
                </a:effectLst>
              </a:rPr>
              <a:t>Diagram this argument</a:t>
            </a:r>
            <a:endParaRPr lang="en-US" sz="2800" b="1" dirty="0">
              <a:effectLst>
                <a:outerShdw blurRad="38100" dist="38100" dir="2700000" algn="tl">
                  <a:srgbClr val="000000">
                    <a:alpha val="43137"/>
                  </a:srgbClr>
                </a:outerShdw>
              </a:effectLst>
            </a:endParaRPr>
          </a:p>
        </p:txBody>
      </p:sp>
      <p:sp>
        <p:nvSpPr>
          <p:cNvPr id="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328785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fade">
                                      <p:cBhvr>
                                        <p:cTn id="10" dur="1000"/>
                                        <p:tgtEl>
                                          <p:spTgt spid="1433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fade">
                                      <p:cBhvr>
                                        <p:cTn id="13" dur="1000"/>
                                        <p:tgtEl>
                                          <p:spTgt spid="1433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fade">
                                      <p:cBhvr>
                                        <p:cTn id="16" dur="1000"/>
                                        <p:tgtEl>
                                          <p:spTgt spid="1433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Effect transition="in" filter="fade">
                                      <p:cBhvr>
                                        <p:cTn id="19" dur="1000"/>
                                        <p:tgtEl>
                                          <p:spTgt spid="1433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fade">
                                      <p:cBhvr>
                                        <p:cTn id="22" dur="1000"/>
                                        <p:tgtEl>
                                          <p:spTgt spid="1433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39">
                                            <p:txEl>
                                              <p:pRg st="6" end="6"/>
                                            </p:txEl>
                                          </p:spTgt>
                                        </p:tgtEl>
                                        <p:attrNameLst>
                                          <p:attrName>style.visibility</p:attrName>
                                        </p:attrNameLst>
                                      </p:cBhvr>
                                      <p:to>
                                        <p:strVal val="visible"/>
                                      </p:to>
                                    </p:set>
                                    <p:animEffect transition="in" filter="fade">
                                      <p:cBhvr>
                                        <p:cTn id="27" dur="1000"/>
                                        <p:tgtEl>
                                          <p:spTgt spid="1433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339">
                                            <p:txEl>
                                              <p:pRg st="7" end="7"/>
                                            </p:txEl>
                                          </p:spTgt>
                                        </p:tgtEl>
                                        <p:attrNameLst>
                                          <p:attrName>style.visibility</p:attrName>
                                        </p:attrNameLst>
                                      </p:cBhvr>
                                      <p:to>
                                        <p:strVal val="visible"/>
                                      </p:to>
                                    </p:set>
                                    <p:animEffect transition="in" filter="fade">
                                      <p:cBhvr>
                                        <p:cTn id="30" dur="1000"/>
                                        <p:tgtEl>
                                          <p:spTgt spid="1433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339">
                                            <p:txEl>
                                              <p:pRg st="8" end="8"/>
                                            </p:txEl>
                                          </p:spTgt>
                                        </p:tgtEl>
                                        <p:attrNameLst>
                                          <p:attrName>style.visibility</p:attrName>
                                        </p:attrNameLst>
                                      </p:cBhvr>
                                      <p:to>
                                        <p:strVal val="visible"/>
                                      </p:to>
                                    </p:set>
                                    <p:animEffect transition="in" filter="fade">
                                      <p:cBhvr>
                                        <p:cTn id="33" dur="1000"/>
                                        <p:tgtEl>
                                          <p:spTgt spid="1433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339">
                                            <p:txEl>
                                              <p:pRg st="9" end="9"/>
                                            </p:txEl>
                                          </p:spTgt>
                                        </p:tgtEl>
                                        <p:attrNameLst>
                                          <p:attrName>style.visibility</p:attrName>
                                        </p:attrNameLst>
                                      </p:cBhvr>
                                      <p:to>
                                        <p:strVal val="visible"/>
                                      </p:to>
                                    </p:set>
                                    <p:animEffect transition="in" filter="fade">
                                      <p:cBhvr>
                                        <p:cTn id="38" dur="1000"/>
                                        <p:tgtEl>
                                          <p:spTgt spid="14339">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339">
                                            <p:txEl>
                                              <p:pRg st="10" end="10"/>
                                            </p:txEl>
                                          </p:spTgt>
                                        </p:tgtEl>
                                        <p:attrNameLst>
                                          <p:attrName>style.visibility</p:attrName>
                                        </p:attrNameLst>
                                      </p:cBhvr>
                                      <p:to>
                                        <p:strVal val="visible"/>
                                      </p:to>
                                    </p:set>
                                    <p:animEffect transition="in" filter="fade">
                                      <p:cBhvr>
                                        <p:cTn id="41" dur="1000"/>
                                        <p:tgtEl>
                                          <p:spTgt spid="14339">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339">
                                            <p:txEl>
                                              <p:pRg st="11" end="11"/>
                                            </p:txEl>
                                          </p:spTgt>
                                        </p:tgtEl>
                                        <p:attrNameLst>
                                          <p:attrName>style.visibility</p:attrName>
                                        </p:attrNameLst>
                                      </p:cBhvr>
                                      <p:to>
                                        <p:strVal val="visible"/>
                                      </p:to>
                                    </p:set>
                                    <p:animEffect transition="in" filter="fade">
                                      <p:cBhvr>
                                        <p:cTn id="44" dur="1000"/>
                                        <p:tgtEl>
                                          <p:spTgt spid="14339">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381000" y="1066800"/>
            <a:ext cx="5029200" cy="5029200"/>
          </a:xfrm>
        </p:spPr>
        <p:txBody>
          <a:bodyPr>
            <a:normAutofit fontScale="92500" lnSpcReduction="20000"/>
          </a:bodyPr>
          <a:lstStyle/>
          <a:p>
            <a:pPr marL="968375" lvl="1" indent="-514350" eaLnBrk="1" hangingPunct="1">
              <a:buFont typeface="+mj-lt"/>
              <a:buAutoNum type="arabicPeriod"/>
              <a:defRPr/>
            </a:pPr>
            <a:r>
              <a:rPr lang="en-US" sz="2400" b="1" dirty="0" smtClean="0">
                <a:solidFill>
                  <a:schemeClr val="accent1">
                    <a:lumMod val="60000"/>
                    <a:lumOff val="40000"/>
                  </a:schemeClr>
                </a:solidFill>
              </a:rPr>
              <a:t>Literacy is an important life skill.</a:t>
            </a:r>
          </a:p>
          <a:p>
            <a:pPr marL="968375" lvl="1" indent="-514350" eaLnBrk="1" hangingPunct="1">
              <a:buFont typeface="+mj-lt"/>
              <a:buAutoNum type="arabicPeriod"/>
              <a:defRPr/>
            </a:pPr>
            <a:r>
              <a:rPr lang="en-US" sz="2400" b="1" dirty="0" smtClean="0">
                <a:solidFill>
                  <a:schemeClr val="accent1">
                    <a:lumMod val="60000"/>
                    <a:lumOff val="40000"/>
                  </a:schemeClr>
                </a:solidFill>
              </a:rPr>
              <a:t>Anyone who gets accepted to a major university is literate.</a:t>
            </a:r>
          </a:p>
          <a:p>
            <a:pPr marL="968375" lvl="1" indent="-514350" eaLnBrk="1" hangingPunct="1">
              <a:buFont typeface="+mj-lt"/>
              <a:buAutoNum type="arabicPeriod"/>
              <a:defRPr/>
            </a:pPr>
            <a:r>
              <a:rPr lang="en-US" sz="2400" b="1" dirty="0" smtClean="0">
                <a:solidFill>
                  <a:schemeClr val="accent1">
                    <a:lumMod val="60000"/>
                    <a:lumOff val="40000"/>
                  </a:schemeClr>
                </a:solidFill>
              </a:rPr>
              <a:t>Jill got accepted to a major university.</a:t>
            </a:r>
          </a:p>
          <a:p>
            <a:pPr lvl="1">
              <a:buNone/>
              <a:defRPr/>
            </a:pPr>
            <a:r>
              <a:rPr lang="en-US" sz="2400" b="1" dirty="0" smtClean="0">
                <a:solidFill>
                  <a:schemeClr val="accent1">
                    <a:lumMod val="60000"/>
                    <a:lumOff val="40000"/>
                  </a:schemeClr>
                </a:solidFill>
              </a:rPr>
              <a:t>	Thus,</a:t>
            </a:r>
          </a:p>
          <a:p>
            <a:pPr marL="968375" lvl="1" indent="-514350" eaLnBrk="1" hangingPunct="1">
              <a:buFont typeface="+mj-lt"/>
              <a:buAutoNum type="arabicPeriod" startAt="4"/>
              <a:defRPr/>
            </a:pPr>
            <a:r>
              <a:rPr lang="en-US" sz="2400" b="1" dirty="0" smtClean="0">
                <a:solidFill>
                  <a:schemeClr val="accent1">
                    <a:lumMod val="60000"/>
                    <a:lumOff val="40000"/>
                  </a:schemeClr>
                </a:solidFill>
              </a:rPr>
              <a:t>Jill is literate. </a:t>
            </a:r>
          </a:p>
          <a:p>
            <a:pPr marL="1223963" lvl="2" indent="-514350" eaLnBrk="1" hangingPunct="1">
              <a:defRPr/>
            </a:pPr>
            <a:r>
              <a:rPr lang="en-US" sz="2000" i="1" dirty="0" smtClean="0"/>
              <a:t>Sub-conclusion, follows from 2,3 (linked).</a:t>
            </a:r>
          </a:p>
          <a:p>
            <a:pPr lvl="1">
              <a:buNone/>
              <a:defRPr/>
            </a:pPr>
            <a:r>
              <a:rPr lang="en-US" sz="2400" b="1" dirty="0" smtClean="0">
                <a:solidFill>
                  <a:schemeClr val="accent1">
                    <a:lumMod val="60000"/>
                    <a:lumOff val="40000"/>
                  </a:schemeClr>
                </a:solidFill>
              </a:rPr>
              <a:t>	So,</a:t>
            </a:r>
          </a:p>
          <a:p>
            <a:pPr marL="968375" lvl="1" indent="-514350" eaLnBrk="1" hangingPunct="1">
              <a:buFont typeface="+mj-lt"/>
              <a:buAutoNum type="arabicPeriod" startAt="5"/>
              <a:defRPr/>
            </a:pPr>
            <a:r>
              <a:rPr lang="en-US" sz="2400" b="1" dirty="0" smtClean="0">
                <a:solidFill>
                  <a:schemeClr val="accent1">
                    <a:lumMod val="60000"/>
                    <a:lumOff val="40000"/>
                  </a:schemeClr>
                </a:solidFill>
              </a:rPr>
              <a:t>At least one person is literate. </a:t>
            </a:r>
          </a:p>
          <a:p>
            <a:pPr marL="1223963" lvl="2" indent="-514350" eaLnBrk="1" hangingPunct="1">
              <a:defRPr/>
            </a:pPr>
            <a:r>
              <a:rPr lang="en-US" sz="2000" i="1" dirty="0" smtClean="0"/>
              <a:t>Conclusion follows directly from 4.</a:t>
            </a:r>
          </a:p>
          <a:p>
            <a:pPr lvl="1">
              <a:buNone/>
              <a:defRPr/>
            </a:pPr>
            <a:r>
              <a:rPr lang="en-US" sz="2400" b="1" dirty="0" smtClean="0">
                <a:solidFill>
                  <a:schemeClr val="accent1">
                    <a:lumMod val="60000"/>
                    <a:lumOff val="40000"/>
                  </a:schemeClr>
                </a:solidFill>
              </a:rPr>
              <a:t>	Therefore, </a:t>
            </a:r>
          </a:p>
          <a:p>
            <a:pPr marL="968375" lvl="1" indent="-514350" eaLnBrk="1" hangingPunct="1">
              <a:buFont typeface="+mj-lt"/>
              <a:buAutoNum type="arabicPeriod" startAt="6"/>
              <a:defRPr/>
            </a:pPr>
            <a:r>
              <a:rPr lang="en-US" sz="2400" b="1" dirty="0" smtClean="0">
                <a:solidFill>
                  <a:schemeClr val="accent2">
                    <a:lumMod val="60000"/>
                    <a:lumOff val="40000"/>
                  </a:schemeClr>
                </a:solidFill>
                <a:effectLst>
                  <a:outerShdw blurRad="38100" dist="38100" dir="2700000" algn="tl">
                    <a:srgbClr val="000000">
                      <a:alpha val="43137"/>
                    </a:srgbClr>
                  </a:outerShdw>
                </a:effectLst>
              </a:rPr>
              <a:t>At least one person has an important life skill. </a:t>
            </a:r>
          </a:p>
          <a:p>
            <a:pPr marL="1223963" lvl="2" indent="-514350" eaLnBrk="1" hangingPunct="1">
              <a:defRPr/>
            </a:pPr>
            <a:r>
              <a:rPr lang="en-US" sz="2000" i="1" dirty="0" smtClean="0"/>
              <a:t>Conclusion follows from 1,5 (linked).</a:t>
            </a:r>
            <a:endParaRPr lang="en-CA" sz="3200" dirty="0" smtClean="0"/>
          </a:p>
        </p:txBody>
      </p:sp>
      <p:sp>
        <p:nvSpPr>
          <p:cNvPr id="17"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Tree>
    <p:extLst>
      <p:ext uri="{BB962C8B-B14F-4D97-AF65-F5344CB8AC3E}">
        <p14:creationId xmlns:p14="http://schemas.microsoft.com/office/powerpoint/2010/main" val="2335829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457200" y="76200"/>
            <a:ext cx="8534400" cy="706437"/>
          </a:xfrm>
          <a:noFill/>
          <a:ln>
            <a:solidFill>
              <a:schemeClr val="accent2">
                <a:lumMod val="60000"/>
                <a:lumOff val="40000"/>
              </a:schemeClr>
            </a:solidFill>
          </a:ln>
        </p:spPr>
        <p:txBody>
          <a:bodyPr>
            <a:normAutofit fontScale="90000"/>
          </a:bodyPr>
          <a:lstStyle/>
          <a:p>
            <a:pPr algn="ctr"/>
            <a:r>
              <a:rPr lang="en-US" dirty="0" smtClean="0">
                <a:solidFill>
                  <a:schemeClr val="tx2">
                    <a:satMod val="200000"/>
                  </a:schemeClr>
                </a:solidFill>
              </a:rPr>
              <a:t>Pinning Down Argument Structure</a:t>
            </a:r>
            <a:endParaRPr lang="en-US" dirty="0" smtClean="0"/>
          </a:p>
        </p:txBody>
      </p:sp>
      <p:sp>
        <p:nvSpPr>
          <p:cNvPr id="14339" name="Rectangle 3"/>
          <p:cNvSpPr>
            <a:spLocks noGrp="1" noChangeArrowheads="1"/>
          </p:cNvSpPr>
          <p:nvPr>
            <p:ph idx="1"/>
          </p:nvPr>
        </p:nvSpPr>
        <p:spPr>
          <a:xfrm>
            <a:off x="914400" y="1295400"/>
            <a:ext cx="7772400" cy="4572000"/>
          </a:xfrm>
        </p:spPr>
        <p:txBody>
          <a:bodyPr/>
          <a:lstStyle/>
          <a:p>
            <a:pPr>
              <a:lnSpc>
                <a:spcPct val="80000"/>
              </a:lnSpc>
            </a:pPr>
            <a:r>
              <a:rPr lang="en-CA" sz="2800" dirty="0" smtClean="0"/>
              <a:t>When a premise could give rise to two different conclusion, we call a </a:t>
            </a:r>
            <a:r>
              <a:rPr lang="en-CA" sz="2800" dirty="0" smtClean="0">
                <a:solidFill>
                  <a:schemeClr val="tx2">
                    <a:lumMod val="75000"/>
                  </a:schemeClr>
                </a:solidFill>
              </a:rPr>
              <a:t>“</a:t>
            </a:r>
            <a:r>
              <a:rPr lang="en-CA" sz="2800" b="1" u="sng" dirty="0" smtClean="0">
                <a:solidFill>
                  <a:schemeClr val="tx2">
                    <a:lumMod val="75000"/>
                  </a:schemeClr>
                </a:solidFill>
              </a:rPr>
              <a:t>divergent structure</a:t>
            </a:r>
            <a:r>
              <a:rPr lang="en-CA" sz="2800" dirty="0" smtClean="0">
                <a:solidFill>
                  <a:schemeClr val="tx2">
                    <a:lumMod val="75000"/>
                  </a:schemeClr>
                </a:solidFill>
              </a:rPr>
              <a:t>.”  </a:t>
            </a:r>
          </a:p>
          <a:p>
            <a:pPr>
              <a:lnSpc>
                <a:spcPct val="80000"/>
              </a:lnSpc>
            </a:pPr>
            <a:r>
              <a:rPr lang="en-CA" sz="2800" dirty="0" smtClean="0"/>
              <a:t>Figure 2.4 has two acceptable diagrams; </a:t>
            </a:r>
            <a:r>
              <a:rPr lang="en-CA" sz="2800" dirty="0" err="1" smtClean="0"/>
              <a:t>Govier</a:t>
            </a:r>
            <a:r>
              <a:rPr lang="en-CA" sz="2800" dirty="0" smtClean="0"/>
              <a:t> prefers the more compact structure on the left.</a:t>
            </a:r>
            <a:endParaRPr lang="en-CA" sz="2800" dirty="0"/>
          </a:p>
        </p:txBody>
      </p:sp>
      <p:sp>
        <p:nvSpPr>
          <p:cNvPr id="5" name="Oval 4"/>
          <p:cNvSpPr/>
          <p:nvPr/>
        </p:nvSpPr>
        <p:spPr>
          <a:xfrm>
            <a:off x="1447800" y="3276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b="1" dirty="0">
              <a:solidFill>
                <a:schemeClr val="bg1"/>
              </a:solidFill>
            </a:endParaRPr>
          </a:p>
        </p:txBody>
      </p:sp>
      <p:sp>
        <p:nvSpPr>
          <p:cNvPr id="6" name="Oval 5"/>
          <p:cNvSpPr/>
          <p:nvPr/>
        </p:nvSpPr>
        <p:spPr>
          <a:xfrm>
            <a:off x="914400" y="4419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b="1" dirty="0">
              <a:solidFill>
                <a:schemeClr val="bg1"/>
              </a:solidFill>
            </a:endParaRPr>
          </a:p>
        </p:txBody>
      </p:sp>
      <p:sp>
        <p:nvSpPr>
          <p:cNvPr id="8" name="Oval 7"/>
          <p:cNvSpPr/>
          <p:nvPr/>
        </p:nvSpPr>
        <p:spPr>
          <a:xfrm>
            <a:off x="2057400" y="4419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b="1" dirty="0">
              <a:solidFill>
                <a:schemeClr val="bg1"/>
              </a:solidFill>
            </a:endParaRPr>
          </a:p>
        </p:txBody>
      </p:sp>
      <p:cxnSp>
        <p:nvCxnSpPr>
          <p:cNvPr id="10" name="Straight Arrow Connector 9"/>
          <p:cNvCxnSpPr/>
          <p:nvPr/>
        </p:nvCxnSpPr>
        <p:spPr>
          <a:xfrm flipH="1">
            <a:off x="1295400" y="3886200"/>
            <a:ext cx="381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581400" y="3276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b="1" dirty="0">
              <a:solidFill>
                <a:schemeClr val="bg1"/>
              </a:solidFill>
            </a:endParaRPr>
          </a:p>
        </p:txBody>
      </p:sp>
      <p:sp>
        <p:nvSpPr>
          <p:cNvPr id="13" name="Oval 12"/>
          <p:cNvSpPr/>
          <p:nvPr/>
        </p:nvSpPr>
        <p:spPr>
          <a:xfrm>
            <a:off x="3581400" y="4419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b="1" dirty="0">
              <a:solidFill>
                <a:schemeClr val="bg1"/>
              </a:solidFill>
            </a:endParaRPr>
          </a:p>
        </p:txBody>
      </p:sp>
      <p:cxnSp>
        <p:nvCxnSpPr>
          <p:cNvPr id="14" name="Straight Arrow Connector 13"/>
          <p:cNvCxnSpPr/>
          <p:nvPr/>
        </p:nvCxnSpPr>
        <p:spPr>
          <a:xfrm>
            <a:off x="3886200" y="388620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19600" y="3276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b="1" dirty="0">
              <a:solidFill>
                <a:schemeClr val="bg1"/>
              </a:solidFill>
            </a:endParaRPr>
          </a:p>
        </p:txBody>
      </p:sp>
      <p:sp>
        <p:nvSpPr>
          <p:cNvPr id="16" name="Oval 15"/>
          <p:cNvSpPr/>
          <p:nvPr/>
        </p:nvSpPr>
        <p:spPr>
          <a:xfrm>
            <a:off x="4419600" y="44196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b="1" dirty="0">
              <a:solidFill>
                <a:schemeClr val="bg1"/>
              </a:solidFill>
            </a:endParaRPr>
          </a:p>
        </p:txBody>
      </p:sp>
      <p:cxnSp>
        <p:nvCxnSpPr>
          <p:cNvPr id="17" name="Straight Arrow Connector 16"/>
          <p:cNvCxnSpPr/>
          <p:nvPr/>
        </p:nvCxnSpPr>
        <p:spPr>
          <a:xfrm>
            <a:off x="4724400" y="388620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828800" y="3886200"/>
            <a:ext cx="381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
        <p:nvSpPr>
          <p:cNvPr id="21" name="TextBox 20"/>
          <p:cNvSpPr txBox="1"/>
          <p:nvPr/>
        </p:nvSpPr>
        <p:spPr>
          <a:xfrm>
            <a:off x="5791200" y="3011031"/>
            <a:ext cx="3200400" cy="2246769"/>
          </a:xfrm>
          <a:prstGeom prst="rect">
            <a:avLst/>
          </a:prstGeom>
          <a:noFill/>
        </p:spPr>
        <p:txBody>
          <a:bodyPr wrap="square" rtlCol="0">
            <a:spAutoFit/>
          </a:bodyPr>
          <a:lstStyle/>
          <a:p>
            <a:r>
              <a:rPr lang="en-US" sz="2000" dirty="0" smtClean="0"/>
              <a:t>E.g. </a:t>
            </a:r>
          </a:p>
          <a:p>
            <a:endParaRPr lang="en-US" sz="2000" dirty="0"/>
          </a:p>
          <a:p>
            <a:pPr marL="342900" indent="-342900">
              <a:buAutoNum type="arabicPeriod"/>
            </a:pPr>
            <a:r>
              <a:rPr lang="en-US" sz="2000" dirty="0" smtClean="0"/>
              <a:t>Elmo is red.</a:t>
            </a:r>
          </a:p>
          <a:p>
            <a:r>
              <a:rPr lang="en-US" sz="2000" dirty="0" smtClean="0"/>
              <a:t>Therefore,</a:t>
            </a:r>
          </a:p>
          <a:p>
            <a:pPr marL="342900" indent="-342900">
              <a:buFont typeface="+mj-lt"/>
              <a:buAutoNum type="arabicPeriod" startAt="2"/>
            </a:pPr>
            <a:r>
              <a:rPr lang="en-US" sz="2000" dirty="0" smtClean="0"/>
              <a:t>Something is red.</a:t>
            </a:r>
          </a:p>
          <a:p>
            <a:r>
              <a:rPr lang="en-US" sz="2000" dirty="0" smtClean="0"/>
              <a:t>And,</a:t>
            </a:r>
          </a:p>
          <a:p>
            <a:pPr marL="342900" indent="-342900">
              <a:buFont typeface="+mj-lt"/>
              <a:buAutoNum type="arabicPeriod" startAt="3"/>
            </a:pPr>
            <a:r>
              <a:rPr lang="en-US" sz="2000" dirty="0" smtClean="0"/>
              <a:t>Something red is Elmo.</a:t>
            </a:r>
            <a:endParaRPr lang="en-US" sz="2000" dirty="0"/>
          </a:p>
        </p:txBody>
      </p:sp>
    </p:spTree>
    <p:extLst>
      <p:ext uri="{BB962C8B-B14F-4D97-AF65-F5344CB8AC3E}">
        <p14:creationId xmlns:p14="http://schemas.microsoft.com/office/powerpoint/2010/main" val="1542489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381000" y="1295400"/>
            <a:ext cx="5029200" cy="4572000"/>
          </a:xfrm>
        </p:spPr>
        <p:txBody>
          <a:bodyPr/>
          <a:lstStyle/>
          <a:p>
            <a:pPr>
              <a:lnSpc>
                <a:spcPct val="80000"/>
              </a:lnSpc>
            </a:pPr>
            <a:r>
              <a:rPr lang="en-CA" sz="2800" dirty="0" smtClean="0"/>
              <a:t>There is no upper limit to the number of </a:t>
            </a:r>
            <a:r>
              <a:rPr lang="en-CA" sz="2800" dirty="0" err="1" smtClean="0"/>
              <a:t>subarguments</a:t>
            </a:r>
            <a:r>
              <a:rPr lang="en-CA" sz="2800" dirty="0" smtClean="0"/>
              <a:t> a person could provide as part of a whole argument.</a:t>
            </a:r>
          </a:p>
          <a:p>
            <a:pPr>
              <a:lnSpc>
                <a:spcPct val="80000"/>
              </a:lnSpc>
            </a:pPr>
            <a:endParaRPr lang="en-CA" sz="2800" dirty="0" smtClean="0"/>
          </a:p>
          <a:p>
            <a:pPr>
              <a:lnSpc>
                <a:spcPct val="80000"/>
              </a:lnSpc>
            </a:pPr>
            <a:r>
              <a:rPr lang="en-CA" sz="2800" dirty="0" smtClean="0"/>
              <a:t>Figure 2.5 to the right has a </a:t>
            </a:r>
            <a:r>
              <a:rPr lang="en-CA" sz="2800" dirty="0" smtClean="0">
                <a:solidFill>
                  <a:schemeClr val="tx2">
                    <a:lumMod val="75000"/>
                  </a:schemeClr>
                </a:solidFill>
              </a:rPr>
              <a:t>“</a:t>
            </a:r>
            <a:r>
              <a:rPr lang="en-CA" sz="2800" b="1" u="sng" dirty="0" smtClean="0">
                <a:solidFill>
                  <a:schemeClr val="tx2">
                    <a:lumMod val="75000"/>
                  </a:schemeClr>
                </a:solidFill>
              </a:rPr>
              <a:t>linear argument structure</a:t>
            </a:r>
            <a:r>
              <a:rPr lang="en-CA" sz="2800" dirty="0" smtClean="0">
                <a:solidFill>
                  <a:schemeClr val="tx2">
                    <a:lumMod val="75000"/>
                  </a:schemeClr>
                </a:solidFill>
              </a:rPr>
              <a:t>”</a:t>
            </a:r>
            <a:r>
              <a:rPr lang="en-CA" sz="2800" dirty="0" smtClean="0"/>
              <a:t>:</a:t>
            </a:r>
          </a:p>
          <a:p>
            <a:pPr marL="785812" lvl="1" indent="-457200">
              <a:lnSpc>
                <a:spcPct val="80000"/>
              </a:lnSpc>
            </a:pPr>
            <a:r>
              <a:rPr lang="en-CA" sz="2400" dirty="0"/>
              <a:t>This structure can also be called a “</a:t>
            </a:r>
            <a:r>
              <a:rPr lang="en-CA" sz="2400" b="1" u="sng" dirty="0"/>
              <a:t>sequential</a:t>
            </a:r>
            <a:r>
              <a:rPr lang="en-CA" sz="2400" dirty="0"/>
              <a:t>” structure</a:t>
            </a:r>
          </a:p>
          <a:p>
            <a:pPr marL="785812" lvl="1" indent="-457200">
              <a:lnSpc>
                <a:spcPct val="80000"/>
              </a:lnSpc>
            </a:pPr>
            <a:r>
              <a:rPr lang="en-CA" sz="2400" dirty="0" smtClean="0"/>
              <a:t>(1) supports (2) and (2) supports (3) and (3) supports (4).</a:t>
            </a:r>
          </a:p>
        </p:txBody>
      </p:sp>
      <p:sp>
        <p:nvSpPr>
          <p:cNvPr id="5" name="Oval 4"/>
          <p:cNvSpPr/>
          <p:nvPr/>
        </p:nvSpPr>
        <p:spPr>
          <a:xfrm>
            <a:off x="5638800" y="11430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b="1" dirty="0">
              <a:solidFill>
                <a:schemeClr val="bg1"/>
              </a:solidFill>
            </a:endParaRPr>
          </a:p>
        </p:txBody>
      </p:sp>
      <p:sp>
        <p:nvSpPr>
          <p:cNvPr id="6" name="Oval 5"/>
          <p:cNvSpPr/>
          <p:nvPr/>
        </p:nvSpPr>
        <p:spPr>
          <a:xfrm>
            <a:off x="5638800" y="22860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b="1" dirty="0">
              <a:solidFill>
                <a:schemeClr val="bg1"/>
              </a:solidFill>
            </a:endParaRPr>
          </a:p>
        </p:txBody>
      </p:sp>
      <p:cxnSp>
        <p:nvCxnSpPr>
          <p:cNvPr id="7" name="Straight Arrow Connector 6"/>
          <p:cNvCxnSpPr/>
          <p:nvPr/>
        </p:nvCxnSpPr>
        <p:spPr>
          <a:xfrm>
            <a:off x="5943600" y="175260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638800" y="47244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4</a:t>
            </a:r>
            <a:endParaRPr lang="en-US" b="1" dirty="0">
              <a:solidFill>
                <a:schemeClr val="bg1"/>
              </a:solidFill>
            </a:endParaRPr>
          </a:p>
        </p:txBody>
      </p:sp>
      <p:sp>
        <p:nvSpPr>
          <p:cNvPr id="9" name="Oval 8"/>
          <p:cNvSpPr/>
          <p:nvPr/>
        </p:nvSpPr>
        <p:spPr>
          <a:xfrm>
            <a:off x="5638800" y="3505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b="1" dirty="0">
              <a:solidFill>
                <a:schemeClr val="bg1"/>
              </a:solidFill>
            </a:endParaRPr>
          </a:p>
        </p:txBody>
      </p:sp>
      <p:cxnSp>
        <p:nvCxnSpPr>
          <p:cNvPr id="10" name="Straight Arrow Connector 9"/>
          <p:cNvCxnSpPr/>
          <p:nvPr/>
        </p:nvCxnSpPr>
        <p:spPr>
          <a:xfrm>
            <a:off x="5943600" y="297180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943600" y="4191000"/>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457200" y="76200"/>
            <a:ext cx="8534400" cy="706437"/>
          </a:xfrm>
          <a:prstGeom prst="rect">
            <a:avLst/>
          </a:prstGeom>
          <a:noFill/>
          <a:ln>
            <a:solidFill>
              <a:schemeClr val="accent2">
                <a:lumMod val="60000"/>
                <a:lumOff val="40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mtClean="0">
                <a:solidFill>
                  <a:schemeClr val="tx2">
                    <a:satMod val="200000"/>
                  </a:schemeClr>
                </a:solidFill>
              </a:rPr>
              <a:t>Pinning Down Argument Structure</a:t>
            </a:r>
            <a:endParaRPr lang="en-US" dirty="0" smtClean="0"/>
          </a:p>
        </p:txBody>
      </p:sp>
      <p:sp>
        <p:nvSpPr>
          <p:cNvPr id="13"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accent2">
                    <a:lumMod val="50000"/>
                  </a:schemeClr>
                </a:solidFill>
              </a:rPr>
              <a:t>PHIL 145 Week 2 Argument Structure</a:t>
            </a:r>
            <a:endParaRPr lang="en-US" sz="3200" dirty="0" smtClean="0">
              <a:solidFill>
                <a:schemeClr val="accent2">
                  <a:lumMod val="50000"/>
                </a:schemeClr>
              </a:solidFill>
            </a:endParaRPr>
          </a:p>
        </p:txBody>
      </p:sp>
      <p:sp>
        <p:nvSpPr>
          <p:cNvPr id="14" name="TextBox 13"/>
          <p:cNvSpPr txBox="1"/>
          <p:nvPr/>
        </p:nvSpPr>
        <p:spPr>
          <a:xfrm>
            <a:off x="6629400" y="1066086"/>
            <a:ext cx="2362200" cy="4801314"/>
          </a:xfrm>
          <a:prstGeom prst="rect">
            <a:avLst/>
          </a:prstGeom>
          <a:noFill/>
        </p:spPr>
        <p:txBody>
          <a:bodyPr wrap="square" rtlCol="0">
            <a:spAutoFit/>
          </a:bodyPr>
          <a:lstStyle/>
          <a:p>
            <a:r>
              <a:rPr lang="en-US" dirty="0" smtClean="0"/>
              <a:t>E.g. </a:t>
            </a:r>
          </a:p>
          <a:p>
            <a:endParaRPr lang="en-US" dirty="0"/>
          </a:p>
          <a:p>
            <a:pPr marL="342900" indent="-342900">
              <a:buAutoNum type="arabicPeriod"/>
            </a:pPr>
            <a:r>
              <a:rPr lang="en-US" dirty="0" smtClean="0"/>
              <a:t>No living things are composed solely of iron.</a:t>
            </a:r>
          </a:p>
          <a:p>
            <a:r>
              <a:rPr lang="en-US" dirty="0" smtClean="0"/>
              <a:t>Therefore,</a:t>
            </a:r>
          </a:p>
          <a:p>
            <a:pPr marL="342900" indent="-342900">
              <a:buFont typeface="+mj-lt"/>
              <a:buAutoNum type="arabicPeriod" startAt="2"/>
            </a:pPr>
            <a:r>
              <a:rPr lang="en-US" dirty="0" smtClean="0"/>
              <a:t>No animals are composed solely of iron</a:t>
            </a:r>
          </a:p>
          <a:p>
            <a:r>
              <a:rPr lang="en-US" dirty="0" smtClean="0"/>
              <a:t>Therefore,</a:t>
            </a:r>
          </a:p>
          <a:p>
            <a:pPr marL="342900" indent="-342900">
              <a:buFont typeface="+mj-lt"/>
              <a:buAutoNum type="arabicPeriod" startAt="3"/>
            </a:pPr>
            <a:r>
              <a:rPr lang="en-US" dirty="0" smtClean="0"/>
              <a:t>No mammals are composed solely of iron.</a:t>
            </a:r>
          </a:p>
          <a:p>
            <a:r>
              <a:rPr lang="en-US" dirty="0" smtClean="0"/>
              <a:t>Therefore,</a:t>
            </a:r>
          </a:p>
          <a:p>
            <a:pPr marL="342900" indent="-342900">
              <a:buFont typeface="+mj-lt"/>
              <a:buAutoNum type="arabicPeriod" startAt="4"/>
            </a:pPr>
            <a:r>
              <a:rPr lang="en-US" dirty="0" smtClean="0"/>
              <a:t>No human beings are composed solely of iron.</a:t>
            </a:r>
            <a:endParaRPr lang="en-US" dirty="0"/>
          </a:p>
        </p:txBody>
      </p:sp>
    </p:spTree>
    <p:extLst>
      <p:ext uri="{BB962C8B-B14F-4D97-AF65-F5344CB8AC3E}">
        <p14:creationId xmlns:p14="http://schemas.microsoft.com/office/powerpoint/2010/main" val="1352482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6185</TotalTime>
  <Words>2402</Words>
  <Application>Microsoft Office PowerPoint</Application>
  <PresentationFormat>On-screen Show (4:3)</PresentationFormat>
  <Paragraphs>336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Critical Thinking  PHIL 145 - 001</vt:lpstr>
      <vt:lpstr>Pinning Down Argument Structure</vt:lpstr>
      <vt:lpstr>Pinning Down Argument Structure</vt:lpstr>
      <vt:lpstr>Pinning Down Argument Structure</vt:lpstr>
      <vt:lpstr>Pinning Down Argument Structure</vt:lpstr>
      <vt:lpstr>Pinning Down Argument Structure</vt:lpstr>
      <vt:lpstr>Pinning Down Argument Structure</vt:lpstr>
      <vt:lpstr>Pinning Down Argument Structure</vt:lpstr>
      <vt:lpstr>PowerPoint Presentation</vt:lpstr>
      <vt:lpstr>Pinning Down Argument Structure</vt:lpstr>
      <vt:lpstr>Pinning Down Argument Structure</vt:lpstr>
      <vt:lpstr>Pinning Down Argument Structure</vt:lpstr>
      <vt:lpstr>Group Activity!</vt:lpstr>
      <vt:lpstr>Pinning Down Argument Structure</vt:lpstr>
      <vt:lpstr>Pinning Down Argument Structure</vt:lpstr>
      <vt:lpstr>Pinning Down Argument Structure</vt:lpstr>
      <vt:lpstr>Pinning Down Argument Structure</vt:lpstr>
      <vt:lpstr>Pinning Down Argument Structure</vt:lpstr>
      <vt:lpstr>Pinning Down Argument Structure</vt:lpstr>
      <vt:lpstr>Pinning Down Argument Structure</vt:lpstr>
      <vt:lpstr>Pinning Down Argument Structure</vt:lpstr>
      <vt:lpstr>Pinning Down Argument Structure</vt:lpstr>
      <vt:lpstr>Pinning Down Argument Structure</vt:lpstr>
      <vt:lpstr>Pinning Down Argument Structure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 (PHIL 145)</dc:title>
  <dc:creator>Andy</dc:creator>
  <cp:lastModifiedBy>U</cp:lastModifiedBy>
  <cp:revision>206</cp:revision>
  <dcterms:created xsi:type="dcterms:W3CDTF">2009-05-04T15:42:00Z</dcterms:created>
  <dcterms:modified xsi:type="dcterms:W3CDTF">2017-05-09T14:59:49Z</dcterms:modified>
</cp:coreProperties>
</file>