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0"/>
  </p:notesMasterIdLst>
  <p:sldIdLst>
    <p:sldId id="256" r:id="rId2"/>
    <p:sldId id="633" r:id="rId3"/>
    <p:sldId id="634" r:id="rId4"/>
    <p:sldId id="636" r:id="rId5"/>
    <p:sldId id="637" r:id="rId6"/>
    <p:sldId id="638" r:id="rId7"/>
    <p:sldId id="639" r:id="rId8"/>
    <p:sldId id="640" r:id="rId9"/>
    <p:sldId id="567" r:id="rId10"/>
    <p:sldId id="568" r:id="rId11"/>
    <p:sldId id="569" r:id="rId12"/>
    <p:sldId id="570" r:id="rId13"/>
    <p:sldId id="571" r:id="rId14"/>
    <p:sldId id="574" r:id="rId15"/>
    <p:sldId id="576" r:id="rId16"/>
    <p:sldId id="577" r:id="rId17"/>
    <p:sldId id="578" r:id="rId18"/>
    <p:sldId id="579" r:id="rId19"/>
    <p:sldId id="593" r:id="rId20"/>
    <p:sldId id="594" r:id="rId21"/>
    <p:sldId id="595" r:id="rId22"/>
    <p:sldId id="596" r:id="rId23"/>
    <p:sldId id="597" r:id="rId24"/>
    <p:sldId id="598" r:id="rId25"/>
    <p:sldId id="599" r:id="rId26"/>
    <p:sldId id="600" r:id="rId27"/>
    <p:sldId id="601" r:id="rId28"/>
    <p:sldId id="602" r:id="rId29"/>
    <p:sldId id="603" r:id="rId30"/>
    <p:sldId id="606" r:id="rId31"/>
    <p:sldId id="607" r:id="rId32"/>
    <p:sldId id="608" r:id="rId33"/>
    <p:sldId id="609" r:id="rId34"/>
    <p:sldId id="610" r:id="rId35"/>
    <p:sldId id="629" r:id="rId36"/>
    <p:sldId id="630" r:id="rId37"/>
    <p:sldId id="631" r:id="rId38"/>
    <p:sldId id="612" r:id="rId39"/>
    <p:sldId id="613" r:id="rId40"/>
    <p:sldId id="614" r:id="rId41"/>
    <p:sldId id="615" r:id="rId42"/>
    <p:sldId id="617" r:id="rId43"/>
    <p:sldId id="618" r:id="rId44"/>
    <p:sldId id="619" r:id="rId45"/>
    <p:sldId id="621" r:id="rId46"/>
    <p:sldId id="622" r:id="rId47"/>
    <p:sldId id="623" r:id="rId48"/>
    <p:sldId id="625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562" autoAdjust="0"/>
  </p:normalViewPr>
  <p:slideViewPr>
    <p:cSldViewPr>
      <p:cViewPr varScale="1">
        <p:scale>
          <a:sx n="84" d="100"/>
          <a:sy n="84" d="100"/>
        </p:scale>
        <p:origin x="4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E4B7E-89E7-4B4C-9EB0-DA73C1C3A1B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88B62-7A76-4202-BE3A-E4551F92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7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4042CE-0B70-40E8-83AC-1DD8AD4978BC}" type="datetimeFigureOut">
              <a:rPr lang="en-US" smtClean="0"/>
              <a:pPr>
                <a:defRPr/>
              </a:pPr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20198-B1A3-42F7-A558-15767EF1FB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0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8F5A39-D254-450A-AFE6-DBBA0C510918}" type="datetimeFigureOut">
              <a:rPr lang="en-US" smtClean="0"/>
              <a:pPr>
                <a:defRPr/>
              </a:pPr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949F85-3441-4525-9B64-D5AED2938D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2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BC2EF0-EC9B-48A5-97CC-99B71A52DE2A}" type="datetimeFigureOut">
              <a:rPr lang="en-US" smtClean="0"/>
              <a:pPr>
                <a:defRPr/>
              </a:pPr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5CAF4-771F-41BC-82D2-E2A8C9BFA0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6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B30ACC-9A4C-4ECB-9269-4061DFA6D19C}" type="datetimeFigureOut">
              <a:rPr lang="en-US" smtClean="0"/>
              <a:pPr>
                <a:defRPr/>
              </a:pPr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3F052-74F3-4947-93D8-C79A052DC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0E0A9-3AE2-489B-8B4B-2804C8CDF253}" type="datetimeFigureOut">
              <a:rPr lang="en-US" smtClean="0"/>
              <a:pPr>
                <a:defRPr/>
              </a:pPr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4240-9D07-4CC7-8E1C-0D60A95056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631C5D-4491-480F-8F7C-5A6F7CB2C318}" type="datetimeFigureOut">
              <a:rPr lang="en-US" smtClean="0"/>
              <a:pPr>
                <a:defRPr/>
              </a:pPr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19FB9D-72B6-4DF2-B6BC-8E7042FBCB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D0D8DB-D3DE-477D-8186-9C2AD902651D}" type="datetimeFigureOut">
              <a:rPr lang="en-US" smtClean="0"/>
              <a:pPr>
                <a:defRPr/>
              </a:pPr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53DFF-112A-43D9-BD7A-87BB12A9B6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BD749F-5053-4814-986D-4A2FA21791C4}" type="datetimeFigureOut">
              <a:rPr lang="en-US" smtClean="0"/>
              <a:pPr>
                <a:defRPr/>
              </a:pPr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C7573-501D-4664-94CA-7C446BB05A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5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15B154-96CA-4F58-A433-B65B0E7C6DFB}" type="datetimeFigureOut">
              <a:rPr lang="en-US" smtClean="0"/>
              <a:pPr>
                <a:defRPr/>
              </a:pPr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39A7E-7EDF-4F5E-AEA5-31B3FC6BE0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F9B413-F636-4360-96D3-AE04E9F314D2}" type="datetimeFigureOut">
              <a:rPr lang="en-US" smtClean="0"/>
              <a:pPr>
                <a:defRPr/>
              </a:pPr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4538F-3E46-4C4C-92EB-6626512DF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0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87C877-9F07-40A5-AD8B-D4081DEF45B8}" type="datetimeFigureOut">
              <a:rPr lang="en-US" smtClean="0"/>
              <a:pPr>
                <a:defRPr/>
              </a:pPr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7911F-B6AC-4C3A-B800-54F841B4D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9A2420B-5D3D-4743-A298-8828387EA158}" type="datetimeFigureOut">
              <a:rPr lang="en-US" smtClean="0"/>
              <a:pPr>
                <a:defRPr/>
              </a:pPr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07040B3-E56C-4FD3-AC64-1BFCDAB8C0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1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8229600" cy="197510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Critical Thinking </a:t>
            </a:r>
            <a:br>
              <a:rPr lang="en-US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PHIL 145 - 001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Week 7: Deductive Validity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001000" cy="48768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  <a:defRPr/>
            </a:pPr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Natural Language and Categorical Form</a:t>
            </a:r>
          </a:p>
          <a:p>
            <a:pPr>
              <a:defRPr/>
            </a:pPr>
            <a:r>
              <a:rPr lang="en-US" sz="2400" dirty="0" smtClean="0"/>
              <a:t>Need to translate to use rules of Categorical logic. </a:t>
            </a:r>
          </a:p>
          <a:p>
            <a:pPr>
              <a:defRPr/>
            </a:pPr>
            <a:r>
              <a:rPr lang="en-US" sz="2400" dirty="0" smtClean="0"/>
              <a:t>Be careful when converting English sentences into the categorical forms. </a:t>
            </a:r>
          </a:p>
          <a:p>
            <a:pPr marL="68263" indent="0">
              <a:buNone/>
              <a:defRPr/>
            </a:pPr>
            <a:r>
              <a:rPr lang="en-US" sz="1300" dirty="0" smtClean="0"/>
              <a:t> </a:t>
            </a:r>
            <a:endParaRPr lang="en-US" sz="1000" dirty="0" smtClean="0"/>
          </a:p>
          <a:p>
            <a:pPr>
              <a:defRPr/>
            </a:pPr>
            <a:r>
              <a:rPr lang="en-US" sz="2400" b="1" dirty="0" smtClean="0"/>
              <a:t>A: </a:t>
            </a:r>
            <a:r>
              <a:rPr lang="en-US" sz="2400" b="1" u="sng" dirty="0" smtClean="0"/>
              <a:t>All S are P</a:t>
            </a:r>
            <a:r>
              <a:rPr lang="en-US" sz="2400" b="1" dirty="0" smtClean="0"/>
              <a:t> </a:t>
            </a:r>
            <a:r>
              <a:rPr lang="en-US" sz="2400" dirty="0" smtClean="0"/>
              <a:t>can be expressed in English by the following:</a:t>
            </a:r>
          </a:p>
          <a:p>
            <a:pPr marL="857250" lvl="1" indent="-457200" eaLnBrk="1" hangingPunct="1">
              <a:buFontTx/>
              <a:buAutoNum type="arabicParenBoth"/>
              <a:defRPr/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Any </a:t>
            </a: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is </a:t>
            </a: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       	 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(Any friend of yours is a friend of mine)</a:t>
            </a:r>
            <a:endParaRPr lang="en-US" sz="2400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857250" lvl="1" indent="-457200" eaLnBrk="1" hangingPunct="1">
              <a:buFontTx/>
              <a:buAutoNum type="arabicParenBoth"/>
              <a:defRPr/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 </a:t>
            </a: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is </a:t>
            </a: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	 	(A turkey is a bird)</a:t>
            </a:r>
            <a:endParaRPr lang="en-US" sz="2400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857250" lvl="1" indent="-457200" eaLnBrk="1" hangingPunct="1">
              <a:buFontTx/>
              <a:buAutoNum type="arabicParenBoth"/>
              <a:defRPr/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 are all </a:t>
            </a: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  	(The kittens are all spayed)</a:t>
            </a:r>
          </a:p>
          <a:p>
            <a:pPr marL="857250" lvl="1" indent="-457200" eaLnBrk="1" hangingPunct="1">
              <a:buFontTx/>
              <a:buAutoNum type="arabicParenBoth"/>
              <a:defRPr/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Each </a:t>
            </a: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is a </a:t>
            </a: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        	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(Each day is a blessing)</a:t>
            </a:r>
          </a:p>
          <a:p>
            <a:pPr marL="857250" lvl="1" indent="-457200" eaLnBrk="1" hangingPunct="1">
              <a:buFontTx/>
              <a:buAutoNum type="arabicParenBoth"/>
              <a:defRPr/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is </a:t>
            </a: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(The heart pumps blood)</a:t>
            </a:r>
          </a:p>
          <a:p>
            <a:pPr marL="857250" lvl="1" indent="-457200" eaLnBrk="1" hangingPunct="1">
              <a:buFontTx/>
              <a:buAutoNum type="arabicParenBoth"/>
              <a:defRPr/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Only</a:t>
            </a: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P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are</a:t>
            </a: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S		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(Only humans are rational)</a:t>
            </a:r>
          </a:p>
          <a:p>
            <a:pPr marL="857250" lvl="1" indent="-457200" eaLnBrk="1" hangingPunct="1">
              <a:buNone/>
              <a:defRPr/>
            </a:pPr>
            <a:r>
              <a:rPr lang="en-US" sz="2400" i="1" dirty="0" smtClean="0"/>
              <a:t>		= All S are P		= All rational animals are humans.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Categorical Logic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71439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The Universal Negative, E form.</a:t>
            </a:r>
          </a:p>
          <a:p>
            <a:pPr algn="ctr" eaLnBrk="1" hangingPunct="1">
              <a:buFontTx/>
              <a:buNone/>
              <a:defRPr/>
            </a:pPr>
            <a:r>
              <a:rPr lang="en-US" sz="2800" b="1" u="sng" dirty="0" smtClean="0"/>
              <a:t>No S are P</a:t>
            </a:r>
          </a:p>
          <a:p>
            <a:pPr marL="857250" lvl="1" indent="-457200" eaLnBrk="1" hangingPunct="1">
              <a:buFontTx/>
              <a:buAutoNum type="arabicParenBoth"/>
              <a:defRPr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a single whale can fly.</a:t>
            </a:r>
          </a:p>
          <a:p>
            <a:pPr marL="857250" lvl="1" indent="-457200" eaLnBrk="1" hangingPunct="1">
              <a:buFontTx/>
              <a:buAutoNum type="arabicParenBoth"/>
              <a:defRPr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 whale can fly.</a:t>
            </a:r>
          </a:p>
          <a:p>
            <a:pPr marL="857250" lvl="1" indent="-457200" eaLnBrk="1" hangingPunct="1">
              <a:buFontTx/>
              <a:buAutoNum type="arabicParenBoth"/>
              <a:defRPr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Whales cannot fly.</a:t>
            </a:r>
          </a:p>
          <a:p>
            <a:pPr marL="857250" lvl="1" indent="-457200" eaLnBrk="1" hangingPunct="1">
              <a:buFontTx/>
              <a:buAutoNum type="arabicParenBoth"/>
              <a:defRPr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 whales are creatures that can fly.</a:t>
            </a:r>
          </a:p>
          <a:p>
            <a:pPr marL="857250" lvl="1" indent="-457200" eaLnBrk="1" hangingPunct="1">
              <a:buFontTx/>
              <a:buAutoNum type="arabicParenBoth"/>
              <a:defRPr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 never was or will be a whale that could fly.</a:t>
            </a:r>
          </a:p>
          <a:p>
            <a:pPr marL="785812" lvl="1" indent="-457200">
              <a:defRPr/>
            </a:pPr>
            <a:r>
              <a:rPr lang="en-US" sz="2400" dirty="0" smtClean="0"/>
              <a:t>Pay attention to context and meaning in translating these English sentences into their categorical forms.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Categorical Logic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5824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772400" cy="48768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The Particular Affirmative, I form.</a:t>
            </a:r>
          </a:p>
          <a:p>
            <a:pPr algn="ctr" eaLnBrk="1" hangingPunct="1">
              <a:buFontTx/>
              <a:buNone/>
              <a:defRPr/>
            </a:pPr>
            <a:r>
              <a:rPr lang="en-US" sz="2800" b="1" u="sng" dirty="0" smtClean="0"/>
              <a:t>Some S are P</a:t>
            </a:r>
            <a:endParaRPr lang="en-US" sz="1000" b="1" u="sng" dirty="0" smtClean="0"/>
          </a:p>
          <a:p>
            <a:pPr lvl="1">
              <a:defRPr/>
            </a:pPr>
            <a:r>
              <a:rPr lang="en-US" sz="2400" dirty="0" smtClean="0"/>
              <a:t>There is </a:t>
            </a:r>
            <a:r>
              <a:rPr lang="en-US" sz="2400" b="1" i="1" dirty="0" smtClean="0"/>
              <a:t>at least one</a:t>
            </a:r>
            <a:r>
              <a:rPr lang="en-US" sz="2400" dirty="0" smtClean="0"/>
              <a:t> thing S that is part of P.  </a:t>
            </a:r>
          </a:p>
          <a:p>
            <a:pPr>
              <a:defRPr/>
            </a:pPr>
            <a:r>
              <a:rPr lang="en-US" sz="2400" dirty="0" smtClean="0"/>
              <a:t>Consider context when expression starts with ‘a’ or ‘an’.  </a:t>
            </a:r>
          </a:p>
          <a:p>
            <a:pPr marL="1257300" lvl="2" indent="-457200" eaLnBrk="1" hangingPunct="1">
              <a:buFontTx/>
              <a:buAutoNum type="arabicParenBoth"/>
              <a:defRPr/>
            </a:pP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 pianist gave a concert.</a:t>
            </a:r>
          </a:p>
          <a:p>
            <a:pPr marL="1257300" lvl="2" indent="-457200" eaLnBrk="1" hangingPunct="1">
              <a:buFontTx/>
              <a:buAutoNum type="arabicParenBoth"/>
              <a:defRPr/>
            </a:pP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 turkey is a bird.</a:t>
            </a:r>
          </a:p>
          <a:p>
            <a:pPr marL="457200" indent="-457200">
              <a:defRPr/>
            </a:pPr>
            <a:r>
              <a:rPr lang="en-US" sz="2400" dirty="0" smtClean="0"/>
              <a:t>(1) is an I form statement, but (2) is an A form statement.</a:t>
            </a:r>
          </a:p>
          <a:p>
            <a:pPr marL="457200" indent="-457200">
              <a:defRPr/>
            </a:pP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</a:rPr>
              <a:t>Universal, Particular, and Stereotyping</a:t>
            </a:r>
          </a:p>
          <a:p>
            <a:pPr marL="785812" lvl="1" indent="-457200">
              <a:defRPr/>
            </a:pPr>
            <a:r>
              <a:rPr lang="en-US" sz="2200" dirty="0" smtClean="0"/>
              <a:t>We often make hasty, universal generalizations about groups of people where only particular affirmations (at most) are warranted.</a:t>
            </a:r>
            <a:endParaRPr lang="en-US" sz="2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Categorical Logic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0122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82000" cy="49530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/>
              <a:t>The Particular Negative, O form.</a:t>
            </a:r>
          </a:p>
          <a:p>
            <a:pPr algn="ctr" eaLnBrk="1" hangingPunct="1">
              <a:buFontTx/>
              <a:buNone/>
              <a:defRPr/>
            </a:pPr>
            <a:r>
              <a:rPr lang="en-US" sz="2800" b="1" u="sng" dirty="0" smtClean="0"/>
              <a:t>Some S is not P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‘Not’ precludes some members of the S (subject) category from the P (predicate) category. </a:t>
            </a:r>
          </a:p>
          <a:p>
            <a:pPr marL="785812" lvl="1" indent="-457200">
              <a:buFontTx/>
              <a:buAutoNum type="arabicParenBoth"/>
              <a:defRPr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all great songs were written by Katy Perry.</a:t>
            </a:r>
          </a:p>
          <a:p>
            <a:pPr marL="1041400" lvl="2" indent="-457200">
              <a:buNone/>
              <a:defRPr/>
            </a:pPr>
            <a:r>
              <a:rPr lang="en-US" sz="2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=</a:t>
            </a:r>
            <a:endParaRPr lang="en-US" sz="2200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85812" lvl="1" indent="-457200">
              <a:buFontTx/>
              <a:buAutoNum type="arabicParenBoth"/>
              <a:defRPr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Some great songs are not songs written by Katy Perry.</a:t>
            </a:r>
          </a:p>
          <a:p>
            <a:pPr lvl="2">
              <a:defRPr/>
            </a:pPr>
            <a:r>
              <a:rPr lang="en-US" sz="2200" dirty="0" smtClean="0"/>
              <a:t>(1) is an O statement, not an E statement.</a:t>
            </a:r>
          </a:p>
          <a:p>
            <a:pPr lvl="2">
              <a:defRPr/>
            </a:pPr>
            <a:r>
              <a:rPr lang="en-US" sz="2200" dirty="0" smtClean="0"/>
              <a:t>Also note: (2) does not imply that some great songs are written by Katy Perry, even if it suggests it.</a:t>
            </a:r>
          </a:p>
          <a:p>
            <a:pPr marL="785812" lvl="1" indent="-457200">
              <a:buFontTx/>
              <a:buAutoNum type="arabicParenBoth"/>
              <a:defRPr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All that glitters is not gold.</a:t>
            </a:r>
          </a:p>
          <a:p>
            <a:pPr marL="1041400" lvl="2" indent="-457200">
              <a:defRPr/>
            </a:pPr>
            <a:r>
              <a:rPr lang="en-US" sz="2200" dirty="0" smtClean="0"/>
              <a:t>Also an O, not an E or an 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Categorical Logic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9473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Venn Diagrams</a:t>
            </a:r>
          </a:p>
          <a:p>
            <a:r>
              <a:rPr lang="en-US" sz="2400" dirty="0" smtClean="0"/>
              <a:t>Represent the categorical statements using pictures (circles) to represent the categories. </a:t>
            </a:r>
          </a:p>
          <a:p>
            <a:r>
              <a:rPr lang="en-US" sz="2400" dirty="0" smtClean="0"/>
              <a:t>Show the relationship between the categories in the forms (A, E, I, and O) with these circles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/>
              <a:t>four corresponding Venn Diagrams.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Venn Diagrams for Categorical Logic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77789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6934200" cy="5181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This Venn Diagram visually represents the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A form </a:t>
            </a:r>
            <a:r>
              <a:rPr lang="en-US" sz="2800" dirty="0" smtClean="0"/>
              <a:t>statement (All S are P)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r>
              <a:rPr lang="en-US" sz="2600" dirty="0" smtClean="0"/>
              <a:t>Indicates that all the things in the S (Subject) category are part of the P (Predicate) category. </a:t>
            </a:r>
          </a:p>
          <a:p>
            <a:pPr lvl="1"/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All my sandwiches are peanut butter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1"/>
            <a:r>
              <a:rPr lang="en-US" sz="2400" dirty="0" smtClean="0"/>
              <a:t>There is nothing in the part of the S circle that does not overlap the P circle, so we shade it out. </a:t>
            </a:r>
          </a:p>
          <a:p>
            <a:pPr lvl="1"/>
            <a:r>
              <a:rPr lang="en-US" sz="2400" dirty="0" smtClean="0"/>
              <a:t>Pink = Not shaded out (white); Black = Shaded out </a:t>
            </a:r>
          </a:p>
        </p:txBody>
      </p:sp>
      <p:sp>
        <p:nvSpPr>
          <p:cNvPr id="5" name="Oval 4"/>
          <p:cNvSpPr/>
          <p:nvPr/>
        </p:nvSpPr>
        <p:spPr>
          <a:xfrm>
            <a:off x="6019800" y="1828800"/>
            <a:ext cx="1676400" cy="1600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162800" y="1828800"/>
            <a:ext cx="1676400" cy="1600200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9400" y="13716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</a:t>
            </a:r>
            <a:endParaRPr lang="en-US" sz="28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772400" y="13716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239000" y="2286000"/>
            <a:ext cx="442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n-lt"/>
              </a:rPr>
              <a:t>2</a:t>
            </a:r>
            <a:endParaRPr lang="en-US" sz="4000" dirty="0">
              <a:latin typeface="+mn-lt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Venn Diagrams for Categorical Logic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7737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The E form </a:t>
            </a:r>
            <a:r>
              <a:rPr lang="en-US" sz="2800" dirty="0" smtClean="0"/>
              <a:t>(No S are P)</a:t>
            </a: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r>
              <a:rPr lang="en-US" sz="2800" dirty="0" smtClean="0"/>
              <a:t>Overlapping parts of the circles shaded because there are no things that are both S and P. Nothing is both S and P.</a:t>
            </a:r>
          </a:p>
          <a:p>
            <a:pPr lvl="1"/>
            <a:r>
              <a:rPr lang="en-US" sz="2400" i="1" dirty="0" smtClean="0"/>
              <a:t>“Area (2) represents those women that are men”</a:t>
            </a:r>
            <a:r>
              <a:rPr lang="en-US" sz="2400" dirty="0" smtClean="0"/>
              <a:t> (188)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Venn Diagrams for Categorical Logic</a:t>
            </a:r>
            <a:endParaRPr lang="en-US" sz="3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05" t="25185" r="21448" b="46666"/>
          <a:stretch/>
        </p:blipFill>
        <p:spPr bwMode="auto">
          <a:xfrm>
            <a:off x="5105400" y="1066800"/>
            <a:ext cx="3312694" cy="244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1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I form (Some S are P)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r>
              <a:rPr lang="en-US" sz="2800" dirty="0" smtClean="0"/>
              <a:t>There is at least one thing that is both S and P. </a:t>
            </a:r>
          </a:p>
          <a:p>
            <a:pPr lvl="1"/>
            <a:r>
              <a:rPr lang="en-US" sz="2400" dirty="0" smtClean="0"/>
              <a:t>Put the </a:t>
            </a:r>
            <a:r>
              <a:rPr lang="en-US" sz="2400" i="1" dirty="0" smtClean="0"/>
              <a:t>x</a:t>
            </a:r>
            <a:r>
              <a:rPr lang="en-US" sz="2400" dirty="0" smtClean="0"/>
              <a:t> in the area where the S circle and the P circle overlap indicates that there is something that is both S and P.</a:t>
            </a:r>
          </a:p>
        </p:txBody>
      </p:sp>
      <p:sp>
        <p:nvSpPr>
          <p:cNvPr id="5" name="Oval 4"/>
          <p:cNvSpPr/>
          <p:nvPr/>
        </p:nvSpPr>
        <p:spPr>
          <a:xfrm>
            <a:off x="4724400" y="1752600"/>
            <a:ext cx="1676400" cy="1600200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867400" y="1752600"/>
            <a:ext cx="1676400" cy="1600200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12954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</a:t>
            </a:r>
            <a:endParaRPr lang="en-US" sz="28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12954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943600" y="2057400"/>
            <a:ext cx="445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n-lt"/>
              </a:rPr>
              <a:t>2</a:t>
            </a:r>
            <a:endParaRPr lang="en-US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6428" y="2524780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x</a:t>
            </a:r>
            <a:endParaRPr lang="en-US" sz="1200" dirty="0">
              <a:latin typeface="+mn-lt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Venn Diagrams for Categorical Logic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0302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O form (Some S are not P)</a:t>
            </a:r>
            <a:r>
              <a:rPr lang="en-US" sz="2400" dirty="0" smtClean="0"/>
              <a:t>  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r>
              <a:rPr lang="en-US" sz="2800" dirty="0" smtClean="0"/>
              <a:t>There is at least one thing that is S, but is not P:  </a:t>
            </a:r>
          </a:p>
          <a:p>
            <a:pPr lvl="1"/>
            <a:r>
              <a:rPr lang="en-US" sz="2400" dirty="0" smtClean="0"/>
              <a:t>Put the </a:t>
            </a:r>
            <a:r>
              <a:rPr lang="en-US" sz="2400" i="1" dirty="0" smtClean="0"/>
              <a:t>x</a:t>
            </a:r>
            <a:r>
              <a:rPr lang="en-US" sz="2400" dirty="0" smtClean="0"/>
              <a:t> in the part of the S circle that is not part of the P circle.  </a:t>
            </a:r>
          </a:p>
          <a:p>
            <a:pPr lvl="1"/>
            <a:r>
              <a:rPr lang="en-US" sz="2400" dirty="0" smtClean="0"/>
              <a:t>“Some of my friends are not democrats” indicates that Some S is not P.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sp>
        <p:nvSpPr>
          <p:cNvPr id="5" name="Oval 4"/>
          <p:cNvSpPr/>
          <p:nvPr/>
        </p:nvSpPr>
        <p:spPr>
          <a:xfrm>
            <a:off x="5334000" y="1524000"/>
            <a:ext cx="1676400" cy="1600200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77000" y="1524000"/>
            <a:ext cx="1676400" cy="1600200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10668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</a:t>
            </a:r>
            <a:endParaRPr lang="en-US" sz="28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086600" y="10668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1981200"/>
            <a:ext cx="445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n-lt"/>
              </a:rPr>
              <a:t>2</a:t>
            </a:r>
            <a:endParaRPr lang="en-US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2514600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x</a:t>
            </a:r>
            <a:endParaRPr lang="en-US" sz="1200" dirty="0">
              <a:latin typeface="+mn-lt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Venn Diagrams for Categorical Logic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88871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Immediate Inference</a:t>
            </a:r>
          </a:p>
          <a:p>
            <a:pPr lvl="1"/>
            <a:r>
              <a:rPr lang="en-US" sz="2400" dirty="0" smtClean="0"/>
              <a:t>A direct move (without intermediate steps) from one categorical statement to another validly.  </a:t>
            </a:r>
          </a:p>
          <a:p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Rules for immediate inference:</a:t>
            </a:r>
          </a:p>
          <a:p>
            <a:pPr marL="911225" lvl="1" indent="-457200">
              <a:buFont typeface="+mj-lt"/>
              <a:buAutoNum type="arabicPeriod"/>
            </a:pPr>
            <a:r>
              <a:rPr lang="en-US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Conversion</a:t>
            </a:r>
          </a:p>
          <a:p>
            <a:pPr lvl="2"/>
            <a:r>
              <a:rPr lang="en-US" sz="2200" dirty="0" smtClean="0"/>
              <a:t>To generate the converse of a categorical proposition, switch the subject and predicate terms.  </a:t>
            </a:r>
          </a:p>
          <a:p>
            <a:pPr lvl="2"/>
            <a:r>
              <a:rPr lang="en-US" sz="2200" dirty="0" smtClean="0"/>
              <a:t>Sometimes, but not always, this yields valid inferences. </a:t>
            </a:r>
          </a:p>
          <a:p>
            <a:pPr lvl="2"/>
            <a:r>
              <a:rPr lang="en-US" sz="2200" dirty="0" smtClean="0"/>
              <a:t>Valid for E and I forms, but not A and O.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771" y="76200"/>
            <a:ext cx="86868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Immediate Inference in Categorical Logic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385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Moving on to the G (good grounds) condition</a:t>
            </a:r>
          </a:p>
          <a:p>
            <a:pPr lvl="1"/>
            <a:r>
              <a:rPr lang="en-US" dirty="0" smtClean="0"/>
              <a:t>Reminder: Difference between R and G.</a:t>
            </a:r>
          </a:p>
          <a:p>
            <a:pPr lvl="1"/>
            <a:r>
              <a:rPr lang="en-US" dirty="0" smtClean="0"/>
              <a:t>Simple deductive arguments.</a:t>
            </a:r>
          </a:p>
          <a:p>
            <a:pPr marL="454025" lvl="1" indent="0">
              <a:buNone/>
            </a:pPr>
            <a:endParaRPr lang="en-US" sz="1400" dirty="0" smtClean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Deductive Entailment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 smtClean="0"/>
              <a:t> deductively entails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  <a:r>
              <a:rPr lang="en-US" dirty="0" smtClean="0"/>
              <a:t> if and only if it is </a:t>
            </a:r>
            <a:r>
              <a:rPr lang="en-US" b="1" u="sng" dirty="0" smtClean="0"/>
              <a:t>logically impossible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  <a:r>
              <a:rPr lang="en-US" dirty="0" smtClean="0"/>
              <a:t> to be false, given that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 smtClean="0"/>
              <a:t> is true.</a:t>
            </a:r>
          </a:p>
          <a:p>
            <a:pPr marL="1223963" lvl="2" indent="-457200">
              <a:buFont typeface="+mj-lt"/>
              <a:buAutoNum type="arabicPeriod"/>
            </a:pP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All </a:t>
            </a:r>
            <a:r>
              <a:rPr lang="en-US" b="1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consistent vegetarians </a:t>
            </a: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are </a:t>
            </a:r>
            <a:r>
              <a:rPr lang="en-US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opponents of using animals for leather</a:t>
            </a: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1223963" lvl="2" indent="-457200">
              <a:buFont typeface="+mj-lt"/>
              <a:buAutoNum type="arabicPeriod"/>
            </a:pP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 </a:t>
            </a:r>
            <a:r>
              <a:rPr lang="en-US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opponents of using animals for leather </a:t>
            </a: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are </a:t>
            </a:r>
            <a:r>
              <a:rPr lang="en-US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fur trappers</a:t>
            </a: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2">
              <a:buNone/>
            </a:pP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Therefore, </a:t>
            </a:r>
          </a:p>
          <a:p>
            <a:pPr marL="1223963" lvl="2" indent="-457200">
              <a:buFont typeface="+mj-lt"/>
              <a:buAutoNum type="arabicPeriod" startAt="3"/>
            </a:pP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 </a:t>
            </a:r>
            <a:r>
              <a:rPr lang="en-US" b="1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consistent vegetarians </a:t>
            </a: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are </a:t>
            </a:r>
            <a:r>
              <a:rPr lang="en-US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fur trappers</a:t>
            </a: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</a:p>
          <a:p>
            <a:pPr marL="454025" lvl="1" indent="0">
              <a:buNone/>
            </a:pPr>
            <a:endParaRPr lang="en-US" sz="1400" dirty="0" smtClean="0"/>
          </a:p>
          <a:p>
            <a:pPr lvl="1"/>
            <a:r>
              <a:rPr lang="en-US" dirty="0" smtClean="0"/>
              <a:t>Deductively valid in virtue of its </a:t>
            </a:r>
            <a:r>
              <a:rPr lang="en-US" i="1" dirty="0" smtClean="0"/>
              <a:t>categorical form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Because of relations of category inclusion / exclusion.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Introducing Deductive Arguments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8281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Rules for immediate inference:</a:t>
            </a:r>
          </a:p>
          <a:p>
            <a:pPr marL="911225" lvl="1" indent="-457200">
              <a:buFont typeface="+mj-lt"/>
              <a:buAutoNum type="arabicPeriod"/>
            </a:pPr>
            <a:r>
              <a:rPr lang="en-US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Conversion</a:t>
            </a:r>
          </a:p>
          <a:p>
            <a:pPr lvl="1"/>
            <a:r>
              <a:rPr lang="en-US" sz="2200" dirty="0" smtClean="0"/>
              <a:t>Conversion diagrams for E and I form statements.  </a:t>
            </a:r>
          </a:p>
          <a:p>
            <a:pPr lvl="1"/>
            <a:r>
              <a:rPr lang="en-US" sz="2200" dirty="0" smtClean="0"/>
              <a:t>Immediate inference valid because diagrams are the same or contain the same information.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E: No S are P 			Converse of E: No P is S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02771" y="76200"/>
            <a:ext cx="86868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Immediate Inference in Categorical Logic</a:t>
            </a:r>
            <a:endParaRPr lang="en-US" sz="32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1" t="55295" r="29738" b="20234"/>
          <a:stretch/>
        </p:blipFill>
        <p:spPr bwMode="auto">
          <a:xfrm>
            <a:off x="1143182" y="3921644"/>
            <a:ext cx="7162435" cy="2093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1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Rules for immediate inference:</a:t>
            </a:r>
          </a:p>
          <a:p>
            <a:pPr marL="911225" lvl="1" indent="-457200">
              <a:buFont typeface="+mj-lt"/>
              <a:buAutoNum type="arabicPeriod"/>
            </a:pPr>
            <a:r>
              <a:rPr lang="en-US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Conversion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I: Some S are P		Converse of I: Some P is S</a:t>
            </a:r>
            <a:endParaRPr lang="en-US" sz="2200" dirty="0" smtClean="0"/>
          </a:p>
        </p:txBody>
      </p:sp>
      <p:sp>
        <p:nvSpPr>
          <p:cNvPr id="23" name="Oval 22"/>
          <p:cNvSpPr/>
          <p:nvPr/>
        </p:nvSpPr>
        <p:spPr>
          <a:xfrm>
            <a:off x="1219200" y="3200400"/>
            <a:ext cx="1676400" cy="1600200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362200" y="3200400"/>
            <a:ext cx="1676400" cy="1600200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28800" y="27432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</a:t>
            </a:r>
            <a:endParaRPr lang="en-US" sz="28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2971800" y="27432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2438400" y="3635514"/>
            <a:ext cx="418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n-lt"/>
              </a:rPr>
              <a:t>x</a:t>
            </a:r>
            <a:endParaRPr lang="en-US" dirty="0">
              <a:latin typeface="+mn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410200" y="3200400"/>
            <a:ext cx="1676400" cy="1600200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553200" y="3200400"/>
            <a:ext cx="1676400" cy="1600200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19800" y="27432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</a:t>
            </a:r>
            <a:endParaRPr lang="en-US" sz="28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7162800" y="27432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6629400" y="3635514"/>
            <a:ext cx="418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n-lt"/>
              </a:rPr>
              <a:t>x</a:t>
            </a:r>
            <a:endParaRPr lang="en-US" dirty="0">
              <a:latin typeface="+mn-lt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02771" y="76200"/>
            <a:ext cx="86868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Immediate Inference in Categorical Logic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6245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7772400" cy="51816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Rules for immediate inference:</a:t>
            </a:r>
          </a:p>
          <a:p>
            <a:pPr marL="911225" lvl="1" indent="-457200">
              <a:buFont typeface="+mj-lt"/>
              <a:buAutoNum type="arabicPeriod"/>
            </a:pPr>
            <a:r>
              <a:rPr lang="en-US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Conversion</a:t>
            </a:r>
          </a:p>
          <a:p>
            <a:pPr lvl="1"/>
            <a:r>
              <a:rPr lang="en-US" sz="2200" dirty="0" smtClean="0"/>
              <a:t>Conversion diagrams for A and O form statements.  </a:t>
            </a:r>
          </a:p>
          <a:p>
            <a:pPr lvl="1"/>
            <a:r>
              <a:rPr lang="en-US" sz="2200" dirty="0" smtClean="0"/>
              <a:t>Immediate inference </a:t>
            </a:r>
            <a:r>
              <a:rPr lang="en-US" sz="2200" b="1" u="sng" dirty="0" smtClean="0">
                <a:solidFill>
                  <a:srgbClr val="FF0D0D"/>
                </a:solidFill>
              </a:rPr>
              <a:t>invalid</a:t>
            </a:r>
            <a:r>
              <a:rPr lang="en-US" sz="2200" dirty="0" smtClean="0"/>
              <a:t> because diagrams are different or contain different information.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A: All S are P 			Converse of A: All P is S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1400" dirty="0"/>
          </a:p>
          <a:p>
            <a:pPr eaLnBrk="1" hangingPunct="1">
              <a:buFontTx/>
              <a:buNone/>
            </a:pPr>
            <a:r>
              <a:rPr lang="en-US" sz="2400" dirty="0" smtClean="0"/>
              <a:t>All Asian kids are smart	          All smart kids are Asian</a:t>
            </a:r>
          </a:p>
        </p:txBody>
      </p:sp>
      <p:sp>
        <p:nvSpPr>
          <p:cNvPr id="23" name="Oval 22"/>
          <p:cNvSpPr/>
          <p:nvPr/>
        </p:nvSpPr>
        <p:spPr>
          <a:xfrm>
            <a:off x="914400" y="3962400"/>
            <a:ext cx="1676400" cy="1600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057400" y="3962400"/>
            <a:ext cx="1676400" cy="1600200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0" y="35052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</a:t>
            </a:r>
            <a:endParaRPr lang="en-US" sz="28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2667000" y="35052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2133600" y="4419600"/>
            <a:ext cx="442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n-lt"/>
              </a:rPr>
              <a:t>2</a:t>
            </a:r>
            <a:endParaRPr lang="en-US" sz="4000" dirty="0">
              <a:latin typeface="+mn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400800" y="3962400"/>
            <a:ext cx="1676400" cy="1600200"/>
          </a:xfrm>
          <a:prstGeom prst="ellipse">
            <a:avLst/>
          </a:prstGeom>
          <a:solidFill>
            <a:schemeClr val="dk1">
              <a:alpha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67400" y="35052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</a:t>
            </a:r>
            <a:endParaRPr lang="en-US" sz="28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7010400" y="35052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77000" y="4419600"/>
            <a:ext cx="442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n-lt"/>
              </a:rPr>
              <a:t>2</a:t>
            </a:r>
            <a:endParaRPr lang="en-US" sz="4000" dirty="0">
              <a:latin typeface="+mn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257800" y="3962400"/>
            <a:ext cx="1676400" cy="1600200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491450" y="4419600"/>
            <a:ext cx="442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n-lt"/>
              </a:rPr>
              <a:t>2</a:t>
            </a:r>
            <a:endParaRPr lang="en-US" sz="4000" dirty="0">
              <a:latin typeface="+mn-lt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02771" y="76200"/>
            <a:ext cx="86868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Immediate Inference in Categorical Logic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3890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 marL="582613" indent="-457200">
              <a:buFont typeface="+mj-lt"/>
              <a:buAutoNum type="arabicPeriod"/>
            </a:pPr>
            <a:r>
              <a:rPr lang="en-US" sz="2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Conversion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O: Some S are not P 		Converse of O: Some P is not S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Some fish are not salmon (T)     Some salmon are not fish (F)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sp>
        <p:nvSpPr>
          <p:cNvPr id="23" name="Oval 22"/>
          <p:cNvSpPr/>
          <p:nvPr/>
        </p:nvSpPr>
        <p:spPr>
          <a:xfrm>
            <a:off x="1143000" y="3124200"/>
            <a:ext cx="1676400" cy="1600200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286000" y="3124200"/>
            <a:ext cx="1676400" cy="1600200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52600" y="26670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</a:t>
            </a:r>
            <a:endParaRPr lang="en-US" sz="28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2895600" y="26670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  <p:sp>
        <p:nvSpPr>
          <p:cNvPr id="29" name="Oval 28"/>
          <p:cNvSpPr/>
          <p:nvPr/>
        </p:nvSpPr>
        <p:spPr>
          <a:xfrm>
            <a:off x="5486400" y="3124200"/>
            <a:ext cx="1676400" cy="1600200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629400" y="3124200"/>
            <a:ext cx="1676400" cy="1600200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x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96000" y="26670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</a:t>
            </a:r>
            <a:endParaRPr lang="en-US" sz="28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7239000" y="26670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02771" y="76200"/>
            <a:ext cx="86868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Immediate Inference in Categorical Logic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671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 marL="582613" indent="-457200">
              <a:buFont typeface="+mj-lt"/>
              <a:buAutoNum type="arabicPeriod" startAt="2"/>
            </a:pPr>
            <a:r>
              <a:rPr lang="en-US" sz="2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Contraposition</a:t>
            </a:r>
          </a:p>
          <a:p>
            <a:pPr lvl="1"/>
            <a:r>
              <a:rPr lang="en-US" sz="2400" dirty="0" smtClean="0"/>
              <a:t>Steps: (1) Convert the statement; (2) Attach a “non-” to each category.</a:t>
            </a:r>
          </a:p>
          <a:p>
            <a:pPr marL="454025" lvl="1" indent="0">
              <a:buNone/>
            </a:pPr>
            <a:endParaRPr lang="en-US" sz="1200" dirty="0" smtClean="0"/>
          </a:p>
          <a:p>
            <a:pPr lvl="1">
              <a:buNone/>
            </a:pPr>
            <a:r>
              <a:rPr lang="en-US" sz="2400" b="1" dirty="0" smtClean="0"/>
              <a:t>	</a:t>
            </a:r>
            <a:r>
              <a:rPr lang="en-US" sz="2400" b="1" u="sng" dirty="0" smtClean="0"/>
              <a:t>Statement		</a:t>
            </a:r>
            <a:r>
              <a:rPr lang="en-US" sz="2400" b="1" u="sng" dirty="0" err="1" smtClean="0"/>
              <a:t>Contrapositive</a:t>
            </a:r>
            <a:r>
              <a:rPr lang="en-US" sz="2400" b="1" u="sng" dirty="0" smtClean="0"/>
              <a:t> of Statement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A: All S are P.		All non-P are non-S.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	E: No S are P. 		No non-P are non-S.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	I: Some S are P. 	Some non-P are non-S.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	O: Some S are not P. 	Some non-P are not non-S.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771" y="76200"/>
            <a:ext cx="86868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Immediate Inference in Categorical Logic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33002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610600" cy="4572000"/>
          </a:xfrm>
        </p:spPr>
        <p:txBody>
          <a:bodyPr/>
          <a:lstStyle/>
          <a:p>
            <a:pPr marL="582613" indent="-457200">
              <a:buFont typeface="+mj-lt"/>
              <a:buAutoNum type="arabicPeriod" startAt="2"/>
            </a:pPr>
            <a:r>
              <a:rPr lang="en-US" sz="2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Contraposition</a:t>
            </a:r>
          </a:p>
          <a:p>
            <a:pPr lvl="1">
              <a:buNone/>
            </a:pPr>
            <a:r>
              <a:rPr lang="en-US" sz="2400" b="1" u="sng" dirty="0" smtClean="0"/>
              <a:t>Statement		   </a:t>
            </a:r>
            <a:r>
              <a:rPr lang="en-US" sz="2400" b="1" u="sng" dirty="0" err="1" smtClean="0"/>
              <a:t>Contrapositive</a:t>
            </a:r>
            <a:r>
              <a:rPr lang="en-US" sz="2400" b="1" u="sng" dirty="0" smtClean="0"/>
              <a:t> of Statement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A: All ants are bugs. 		   All non-bugs are non-ants.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O: Some bugs are not ants.	   Some non-ants are not non-bugs.</a:t>
            </a:r>
          </a:p>
          <a:p>
            <a:r>
              <a:rPr lang="en-US" sz="2400" dirty="0" smtClean="0"/>
              <a:t>The statement and its contrapositive are logically equivalent.</a:t>
            </a:r>
          </a:p>
          <a:p>
            <a:pPr marL="68263" indent="0">
              <a:buNone/>
            </a:pPr>
            <a:endParaRPr lang="en-US" sz="1200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E: No ants are bugs.		   No non-bugs are non-ants.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I: Some ants are bugs.	   Some non-bugs are non-ants.</a:t>
            </a:r>
          </a:p>
          <a:p>
            <a:r>
              <a:rPr lang="en-US" sz="2400" dirty="0" smtClean="0"/>
              <a:t>The statement and its </a:t>
            </a:r>
            <a:r>
              <a:rPr lang="en-US" sz="2400" dirty="0" err="1" smtClean="0"/>
              <a:t>contrapositive</a:t>
            </a:r>
            <a:r>
              <a:rPr lang="en-US" sz="2400" dirty="0" smtClean="0"/>
              <a:t> are </a:t>
            </a:r>
            <a:r>
              <a:rPr lang="en-US" sz="2400" b="1" i="1" u="sng" dirty="0" smtClean="0"/>
              <a:t>not</a:t>
            </a:r>
            <a:r>
              <a:rPr lang="en-US" sz="2400" dirty="0" smtClean="0"/>
              <a:t> logically equivalent.</a:t>
            </a:r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771" y="76200"/>
            <a:ext cx="86868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Immediate Inference in Categorical Logic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5119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4500282" y="3962400"/>
            <a:ext cx="2129118" cy="1905000"/>
          </a:xfrm>
          <a:prstGeom prst="ellipse">
            <a:avLst/>
          </a:prstGeom>
          <a:solidFill>
            <a:schemeClr val="dk1">
              <a:alpha val="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Bugs</a:t>
            </a:r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1100" dirty="0"/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610600" cy="4876800"/>
          </a:xfrm>
        </p:spPr>
        <p:txBody>
          <a:bodyPr/>
          <a:lstStyle/>
          <a:p>
            <a:pPr marL="582613" indent="-457200">
              <a:buFont typeface="+mj-lt"/>
              <a:buAutoNum type="arabicPeriod" startAt="2"/>
            </a:pPr>
            <a:r>
              <a:rPr lang="en-US" sz="2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Contraposition</a:t>
            </a:r>
          </a:p>
          <a:p>
            <a:pPr lvl="1">
              <a:buNone/>
            </a:pPr>
            <a:r>
              <a:rPr lang="en-US" sz="2400" b="1" u="sng" dirty="0" smtClean="0"/>
              <a:t>Statement		   </a:t>
            </a:r>
            <a:r>
              <a:rPr lang="en-US" sz="2400" b="1" u="sng" dirty="0" err="1" smtClean="0"/>
              <a:t>Contrapositive</a:t>
            </a:r>
            <a:r>
              <a:rPr lang="en-US" sz="2400" b="1" u="sng" dirty="0" smtClean="0"/>
              <a:t> of Statement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A: All ants are bugs. 		   All non-bugs are non-ants.</a:t>
            </a:r>
          </a:p>
          <a:p>
            <a:pPr>
              <a:buNone/>
            </a:pPr>
            <a:r>
              <a:rPr lang="en-US" sz="2400" b="1" i="1" dirty="0" smtClean="0">
                <a:solidFill>
                  <a:srgbClr val="FFC000"/>
                </a:solidFill>
              </a:rPr>
              <a:t>If all ants are bugs, then all things that are not bugs are not ants.</a:t>
            </a:r>
          </a:p>
          <a:p>
            <a:pPr>
              <a:buNone/>
            </a:pPr>
            <a:r>
              <a:rPr lang="en-US" sz="2400" dirty="0" smtClean="0"/>
              <a:t>The second statement </a:t>
            </a:r>
            <a:r>
              <a:rPr lang="en-US" sz="2400" u="sng" dirty="0" smtClean="0"/>
              <a:t>follows necessarily</a:t>
            </a:r>
            <a:r>
              <a:rPr lang="en-US" sz="2400" dirty="0" smtClean="0"/>
              <a:t> due to the logic of category inclusion and exclusion.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771" y="76200"/>
            <a:ext cx="86868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Immediate Inference in Categorical Logic</a:t>
            </a:r>
            <a:endParaRPr lang="en-US" sz="3200" dirty="0" smtClean="0"/>
          </a:p>
        </p:txBody>
      </p:sp>
      <p:sp>
        <p:nvSpPr>
          <p:cNvPr id="7" name="Oval 6"/>
          <p:cNvSpPr/>
          <p:nvPr/>
        </p:nvSpPr>
        <p:spPr>
          <a:xfrm>
            <a:off x="1066800" y="4267200"/>
            <a:ext cx="1676400" cy="1600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09800" y="4267200"/>
            <a:ext cx="1676400" cy="1600200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37338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Ants</a:t>
            </a:r>
            <a:endParaRPr lang="en-US" sz="28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374398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Bugs</a:t>
            </a:r>
            <a:endParaRPr lang="en-US" sz="28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0" y="4724400"/>
            <a:ext cx="442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n-lt"/>
              </a:rPr>
              <a:t>2</a:t>
            </a:r>
            <a:endParaRPr lang="en-US" sz="4000" dirty="0">
              <a:latin typeface="+mn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899210" y="4572000"/>
            <a:ext cx="1277471" cy="1143000"/>
          </a:xfrm>
          <a:prstGeom prst="ellipse">
            <a:avLst/>
          </a:prstGeom>
          <a:solidFill>
            <a:schemeClr val="dk1">
              <a:alpha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Ants</a:t>
            </a:r>
            <a:endParaRPr lang="en-US" sz="1100" dirty="0"/>
          </a:p>
        </p:txBody>
      </p:sp>
      <p:sp>
        <p:nvSpPr>
          <p:cNvPr id="19" name="Oval 18"/>
          <p:cNvSpPr/>
          <p:nvPr/>
        </p:nvSpPr>
        <p:spPr>
          <a:xfrm>
            <a:off x="6786282" y="3962400"/>
            <a:ext cx="2129118" cy="1905000"/>
          </a:xfrm>
          <a:prstGeom prst="ellipse">
            <a:avLst/>
          </a:prstGeom>
          <a:solidFill>
            <a:schemeClr val="dk1">
              <a:alpha val="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Non-Bugs</a:t>
            </a:r>
          </a:p>
        </p:txBody>
      </p:sp>
    </p:spTree>
    <p:extLst>
      <p:ext uri="{BB962C8B-B14F-4D97-AF65-F5344CB8AC3E}">
        <p14:creationId xmlns:p14="http://schemas.microsoft.com/office/powerpoint/2010/main" val="30973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610600" cy="4876800"/>
          </a:xfrm>
        </p:spPr>
        <p:txBody>
          <a:bodyPr/>
          <a:lstStyle/>
          <a:p>
            <a:pPr marL="582613" indent="-457200">
              <a:buFont typeface="+mj-lt"/>
              <a:buAutoNum type="arabicPeriod" startAt="2"/>
            </a:pPr>
            <a:r>
              <a:rPr lang="en-US" sz="2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Contraposition</a:t>
            </a:r>
          </a:p>
          <a:p>
            <a:pPr lvl="1">
              <a:buNone/>
            </a:pPr>
            <a:r>
              <a:rPr lang="en-US" sz="2400" b="1" u="sng" dirty="0" smtClean="0"/>
              <a:t>Statement		   </a:t>
            </a:r>
            <a:r>
              <a:rPr lang="en-US" sz="2400" b="1" u="sng" dirty="0" err="1" smtClean="0"/>
              <a:t>Contrapositive</a:t>
            </a:r>
            <a:r>
              <a:rPr lang="en-US" sz="2400" b="1" u="sng" dirty="0" smtClean="0"/>
              <a:t> of Statement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E: No ants are bugs. 	   No non-bugs are non-ants.</a:t>
            </a:r>
          </a:p>
          <a:p>
            <a:pPr>
              <a:buNone/>
            </a:pPr>
            <a:r>
              <a:rPr lang="en-US" sz="2400" b="1" i="1" dirty="0" smtClean="0">
                <a:solidFill>
                  <a:srgbClr val="FFC000"/>
                </a:solidFill>
              </a:rPr>
              <a:t>If no ants are bugs, then nothing that is not a bug is not an ant.</a:t>
            </a:r>
          </a:p>
          <a:p>
            <a:pPr>
              <a:buNone/>
            </a:pPr>
            <a:r>
              <a:rPr lang="en-US" sz="2400" dirty="0" smtClean="0"/>
              <a:t>The second statement does not </a:t>
            </a:r>
            <a:r>
              <a:rPr lang="en-US" sz="2400" u="sng" dirty="0" smtClean="0"/>
              <a:t>follow necessarily</a:t>
            </a:r>
            <a:r>
              <a:rPr lang="en-US" sz="2400" dirty="0" smtClean="0"/>
              <a:t> – in other words, there are counter-examples.</a:t>
            </a:r>
          </a:p>
        </p:txBody>
      </p:sp>
      <p:sp>
        <p:nvSpPr>
          <p:cNvPr id="18" name="Oval 17"/>
          <p:cNvSpPr/>
          <p:nvPr/>
        </p:nvSpPr>
        <p:spPr>
          <a:xfrm>
            <a:off x="5858435" y="3557337"/>
            <a:ext cx="1304365" cy="1167063"/>
          </a:xfrm>
          <a:prstGeom prst="ellipse">
            <a:avLst/>
          </a:prstGeom>
          <a:solidFill>
            <a:schemeClr val="dk1">
              <a:alpha val="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Ants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771" y="76200"/>
            <a:ext cx="86868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Immediate Inference in Categorical Logic</a:t>
            </a:r>
            <a:endParaRPr lang="en-US" sz="3200" dirty="0" smtClean="0"/>
          </a:p>
        </p:txBody>
      </p:sp>
      <p:sp>
        <p:nvSpPr>
          <p:cNvPr id="19" name="Oval 18"/>
          <p:cNvSpPr/>
          <p:nvPr/>
        </p:nvSpPr>
        <p:spPr>
          <a:xfrm>
            <a:off x="7611035" y="4700337"/>
            <a:ext cx="1304365" cy="1167063"/>
          </a:xfrm>
          <a:prstGeom prst="ellipse">
            <a:avLst/>
          </a:prstGeom>
          <a:solidFill>
            <a:schemeClr val="dk1">
              <a:alpha val="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Non-Bugs</a:t>
            </a:r>
          </a:p>
        </p:txBody>
      </p:sp>
      <p:sp>
        <p:nvSpPr>
          <p:cNvPr id="24" name="Oval 23"/>
          <p:cNvSpPr/>
          <p:nvPr/>
        </p:nvSpPr>
        <p:spPr>
          <a:xfrm>
            <a:off x="5858435" y="4852737"/>
            <a:ext cx="1304365" cy="1167063"/>
          </a:xfrm>
          <a:prstGeom prst="ellipse">
            <a:avLst/>
          </a:prstGeom>
          <a:solidFill>
            <a:schemeClr val="dk1">
              <a:alpha val="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Bugs</a:t>
            </a:r>
          </a:p>
        </p:txBody>
      </p:sp>
      <p:sp>
        <p:nvSpPr>
          <p:cNvPr id="25" name="Oval 24"/>
          <p:cNvSpPr/>
          <p:nvPr/>
        </p:nvSpPr>
        <p:spPr>
          <a:xfrm>
            <a:off x="7611035" y="3709737"/>
            <a:ext cx="1304365" cy="1167063"/>
          </a:xfrm>
          <a:prstGeom prst="ellipse">
            <a:avLst/>
          </a:prstGeom>
          <a:solidFill>
            <a:schemeClr val="dk1">
              <a:alpha val="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Non-Ants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9" t="55555" r="59737" b="18129"/>
          <a:stretch/>
        </p:blipFill>
        <p:spPr bwMode="auto">
          <a:xfrm>
            <a:off x="506132" y="3799369"/>
            <a:ext cx="2992216" cy="210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26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772400" cy="4572000"/>
          </a:xfrm>
        </p:spPr>
        <p:txBody>
          <a:bodyPr>
            <a:normAutofit lnSpcReduction="10000"/>
          </a:bodyPr>
          <a:lstStyle/>
          <a:p>
            <a:pPr marL="582613" indent="-457200">
              <a:buFont typeface="+mj-lt"/>
              <a:buAutoNum type="arabicPeriod" startAt="3"/>
            </a:pPr>
            <a:r>
              <a:rPr lang="en-US" sz="28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Obversion</a:t>
            </a:r>
            <a:endParaRPr lang="en-US" sz="2800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400" dirty="0" smtClean="0"/>
              <a:t>Steps: (1) Add a “non-” to the predicate category to form the logical complement of that category. (2) Change the quality of the statement (from negative to positive or vice-versa).</a:t>
            </a:r>
          </a:p>
          <a:p>
            <a:pPr lvl="1"/>
            <a:r>
              <a:rPr lang="en-US" sz="2400" dirty="0" smtClean="0"/>
              <a:t>The inference is valid for all forms.</a:t>
            </a:r>
          </a:p>
          <a:p>
            <a:pPr marL="454025" lvl="1" indent="0">
              <a:buNone/>
            </a:pPr>
            <a:endParaRPr lang="en-US" sz="1200" dirty="0" smtClean="0"/>
          </a:p>
          <a:p>
            <a:pPr lvl="1">
              <a:buNone/>
            </a:pPr>
            <a:r>
              <a:rPr lang="en-US" sz="2400" b="1" dirty="0" smtClean="0"/>
              <a:t>	</a:t>
            </a:r>
            <a:r>
              <a:rPr lang="en-US" sz="2400" b="1" u="sng" dirty="0" smtClean="0"/>
              <a:t>Statement		Obverse of Statement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A: All S are P.		No S are non-P.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	E: No S are P. 		All S are non-P.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	I: Some S are P. 	Some S are not non-P.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	O: Some S are not P. 	Some S are non-P.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771" y="76200"/>
            <a:ext cx="86868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Immediate Inference in Categorical Logic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814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772400" cy="4572000"/>
          </a:xfrm>
        </p:spPr>
        <p:txBody>
          <a:bodyPr>
            <a:normAutofit lnSpcReduction="10000"/>
          </a:bodyPr>
          <a:lstStyle/>
          <a:p>
            <a:pPr marL="582613" indent="-457200">
              <a:buFont typeface="+mj-lt"/>
              <a:buAutoNum type="arabicPeriod" startAt="4"/>
            </a:pPr>
            <a:r>
              <a:rPr lang="en-US" sz="2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Contradictories</a:t>
            </a:r>
          </a:p>
          <a:p>
            <a:pPr lvl="1"/>
            <a:r>
              <a:rPr lang="en-US" sz="2400" b="1" dirty="0" smtClean="0"/>
              <a:t>If A is true, then O is false, and vice versa. </a:t>
            </a:r>
          </a:p>
          <a:p>
            <a:pPr lvl="1"/>
            <a:r>
              <a:rPr lang="en-US" sz="2400" b="1" dirty="0" smtClean="0"/>
              <a:t>If E is true, then I is false, and vice versa.</a:t>
            </a:r>
          </a:p>
          <a:p>
            <a:pPr marL="68263" indent="0">
              <a:buNone/>
            </a:pPr>
            <a:endParaRPr lang="en-US" sz="1200" b="1" dirty="0" smtClean="0"/>
          </a:p>
          <a:p>
            <a:r>
              <a:rPr lang="en-US" sz="2800" b="1" dirty="0" smtClean="0"/>
              <a:t>Contrary and Contradictory </a:t>
            </a:r>
            <a:r>
              <a:rPr lang="en-US" sz="2800" b="1" u="sng" dirty="0" smtClean="0"/>
              <a:t>Predicates</a:t>
            </a:r>
            <a:r>
              <a:rPr lang="en-US" sz="2800" b="1" dirty="0" smtClean="0"/>
              <a:t>:</a:t>
            </a:r>
          </a:p>
          <a:p>
            <a:pPr marL="911225" lvl="1" indent="-457200">
              <a:buFont typeface="+mj-lt"/>
              <a:buAutoNum type="arabicPeriod"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All refugees are non-happy persons.</a:t>
            </a:r>
          </a:p>
          <a:p>
            <a:pPr marL="911225" lvl="1" indent="-457200">
              <a:buFont typeface="+mj-lt"/>
              <a:buAutoNum type="arabicPeriod"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All refugees are unhappy persons.</a:t>
            </a:r>
          </a:p>
          <a:p>
            <a:pPr lvl="1"/>
            <a:r>
              <a:rPr lang="en-US" sz="2400" b="1" dirty="0" smtClean="0"/>
              <a:t>(1) and (2) are not logically equivalent!</a:t>
            </a:r>
          </a:p>
          <a:p>
            <a:pPr marL="454025" lvl="1" indent="0">
              <a:buNone/>
            </a:pPr>
            <a:endParaRPr lang="en-US" sz="1200" b="1" dirty="0" smtClean="0"/>
          </a:p>
          <a:p>
            <a:r>
              <a:rPr lang="en-US" sz="2800" b="1" dirty="0" smtClean="0"/>
              <a:t>Philosophical Background re: Logic</a:t>
            </a:r>
          </a:p>
          <a:p>
            <a:pPr lvl="1"/>
            <a:r>
              <a:rPr lang="en-US" sz="2400" b="1" dirty="0" smtClean="0"/>
              <a:t>Explore the section in pp. 196-199 on your own.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771" y="76200"/>
            <a:ext cx="86868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Immediate Inference in Categorical Logic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81720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848600" cy="4572000"/>
          </a:xfrm>
        </p:spPr>
        <p:txBody>
          <a:bodyPr/>
          <a:lstStyle/>
          <a:p>
            <a:r>
              <a:rPr lang="en-US" sz="2600" dirty="0" smtClean="0"/>
              <a:t>Since for deductively valid arguments it is impossible for all the premises to be true and the conclusion false, they satisfy the R and G  conditions.</a:t>
            </a:r>
          </a:p>
          <a:p>
            <a:pPr lvl="1"/>
            <a:r>
              <a:rPr lang="en-US" sz="2400" dirty="0" smtClean="0"/>
              <a:t>But they may fail to satisfy the A condition.</a:t>
            </a:r>
          </a:p>
          <a:p>
            <a:pPr marL="454025" lvl="1" indent="0">
              <a:buNone/>
            </a:pPr>
            <a:endParaRPr lang="en-US" sz="1200" dirty="0" smtClean="0"/>
          </a:p>
          <a:p>
            <a:pPr lvl="1"/>
            <a:r>
              <a:rPr lang="en-US" sz="2200" dirty="0" smtClean="0"/>
              <a:t>Note: Arguments can be valid not because of their form, but because of the meaning of the word(s) involved.</a:t>
            </a:r>
          </a:p>
          <a:p>
            <a:pPr lvl="2"/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Henrietta is my great-grandmother.</a:t>
            </a:r>
          </a:p>
          <a:p>
            <a:pPr lvl="2">
              <a:buNone/>
            </a:pPr>
            <a:r>
              <a:rPr lang="en-US" sz="2200" dirty="0" smtClean="0"/>
              <a:t>logically entails that </a:t>
            </a:r>
          </a:p>
          <a:p>
            <a:pPr lvl="2"/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Henrietta is female.</a:t>
            </a:r>
          </a:p>
          <a:p>
            <a:pPr lvl="2">
              <a:buNone/>
            </a:pPr>
            <a:r>
              <a:rPr lang="en-US" sz="2200" dirty="0" smtClean="0"/>
              <a:t>because of the meaning of “great-grandmother.”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Introducing Deductive Arguments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095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772400" cy="47244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Categorical Syllogism</a:t>
            </a:r>
            <a:endParaRPr lang="en-US" sz="2800" dirty="0" smtClean="0"/>
          </a:p>
          <a:p>
            <a:pPr marL="68263" indent="0">
              <a:buNone/>
            </a:pPr>
            <a:endParaRPr lang="en-US" sz="10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</a:rPr>
              <a:t>An argument with two premises (in categorical form) and a conclusion, that involves three distinct categories of things.</a:t>
            </a:r>
          </a:p>
          <a:p>
            <a:pPr marL="68263" indent="0">
              <a:buNone/>
            </a:pPr>
            <a:r>
              <a:rPr lang="en-US" sz="1000" dirty="0" smtClean="0"/>
              <a:t> </a:t>
            </a:r>
          </a:p>
          <a:p>
            <a:pPr lvl="1"/>
            <a:r>
              <a:rPr lang="en-US" sz="2200" dirty="0" smtClean="0"/>
              <a:t>The S and P terms are indicated in the conclusion. </a:t>
            </a:r>
          </a:p>
          <a:p>
            <a:pPr lvl="1"/>
            <a:r>
              <a:rPr lang="en-US" sz="2200" b="1" u="sng" dirty="0" smtClean="0">
                <a:solidFill>
                  <a:schemeClr val="tx2">
                    <a:lumMod val="90000"/>
                  </a:schemeClr>
                </a:solidFill>
              </a:rPr>
              <a:t>The Middle Term</a:t>
            </a:r>
            <a:r>
              <a:rPr lang="en-US" sz="2200" b="1" dirty="0" smtClean="0">
                <a:solidFill>
                  <a:schemeClr val="tx2">
                    <a:lumMod val="90000"/>
                  </a:schemeClr>
                </a:solidFill>
              </a:rPr>
              <a:t>: </a:t>
            </a:r>
            <a:r>
              <a:rPr lang="en-US" sz="2200" dirty="0" smtClean="0"/>
              <a:t>The term in the premises that is not in the conclusion.</a:t>
            </a:r>
          </a:p>
          <a:p>
            <a:pPr lvl="1"/>
            <a:r>
              <a:rPr lang="en-US" sz="2200" b="1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Major Term</a:t>
            </a:r>
            <a:r>
              <a:rPr lang="en-US" sz="2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sz="2200" dirty="0" smtClean="0"/>
              <a:t>The predicate term in the conclusion. </a:t>
            </a:r>
          </a:p>
          <a:p>
            <a:pPr lvl="1"/>
            <a:r>
              <a:rPr lang="en-US" sz="2200" b="1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Major Premise</a:t>
            </a:r>
            <a:r>
              <a:rPr lang="en-US" sz="2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:</a:t>
            </a:r>
            <a:r>
              <a:rPr lang="en-US" sz="2200" dirty="0" smtClean="0"/>
              <a:t> The premise with the major term.  </a:t>
            </a:r>
          </a:p>
          <a:p>
            <a:pPr lvl="1"/>
            <a:r>
              <a:rPr lang="en-US" sz="2200" b="1" u="sng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The Minor Term</a:t>
            </a:r>
            <a:r>
              <a:rPr lang="en-US" sz="2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2200" dirty="0" smtClean="0"/>
              <a:t>The subject term in the conclusion. </a:t>
            </a:r>
          </a:p>
          <a:p>
            <a:pPr lvl="1"/>
            <a:r>
              <a:rPr lang="en-US" sz="2200" b="1" u="sng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The Minor Premise</a:t>
            </a:r>
            <a:r>
              <a:rPr lang="en-US" sz="2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2200" dirty="0" smtClean="0"/>
              <a:t>The premise with the subject term from the conclusion.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771" y="76200"/>
            <a:ext cx="86868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Categorical Syllogisms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3987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1776948"/>
            <a:ext cx="4998804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09663" lvl="2" indent="-457200">
              <a:buFont typeface="+mj-lt"/>
              <a:buAutoNum type="arabicPeriod"/>
            </a:pPr>
            <a:r>
              <a:rPr lang="en-US" sz="24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All Spiders are </a:t>
            </a:r>
            <a:r>
              <a:rPr lang="en-US" sz="2400" b="1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Monsters</a:t>
            </a:r>
            <a:r>
              <a:rPr lang="en-US" sz="24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1109663" lvl="3"/>
            <a:endParaRPr lang="en-US" sz="3600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109663" lvl="3"/>
            <a:endParaRPr lang="en-US" sz="2400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109663" lvl="2" indent="-457200">
              <a:buFont typeface="+mj-lt"/>
              <a:buAutoNum type="arabicPeriod"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 </a:t>
            </a:r>
            <a:r>
              <a:rPr lang="en-US" sz="2400" b="1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Monsters</a:t>
            </a:r>
            <a:r>
              <a:rPr lang="en-US" sz="24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are Pretty.</a:t>
            </a:r>
          </a:p>
          <a:p>
            <a:pPr lvl="2">
              <a:buNone/>
            </a:pPr>
            <a:endParaRPr lang="en-US" sz="2400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109663" lvl="3"/>
            <a:endParaRPr lang="en-US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109663" lvl="3"/>
            <a:endParaRPr lang="en-US" sz="1200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109663" lvl="2" indent="-457200">
              <a:buFont typeface="+mj-lt"/>
              <a:buAutoNum type="arabicPeriod" startAt="3"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 </a:t>
            </a:r>
            <a:r>
              <a:rPr lang="en-US" sz="2400" b="1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Spiders</a:t>
            </a:r>
            <a:r>
              <a:rPr lang="en-US" sz="24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are </a:t>
            </a:r>
            <a:r>
              <a:rPr lang="en-US" sz="2400" b="1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Pretty</a:t>
            </a:r>
            <a:r>
              <a:rPr lang="en-US" sz="24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242165" y="4667310"/>
            <a:ext cx="18069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Subject term </a:t>
            </a:r>
          </a:p>
          <a:p>
            <a:pPr algn="ctr"/>
            <a:r>
              <a:rPr 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 Minor term </a:t>
            </a:r>
            <a:endParaRPr lang="en-US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1211" y="4667310"/>
            <a:ext cx="1963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Predicate term</a:t>
            </a:r>
          </a:p>
          <a:p>
            <a:pPr algn="ctr"/>
            <a:r>
              <a:rPr 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 Major term</a:t>
            </a:r>
            <a:endParaRPr lang="en-US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94245" y="3486090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Middle term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6153" y="2184737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Middle term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7445" y="2724090"/>
            <a:ext cx="192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Major premise</a:t>
            </a:r>
            <a:endParaRPr lang="en-US" sz="20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7445" y="1411069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Minor premise</a:t>
            </a:r>
            <a:endParaRPr lang="en-US" sz="20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89445" y="2173069"/>
            <a:ext cx="1890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 / </a:t>
            </a:r>
            <a:r>
              <a:rPr 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Minor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term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6845" y="3486090"/>
            <a:ext cx="1871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 / </a:t>
            </a:r>
            <a:r>
              <a:rPr 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Major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term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7445" y="3962400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Conclusion</a:t>
            </a:r>
            <a:endParaRPr lang="en-US" sz="20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02771" y="76200"/>
            <a:ext cx="86868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Categorical Syllogisms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7258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4038600" cy="4572000"/>
          </a:xfrm>
        </p:spPr>
        <p:txBody>
          <a:bodyPr/>
          <a:lstStyle/>
          <a:p>
            <a:r>
              <a:rPr lang="en-US" sz="2400" dirty="0" smtClean="0"/>
              <a:t>A Venn Diagram for diagramming the premises of a categorical syllogism:</a:t>
            </a:r>
          </a:p>
          <a:p>
            <a:pPr marL="1109663" lvl="2" indent="-457200">
              <a:buFont typeface="+mj-lt"/>
              <a:buAutoNum type="arabicPeriod"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All Spiders are Monsters.</a:t>
            </a:r>
          </a:p>
          <a:p>
            <a:pPr marL="1109663" lvl="2" indent="-457200">
              <a:buFont typeface="+mj-lt"/>
              <a:buAutoNum type="arabicPeriod"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 Monsters are Pretty.</a:t>
            </a:r>
          </a:p>
          <a:p>
            <a:pPr lvl="2">
              <a:buNone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Therefore,</a:t>
            </a:r>
          </a:p>
          <a:p>
            <a:pPr marL="1109663" lvl="2" indent="-457200">
              <a:buFont typeface="+mj-lt"/>
              <a:buAutoNum type="arabicPeriod" startAt="3"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 Spiders are Pretty.</a:t>
            </a:r>
          </a:p>
          <a:p>
            <a:endParaRPr lang="en-US" sz="24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648200" y="1371600"/>
            <a:ext cx="4267200" cy="4495800"/>
          </a:xfrm>
          <a:prstGeom prst="rect">
            <a:avLst/>
          </a:prstGeom>
          <a:solidFill>
            <a:schemeClr val="dk1">
              <a:alpha val="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486400" y="2971801"/>
            <a:ext cx="2235200" cy="2133600"/>
          </a:xfrm>
          <a:prstGeom prst="ellipse">
            <a:avLst/>
          </a:prstGeom>
          <a:solidFill>
            <a:schemeClr val="accent2">
              <a:lumMod val="40000"/>
              <a:lumOff val="60000"/>
              <a:alpha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27600" y="1905001"/>
            <a:ext cx="2235200" cy="21336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70600" y="1905001"/>
            <a:ext cx="2235200" cy="2133600"/>
          </a:xfrm>
          <a:prstGeom prst="ellipse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1371600"/>
            <a:ext cx="564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S</a:t>
            </a:r>
            <a:endParaRPr lang="en-US" sz="28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010400" y="1371600"/>
            <a:ext cx="564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791200" y="3330715"/>
            <a:ext cx="59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n-lt"/>
              </a:rPr>
              <a:t>2</a:t>
            </a:r>
            <a:endParaRPr lang="en-US" sz="40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4600" y="510540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M</a:t>
            </a:r>
            <a:endParaRPr lang="en-US" sz="28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8377958" y="44196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429467" y="2438401"/>
            <a:ext cx="59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n-lt"/>
              </a:rPr>
              <a:t>1</a:t>
            </a:r>
            <a:endParaRPr lang="en-US" sz="40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20067" y="2187715"/>
            <a:ext cx="59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n-lt"/>
              </a:rPr>
              <a:t>3</a:t>
            </a:r>
            <a:endParaRPr lang="en-US" sz="40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0067" y="2971801"/>
            <a:ext cx="59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n-lt"/>
              </a:rPr>
              <a:t>4</a:t>
            </a:r>
            <a:endParaRPr lang="en-US" sz="40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330715"/>
            <a:ext cx="59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n-lt"/>
              </a:rPr>
              <a:t>6</a:t>
            </a:r>
            <a:endParaRPr lang="en-US" sz="40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34467" y="2492515"/>
            <a:ext cx="59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n-lt"/>
              </a:rPr>
              <a:t>5</a:t>
            </a:r>
            <a:endParaRPr lang="en-US" sz="4000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00800" y="4038601"/>
            <a:ext cx="59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n-lt"/>
              </a:rPr>
              <a:t>7</a:t>
            </a:r>
            <a:endParaRPr lang="en-US" sz="4000" dirty="0">
              <a:latin typeface="+mn-lt"/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402771" y="76200"/>
            <a:ext cx="86868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Categorical Syllogisms</a:t>
            </a:r>
            <a:endParaRPr lang="en-US" sz="32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t="56574" r="65417" b="18830"/>
          <a:stretch/>
        </p:blipFill>
        <p:spPr bwMode="auto">
          <a:xfrm>
            <a:off x="1752600" y="3925865"/>
            <a:ext cx="1828800" cy="209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1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r>
              <a:rPr lang="en-US" sz="2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Testing syllogisms for validity</a:t>
            </a:r>
          </a:p>
          <a:p>
            <a:pPr marL="454025" lvl="1" indent="0">
              <a:buNone/>
            </a:pPr>
            <a:endParaRPr lang="en-US" sz="1200" dirty="0" smtClean="0"/>
          </a:p>
          <a:p>
            <a:pPr lvl="1"/>
            <a:r>
              <a:rPr lang="en-US" sz="2200" dirty="0" smtClean="0"/>
              <a:t>Valid if info represented in the diagram for the conclusion is the same as the info represented for the premises.  </a:t>
            </a:r>
          </a:p>
          <a:p>
            <a:pPr lvl="1"/>
            <a:endParaRPr lang="en-US" sz="1200" dirty="0" smtClean="0"/>
          </a:p>
          <a:p>
            <a:pPr marL="1109663" lvl="2" indent="-457200">
              <a:buFont typeface="+mj-lt"/>
              <a:buAutoNum type="arabicPeriod"/>
            </a:pPr>
            <a:r>
              <a:rPr lang="en-US" sz="22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All Spiders are Monsters.</a:t>
            </a:r>
          </a:p>
          <a:p>
            <a:pPr marL="1109663" lvl="2" indent="-457200">
              <a:buFont typeface="+mj-lt"/>
              <a:buAutoNum type="arabicPeriod"/>
            </a:pPr>
            <a:r>
              <a:rPr lang="en-US" sz="22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 Monsters are Pretty.</a:t>
            </a:r>
          </a:p>
          <a:p>
            <a:pPr lvl="2">
              <a:buNone/>
            </a:pPr>
            <a:r>
              <a:rPr lang="en-US" sz="22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Therefore,</a:t>
            </a:r>
          </a:p>
          <a:p>
            <a:pPr marL="1109663" lvl="2" indent="-457200">
              <a:buFont typeface="+mj-lt"/>
              <a:buAutoNum type="arabicPeriod" startAt="3"/>
            </a:pPr>
            <a:r>
              <a:rPr lang="en-US" sz="22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 Spiders are Pretty.</a:t>
            </a:r>
          </a:p>
          <a:p>
            <a:pPr lvl="1"/>
            <a:endParaRPr lang="en-US" sz="20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6178781" y="2971800"/>
            <a:ext cx="136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Premises:</a:t>
            </a:r>
            <a:endParaRPr lang="en-US" sz="20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5340581" y="4090132"/>
            <a:ext cx="1593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Conclusion:</a:t>
            </a:r>
            <a:endParaRPr lang="en-US" sz="2000" i="1" dirty="0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02771" y="76200"/>
            <a:ext cx="86868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Categorical Syllogisms</a:t>
            </a:r>
            <a:endParaRPr lang="en-US" sz="3200" dirty="0" smtClean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t="56574" r="65417" b="18830"/>
          <a:stretch/>
        </p:blipFill>
        <p:spPr bwMode="auto">
          <a:xfrm>
            <a:off x="7315200" y="3332232"/>
            <a:ext cx="1600200" cy="1832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1" t="63838" r="39210" b="20001"/>
          <a:stretch/>
        </p:blipFill>
        <p:spPr bwMode="auto">
          <a:xfrm>
            <a:off x="5222990" y="4562688"/>
            <a:ext cx="1828800" cy="138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533400" y="1103531"/>
            <a:ext cx="8610600" cy="4078069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Testing syllogisms for validity</a:t>
            </a:r>
            <a:r>
              <a:rPr lang="en-US" sz="2200" dirty="0" smtClean="0"/>
              <a:t> </a:t>
            </a:r>
          </a:p>
          <a:p>
            <a:pPr marL="1109663" lvl="2" indent="-457200">
              <a:buFont typeface="+mj-lt"/>
              <a:buAutoNum type="arabicPeriod"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Some </a:t>
            </a:r>
            <a:r>
              <a:rPr lang="en-US" sz="2200" b="1" i="1" dirty="0" smtClean="0">
                <a:solidFill>
                  <a:schemeClr val="tx2">
                    <a:lumMod val="90000"/>
                  </a:schemeClr>
                </a:solidFill>
              </a:rPr>
              <a:t>people who do extreme sports</a:t>
            </a: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are </a:t>
            </a:r>
            <a:r>
              <a:rPr lang="en-US" sz="2200" b="1" i="1" dirty="0" smtClean="0">
                <a:solidFill>
                  <a:srgbClr val="FFC000"/>
                </a:solidFill>
              </a:rPr>
              <a:t>snowboarders</a:t>
            </a: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en-US" sz="22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109663" lvl="2" indent="-457200">
              <a:buFont typeface="+mj-lt"/>
              <a:buAutoNum type="arabicPeriod"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Some </a:t>
            </a:r>
            <a:r>
              <a:rPr lang="en-US" sz="2200" b="1" i="1" dirty="0" smtClean="0">
                <a:solidFill>
                  <a:srgbClr val="FFC000"/>
                </a:solidFill>
              </a:rPr>
              <a:t>snowboarders</a:t>
            </a: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are </a:t>
            </a:r>
            <a:r>
              <a:rPr lang="en-US" sz="22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people who like risks</a:t>
            </a: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en-US" sz="22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>
              <a:buNone/>
            </a:pPr>
            <a:r>
              <a:rPr lang="en-US" sz="22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Therefore,</a:t>
            </a:r>
          </a:p>
          <a:p>
            <a:pPr marL="1109663" lvl="2" indent="-457200">
              <a:buFont typeface="+mj-lt"/>
              <a:buAutoNum type="arabicPeriod" startAt="3"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Some </a:t>
            </a:r>
            <a:r>
              <a:rPr lang="en-US" sz="2200" b="1" i="1" dirty="0" smtClean="0">
                <a:solidFill>
                  <a:schemeClr val="tx2">
                    <a:lumMod val="90000"/>
                  </a:schemeClr>
                </a:solidFill>
              </a:rPr>
              <a:t>people who do extreme sports</a:t>
            </a: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are </a:t>
            </a:r>
            <a:r>
              <a:rPr lang="en-US" sz="22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people who like risks</a:t>
            </a: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396875" lvl="1" indent="0">
              <a:buNone/>
            </a:pPr>
            <a:r>
              <a:rPr lang="en-US" sz="2400" dirty="0" smtClean="0"/>
              <a:t>Formalized:</a:t>
            </a:r>
            <a:endParaRPr lang="en-US" sz="2400" dirty="0"/>
          </a:p>
          <a:p>
            <a:pPr marL="911225" lvl="1" indent="-457200">
              <a:buFont typeface="+mj-lt"/>
              <a:buAutoNum type="arabicPeriod"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Some E are S.</a:t>
            </a:r>
          </a:p>
          <a:p>
            <a:pPr marL="911225" lvl="1" indent="-457200">
              <a:buFont typeface="+mj-lt"/>
              <a:buAutoNum type="arabicPeriod"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Some S are R.</a:t>
            </a:r>
          </a:p>
          <a:p>
            <a:pPr marL="454025" lvl="1" indent="0">
              <a:buNone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Therefore, </a:t>
            </a:r>
          </a:p>
          <a:p>
            <a:pPr marL="911225" lvl="1" indent="-457200">
              <a:buFont typeface="+mj-lt"/>
              <a:buAutoNum type="arabicPeriod" startAt="3"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Some E are R.</a:t>
            </a:r>
          </a:p>
        </p:txBody>
      </p:sp>
      <p:sp>
        <p:nvSpPr>
          <p:cNvPr id="5" name="Oval 4"/>
          <p:cNvSpPr/>
          <p:nvPr/>
        </p:nvSpPr>
        <p:spPr>
          <a:xfrm>
            <a:off x="5257800" y="3987068"/>
            <a:ext cx="963765" cy="919958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953000" y="4438710"/>
            <a:ext cx="963765" cy="919958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48200" y="3987068"/>
            <a:ext cx="963765" cy="919958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71079" y="3606068"/>
            <a:ext cx="564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80679" y="3606068"/>
            <a:ext cx="564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R</a:t>
            </a:r>
            <a:endParaRPr lang="en-US" sz="20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230965" y="533955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</a:t>
            </a:r>
            <a:endParaRPr lang="en-US" sz="2000" i="1" dirty="0"/>
          </a:p>
        </p:txBody>
      </p:sp>
      <p:sp>
        <p:nvSpPr>
          <p:cNvPr id="17" name="Oval 16"/>
          <p:cNvSpPr/>
          <p:nvPr/>
        </p:nvSpPr>
        <p:spPr>
          <a:xfrm>
            <a:off x="7418235" y="3981510"/>
            <a:ext cx="963765" cy="919958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781800" y="3981510"/>
            <a:ext cx="963765" cy="919958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31514" y="3600510"/>
            <a:ext cx="564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E</a:t>
            </a:r>
            <a:endParaRPr lang="en-US" sz="20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7741114" y="3600510"/>
            <a:ext cx="564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47388" y="3237803"/>
            <a:ext cx="136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Premises:</a:t>
            </a:r>
            <a:endParaRPr lang="en-US" sz="20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6712181" y="3200400"/>
            <a:ext cx="1593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Conclusion:</a:t>
            </a:r>
            <a:endParaRPr lang="en-US" sz="20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410200" y="4368068"/>
            <a:ext cx="282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x</a:t>
            </a:r>
            <a:endParaRPr lang="en-US" sz="24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27857" y="4368068"/>
            <a:ext cx="282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x</a:t>
            </a:r>
            <a:endParaRPr lang="en-US" sz="24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0" name="Oval 29"/>
          <p:cNvSpPr/>
          <p:nvPr/>
        </p:nvSpPr>
        <p:spPr>
          <a:xfrm>
            <a:off x="7113435" y="4444268"/>
            <a:ext cx="963765" cy="919958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91400" y="534511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</a:t>
            </a:r>
            <a:endParaRPr lang="en-US" sz="20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7391400" y="4211203"/>
            <a:ext cx="282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x</a:t>
            </a:r>
            <a:endParaRPr lang="en-US" sz="24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5800" y="50292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The premises do not guarantee there will be an x in the area where E and R overlap.</a:t>
            </a:r>
            <a:endParaRPr lang="en-US" i="1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02771" y="76200"/>
            <a:ext cx="86868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Categorical Syllogisms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1434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Propositional Logic</a:t>
            </a:r>
          </a:p>
          <a:p>
            <a:pPr lvl="1"/>
            <a:r>
              <a:rPr lang="en-US" sz="2400" dirty="0" smtClean="0"/>
              <a:t>The logic of propositions and their compounds.</a:t>
            </a:r>
          </a:p>
          <a:p>
            <a:pPr lvl="1"/>
            <a:r>
              <a:rPr lang="en-US" sz="2400" dirty="0" smtClean="0"/>
              <a:t>The most basic part of logic.  </a:t>
            </a:r>
          </a:p>
          <a:p>
            <a:pPr lvl="1"/>
            <a:r>
              <a:rPr lang="en-US" sz="2400" u="sng" dirty="0" smtClean="0"/>
              <a:t>Four basic logical terms</a:t>
            </a:r>
            <a:r>
              <a:rPr lang="en-US" sz="2400" dirty="0" smtClean="0"/>
              <a:t> (logical connectives):</a:t>
            </a:r>
          </a:p>
          <a:p>
            <a:pPr algn="ctr">
              <a:buNone/>
            </a:pP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</a:rPr>
              <a:t>not     and     or      </a:t>
            </a:r>
            <a:r>
              <a:rPr lang="en-US" sz="2400" dirty="0" smtClean="0"/>
              <a:t>and</a:t>
            </a:r>
            <a:r>
              <a:rPr lang="en-US" sz="2400" b="1" i="1" dirty="0" smtClean="0"/>
              <a:t>     </a:t>
            </a: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</a:rPr>
              <a:t>if then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  <a:endParaRPr lang="en-US" sz="32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Propositional Logic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3432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472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Formalizing Arguments in Propositional Logic</a:t>
            </a:r>
          </a:p>
          <a:p>
            <a:pPr lvl="1"/>
            <a:r>
              <a:rPr lang="en-US" sz="2200" dirty="0" smtClean="0"/>
              <a:t>Use letters to represent complete sentences and logical symbols to represent </a:t>
            </a:r>
            <a:r>
              <a:rPr lang="en-US" sz="2200" i="1" dirty="0" smtClean="0"/>
              <a:t>not</a:t>
            </a:r>
            <a:r>
              <a:rPr lang="en-US" sz="2200" dirty="0" smtClean="0"/>
              <a:t>, </a:t>
            </a:r>
            <a:r>
              <a:rPr lang="en-US" sz="2200" i="1" dirty="0" smtClean="0"/>
              <a:t>and</a:t>
            </a:r>
            <a:r>
              <a:rPr lang="en-US" sz="2200" dirty="0" smtClean="0"/>
              <a:t>, </a:t>
            </a:r>
            <a:r>
              <a:rPr lang="en-US" sz="2200" i="1" dirty="0" smtClean="0"/>
              <a:t>or</a:t>
            </a:r>
            <a:r>
              <a:rPr lang="en-US" sz="2200" dirty="0" smtClean="0"/>
              <a:t>, and </a:t>
            </a:r>
            <a:r>
              <a:rPr lang="en-US" sz="2200" i="1" dirty="0" smtClean="0"/>
              <a:t>if then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(Each letter can be used to represent only one statement in an argument.)</a:t>
            </a:r>
          </a:p>
          <a:p>
            <a:pPr marL="857250" lvl="1" indent="-457200">
              <a:buAutoNum type="arabicPeriod"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like ice-cream and I like pie.</a:t>
            </a:r>
          </a:p>
          <a:p>
            <a:pPr marL="400050" lvl="1" indent="0">
              <a:buNone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Therefore</a:t>
            </a:r>
          </a:p>
          <a:p>
            <a:pPr marL="857250" lvl="1" indent="-457200">
              <a:buFont typeface="+mj-lt"/>
              <a:buAutoNum type="arabicPeriod" startAt="2"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like ice-cream.</a:t>
            </a:r>
          </a:p>
          <a:p>
            <a:pPr marL="400050" lvl="1" indent="0">
              <a:buNone/>
            </a:pPr>
            <a:r>
              <a:rPr lang="en-US" sz="2000" dirty="0" smtClean="0"/>
              <a:t>The logical form of the argument: </a:t>
            </a:r>
            <a:endParaRPr lang="en-US" sz="2000" dirty="0"/>
          </a:p>
          <a:p>
            <a:pPr marL="857250" lvl="1" indent="-457200">
              <a:buAutoNum type="arabicPeriod"/>
            </a:pPr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</a:t>
            </a:r>
            <a:r>
              <a:rPr lang="en-US" sz="1800" b="1" i="1" dirty="0">
                <a:solidFill>
                  <a:schemeClr val="accent1">
                    <a:lumMod val="60000"/>
                    <a:lumOff val="40000"/>
                  </a:schemeClr>
                </a:solidFill>
                <a:sym typeface="Symbol"/>
              </a:rPr>
              <a:t></a:t>
            </a:r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  <a:ea typeface="Wingdings"/>
                <a:cs typeface="Wingdings"/>
              </a:rPr>
              <a:t> </a:t>
            </a: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Wingdings"/>
                <a:cs typeface="Wingdings"/>
              </a:rPr>
              <a:t> P	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Wingdings"/>
                <a:cs typeface="Wingdings"/>
              </a:rPr>
              <a:t>“I” = “I like ice-cream” 	“P” = “I like pie”</a:t>
            </a:r>
          </a:p>
          <a:p>
            <a:pPr marL="400050" lvl="1" indent="0">
              <a:buNone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Wingdings"/>
                <a:cs typeface="Wingdings"/>
              </a:rPr>
              <a:t>Therefore</a:t>
            </a:r>
          </a:p>
          <a:p>
            <a:pPr marL="857250" lvl="1" indent="-457200">
              <a:buFont typeface="+mj-lt"/>
              <a:buAutoNum type="arabicPeriod" startAt="2"/>
            </a:pP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Wingdings"/>
                <a:cs typeface="Wingdings"/>
              </a:rPr>
              <a:t>I</a:t>
            </a:r>
            <a:endParaRPr lang="en-US" sz="2000" b="1" i="1" dirty="0">
              <a:solidFill>
                <a:schemeClr val="accent1">
                  <a:lumMod val="60000"/>
                  <a:lumOff val="40000"/>
                </a:schemeClr>
              </a:solidFill>
              <a:ea typeface="Wingdings"/>
              <a:cs typeface="Wingdings"/>
            </a:endParaRPr>
          </a:p>
          <a:p>
            <a:pPr marL="857250" lvl="1" indent="-457200">
              <a:buFont typeface="+mj-lt"/>
              <a:buAutoNum type="arabicPeriod" startAt="2"/>
            </a:pPr>
            <a:endParaRPr lang="en-US" sz="2000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Propositional Logic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031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61722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ea typeface="Wingdings"/>
                <a:cs typeface="Wingdings"/>
              </a:rPr>
              <a:t>Defining </a:t>
            </a:r>
            <a:r>
              <a:rPr lang="en-US" sz="2400" dirty="0">
                <a:ea typeface="Wingdings"/>
                <a:cs typeface="Wingdings"/>
              </a:rPr>
              <a:t>the </a:t>
            </a:r>
            <a:r>
              <a:rPr lang="en-US" sz="2400" dirty="0" smtClean="0">
                <a:ea typeface="Wingdings"/>
                <a:cs typeface="Wingdings"/>
              </a:rPr>
              <a:t>symbols (logical connectives):</a:t>
            </a:r>
          </a:p>
          <a:p>
            <a:pPr lvl="1"/>
            <a:r>
              <a:rPr lang="en-US" sz="2200" b="1" i="1" dirty="0" smtClean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 	–	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– A	(“Not A”)</a:t>
            </a:r>
          </a:p>
          <a:p>
            <a:pPr lvl="1"/>
            <a:r>
              <a:rPr lang="en-US" sz="2200" b="1" i="1" dirty="0" smtClean="0">
                <a:solidFill>
                  <a:schemeClr val="tx2">
                    <a:lumMod val="75000"/>
                  </a:schemeClr>
                </a:solidFill>
              </a:rPr>
              <a:t>and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 	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sym typeface="Symbol"/>
              </a:rPr>
              <a:t>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sym typeface="Symbol"/>
              </a:rPr>
              <a:t>	A  B	(“A and B”)</a:t>
            </a:r>
            <a:endParaRPr lang="en-US" sz="2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200" b="1" i="1" dirty="0" smtClean="0">
                <a:solidFill>
                  <a:schemeClr val="tx2">
                    <a:lumMod val="75000"/>
                  </a:schemeClr>
                </a:solidFill>
              </a:rPr>
              <a:t>or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 	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sym typeface="Symbol"/>
              </a:rPr>
              <a:t>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sym typeface="Symbol"/>
              </a:rPr>
              <a:t>	A  B 	(“A or B”) </a:t>
            </a:r>
            <a:endParaRPr lang="en-US" sz="2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200" b="1" i="1" dirty="0" smtClean="0">
                <a:solidFill>
                  <a:schemeClr val="tx2">
                    <a:lumMod val="75000"/>
                  </a:schemeClr>
                </a:solidFill>
              </a:rPr>
              <a:t>if then 	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sym typeface="Symbol"/>
              </a:rPr>
              <a:t>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sym typeface="Symbol"/>
              </a:rPr>
              <a:t>	A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sym typeface="Symbol"/>
              </a:rPr>
              <a:t> B 	(“If A then B”)</a:t>
            </a:r>
            <a:endParaRPr lang="en-US" sz="2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 smtClean="0"/>
              <a:t> Defined by truth-tables.  </a:t>
            </a:r>
          </a:p>
          <a:p>
            <a:pPr lvl="1"/>
            <a:r>
              <a:rPr lang="en-US" sz="2200" dirty="0" smtClean="0"/>
              <a:t>Provides all the possible cases of truth or falsity for the values of the sentence letters.</a:t>
            </a:r>
          </a:p>
          <a:p>
            <a:pPr marL="454025" lvl="1" indent="0">
              <a:buNone/>
            </a:pPr>
            <a:endParaRPr lang="en-US" sz="1200" dirty="0" smtClean="0"/>
          </a:p>
          <a:p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“Not” </a:t>
            </a:r>
            <a:r>
              <a:rPr lang="en-US" sz="2400" dirty="0" smtClean="0"/>
              <a:t>– </a:t>
            </a:r>
            <a:r>
              <a:rPr lang="en-US" sz="2400" i="1" dirty="0" smtClean="0"/>
              <a:t>Changes a statement’s truth value to its opposite.</a:t>
            </a:r>
          </a:p>
          <a:p>
            <a:pPr lvl="1"/>
            <a:r>
              <a:rPr lang="en-US" sz="2200" dirty="0" smtClean="0"/>
              <a:t>If P is true, then not P is false.</a:t>
            </a:r>
          </a:p>
          <a:p>
            <a:pPr lvl="1"/>
            <a:r>
              <a:rPr lang="en-US" sz="2200" dirty="0" smtClean="0"/>
              <a:t>If P is false, then not P is true.</a:t>
            </a:r>
          </a:p>
          <a:p>
            <a:pPr lvl="1"/>
            <a:r>
              <a:rPr lang="en-US" sz="2000" dirty="0" smtClean="0"/>
              <a:t>Always opposite </a:t>
            </a:r>
            <a:r>
              <a:rPr lang="en-US" sz="2000" dirty="0"/>
              <a:t>truth </a:t>
            </a:r>
            <a:r>
              <a:rPr lang="en-US" sz="2000" dirty="0" smtClean="0"/>
              <a:t>values; </a:t>
            </a:r>
            <a:r>
              <a:rPr lang="en-US" sz="2000" dirty="0"/>
              <a:t>not merely contrary.</a:t>
            </a:r>
            <a:endParaRPr lang="en-US" sz="2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042000"/>
              </p:ext>
            </p:extLst>
          </p:nvPr>
        </p:nvGraphicFramePr>
        <p:xfrm>
          <a:off x="7239000" y="3810000"/>
          <a:ext cx="12954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</a:t>
                      </a:r>
                      <a:endParaRPr lang="en-CA" sz="2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– P  </a:t>
                      </a:r>
                      <a:endParaRPr lang="en-CA" sz="2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T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F</a:t>
                      </a:r>
                      <a:endParaRPr lang="en-CA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F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dirty="0" smtClean="0"/>
                        <a:t>T</a:t>
                      </a:r>
                      <a:endParaRPr lang="en-CA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  <a:endParaRPr lang="en-US" sz="32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Propositional Logic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8306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64008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ea typeface="Wingdings"/>
                <a:cs typeface="Wingdings"/>
              </a:rPr>
              <a:t>Truth-Table definitions of And </a:t>
            </a:r>
            <a:r>
              <a:rPr lang="en-US" sz="2400" dirty="0" err="1" smtClean="0">
                <a:ea typeface="Wingdings"/>
                <a:cs typeface="Wingdings"/>
              </a:rPr>
              <a:t>and</a:t>
            </a:r>
            <a:r>
              <a:rPr lang="en-US" sz="2400" dirty="0" smtClean="0">
                <a:ea typeface="Wingdings"/>
                <a:cs typeface="Wingdings"/>
              </a:rPr>
              <a:t> Or</a:t>
            </a:r>
          </a:p>
          <a:p>
            <a:pPr lvl="1"/>
            <a:r>
              <a:rPr lang="en-US" sz="2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“And” </a:t>
            </a:r>
            <a:r>
              <a:rPr lang="en-US" sz="2200" dirty="0" smtClean="0"/>
              <a:t>– </a:t>
            </a:r>
            <a:r>
              <a:rPr lang="en-US" sz="2200" i="1" dirty="0" smtClean="0"/>
              <a:t>A conjunction – connects two conjuncts.</a:t>
            </a:r>
          </a:p>
          <a:p>
            <a:pPr lvl="2"/>
            <a:r>
              <a:rPr lang="en-US" sz="2200" dirty="0" smtClean="0"/>
              <a:t>Conjunction is true when (and only when) both conjuncts are true.</a:t>
            </a:r>
          </a:p>
          <a:p>
            <a:pPr lvl="2"/>
            <a:r>
              <a:rPr lang="en-US" sz="2200" dirty="0" smtClean="0"/>
              <a:t>False when either or both conjuncts are false.</a:t>
            </a:r>
          </a:p>
          <a:p>
            <a:pPr marL="766763" lvl="2" indent="0">
              <a:buNone/>
            </a:pPr>
            <a:endParaRPr lang="en-US" sz="1800" dirty="0" smtClean="0"/>
          </a:p>
          <a:p>
            <a:pPr lvl="1"/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“Or” </a:t>
            </a:r>
            <a:r>
              <a:rPr lang="en-US" sz="2400" dirty="0" smtClean="0"/>
              <a:t>– </a:t>
            </a:r>
            <a:r>
              <a:rPr lang="en-US" sz="2400" i="1" dirty="0" smtClean="0"/>
              <a:t>Disjunction – disjoins two </a:t>
            </a:r>
            <a:r>
              <a:rPr lang="en-US" sz="2400" i="1" dirty="0" err="1" smtClean="0"/>
              <a:t>disjuncts</a:t>
            </a:r>
            <a:r>
              <a:rPr lang="en-US" sz="2400" i="1" dirty="0" smtClean="0"/>
              <a:t>.</a:t>
            </a:r>
          </a:p>
          <a:p>
            <a:pPr lvl="2"/>
            <a:r>
              <a:rPr lang="en-US" sz="2200" dirty="0" smtClean="0"/>
              <a:t>True when either one or both </a:t>
            </a:r>
            <a:r>
              <a:rPr lang="en-US" sz="2200" dirty="0" err="1" smtClean="0"/>
              <a:t>disjuncts</a:t>
            </a:r>
            <a:r>
              <a:rPr lang="en-US" sz="2200" dirty="0" smtClean="0"/>
              <a:t> true.</a:t>
            </a:r>
          </a:p>
          <a:p>
            <a:pPr lvl="2"/>
            <a:r>
              <a:rPr lang="en-US" sz="2200" dirty="0" smtClean="0"/>
              <a:t>False only when both </a:t>
            </a:r>
            <a:r>
              <a:rPr lang="en-US" sz="2200" dirty="0" err="1" smtClean="0"/>
              <a:t>disjuncts</a:t>
            </a:r>
            <a:r>
              <a:rPr lang="en-US" sz="2200" dirty="0" smtClean="0"/>
              <a:t> are false.</a:t>
            </a:r>
          </a:p>
          <a:p>
            <a:pPr lvl="2"/>
            <a:r>
              <a:rPr lang="en-US" sz="2200" dirty="0" smtClean="0"/>
              <a:t>Note: This is “inclusive or”</a:t>
            </a:r>
          </a:p>
          <a:p>
            <a:pPr lvl="3"/>
            <a:r>
              <a:rPr lang="en-US" sz="2000" dirty="0" smtClean="0"/>
              <a:t>“Exclusive or” – False when both </a:t>
            </a:r>
            <a:r>
              <a:rPr lang="en-US" sz="2000" dirty="0" err="1" smtClean="0"/>
              <a:t>disjuncts</a:t>
            </a:r>
            <a:r>
              <a:rPr lang="en-US" sz="2000" dirty="0" smtClean="0"/>
              <a:t> true.</a:t>
            </a:r>
          </a:p>
          <a:p>
            <a:pPr lvl="3"/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can have soup or salad, but not both.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206581"/>
              </p:ext>
            </p:extLst>
          </p:nvPr>
        </p:nvGraphicFramePr>
        <p:xfrm>
          <a:off x="6858000" y="1447800"/>
          <a:ext cx="20574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</a:t>
                      </a:r>
                      <a:endParaRPr lang="en-CA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  </a:t>
                      </a:r>
                      <a:endParaRPr lang="en-CA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/>
                        </a:rPr>
                        <a:t> Q</a:t>
                      </a:r>
                      <a:endParaRPr lang="en-CA" sz="2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F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F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F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F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F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F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F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671802"/>
              </p:ext>
            </p:extLst>
          </p:nvPr>
        </p:nvGraphicFramePr>
        <p:xfrm>
          <a:off x="6858000" y="3810000"/>
          <a:ext cx="20574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</a:t>
                      </a:r>
                      <a:endParaRPr lang="en-CA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  </a:t>
                      </a:r>
                      <a:endParaRPr lang="en-CA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/>
                        </a:rPr>
                        <a:t> Q</a:t>
                      </a:r>
                      <a:endParaRPr lang="en-CA" sz="2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T</a:t>
                      </a:r>
                      <a:endParaRPr lang="en-CA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T</a:t>
                      </a:r>
                      <a:endParaRPr lang="en-CA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T</a:t>
                      </a:r>
                      <a:endParaRPr lang="en-CA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F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F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F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F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F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  <a:endParaRPr lang="en-US" sz="32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Propositional Logic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6029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r>
              <a:rPr lang="en-US" sz="2800" dirty="0" smtClean="0">
                <a:sym typeface="Symbol"/>
              </a:rPr>
              <a:t>Translating </a:t>
            </a:r>
            <a:r>
              <a:rPr lang="en-US" sz="2800" dirty="0">
                <a:sym typeface="Symbol"/>
              </a:rPr>
              <a:t>from English to propositional </a:t>
            </a:r>
            <a:r>
              <a:rPr lang="en-US" sz="2800" dirty="0" smtClean="0">
                <a:sym typeface="Symbol"/>
              </a:rPr>
              <a:t>Logic:</a:t>
            </a:r>
            <a:endParaRPr lang="en-US" sz="2800" dirty="0" smtClean="0"/>
          </a:p>
          <a:p>
            <a:pPr marL="454025" lvl="1" indent="0">
              <a:buNone/>
            </a:pPr>
            <a:endParaRPr lang="en-US" sz="1200" dirty="0" smtClean="0"/>
          </a:p>
          <a:p>
            <a:pPr lvl="1"/>
            <a:r>
              <a:rPr lang="en-US" sz="2400" dirty="0" smtClean="0"/>
              <a:t>Non-propositional use of “</a:t>
            </a:r>
            <a:r>
              <a:rPr lang="en-US" sz="2400" i="1" dirty="0" smtClean="0"/>
              <a:t>and</a:t>
            </a:r>
            <a:r>
              <a:rPr lang="en-US" sz="2400" dirty="0" smtClean="0"/>
              <a:t>”</a:t>
            </a:r>
          </a:p>
          <a:p>
            <a:pPr lvl="2"/>
            <a:r>
              <a:rPr lang="en-US" sz="22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Jim and Mary are married to each </a:t>
            </a: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other</a:t>
            </a:r>
          </a:p>
          <a:p>
            <a:pPr lvl="2"/>
            <a:r>
              <a:rPr lang="en-US" sz="2200" dirty="0"/>
              <a:t>Can’t use </a:t>
            </a:r>
            <a:r>
              <a:rPr lang="en-US" sz="2200" dirty="0">
                <a:sym typeface="Symbol"/>
              </a:rPr>
              <a:t> to join two </a:t>
            </a:r>
            <a:r>
              <a:rPr lang="en-US" sz="2200" dirty="0" smtClean="0">
                <a:sym typeface="Symbol"/>
              </a:rPr>
              <a:t>propositions; </a:t>
            </a:r>
            <a:r>
              <a:rPr lang="en-US" sz="2200" dirty="0">
                <a:sym typeface="Symbol"/>
              </a:rPr>
              <a:t>there is only </a:t>
            </a:r>
            <a:r>
              <a:rPr lang="en-US" sz="2200" dirty="0" smtClean="0">
                <a:sym typeface="Symbol"/>
              </a:rPr>
              <a:t>one.</a:t>
            </a:r>
          </a:p>
          <a:p>
            <a:pPr marL="766763" lvl="2" indent="0">
              <a:buNone/>
            </a:pPr>
            <a:endParaRPr lang="en-US" sz="1200" dirty="0" smtClean="0"/>
          </a:p>
          <a:p>
            <a:pPr lvl="1"/>
            <a:r>
              <a:rPr lang="en-US" sz="2400" dirty="0" smtClean="0"/>
              <a:t>Other words that function as “</a:t>
            </a:r>
            <a:r>
              <a:rPr lang="en-US" sz="2400" i="1" dirty="0" smtClean="0"/>
              <a:t>and</a:t>
            </a:r>
            <a:r>
              <a:rPr lang="en-US" sz="2400" dirty="0" smtClean="0"/>
              <a:t>”.</a:t>
            </a:r>
          </a:p>
          <a:p>
            <a:pPr lvl="2"/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Symbol"/>
              </a:rPr>
              <a:t>Although he hated cheese, he ate the sandwich.</a:t>
            </a:r>
          </a:p>
          <a:p>
            <a:pPr lvl="2"/>
            <a:r>
              <a:rPr lang="en-US" sz="2200" dirty="0" smtClean="0">
                <a:sym typeface="Symbol"/>
              </a:rPr>
              <a:t>“but” and “although” also have a core meaning of </a:t>
            </a:r>
            <a:r>
              <a:rPr lang="en-US" sz="2200" i="1" dirty="0" smtClean="0">
                <a:sym typeface="Symbol"/>
              </a:rPr>
              <a:t>and</a:t>
            </a:r>
            <a:r>
              <a:rPr lang="en-US" sz="2200" dirty="0" smtClean="0">
                <a:sym typeface="Symbol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  <a:endParaRPr lang="en-US" sz="32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Propositional Logic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672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7772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CA" sz="28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Categorical Logic  </a:t>
            </a:r>
          </a:p>
          <a:p>
            <a:pPr>
              <a:lnSpc>
                <a:spcPct val="80000"/>
              </a:lnSpc>
            </a:pPr>
            <a:r>
              <a:rPr lang="en-CA" sz="2800" dirty="0" smtClean="0"/>
              <a:t>The basic logical terms: </a:t>
            </a:r>
            <a:r>
              <a:rPr lang="en-CA" sz="2800" i="1" dirty="0" smtClean="0"/>
              <a:t>all</a:t>
            </a:r>
            <a:r>
              <a:rPr lang="en-CA" sz="2800" dirty="0" smtClean="0"/>
              <a:t>, </a:t>
            </a:r>
            <a:r>
              <a:rPr lang="en-CA" sz="2800" i="1" dirty="0" smtClean="0"/>
              <a:t>no</a:t>
            </a:r>
            <a:r>
              <a:rPr lang="en-CA" sz="2800" dirty="0" smtClean="0"/>
              <a:t>, </a:t>
            </a:r>
            <a:r>
              <a:rPr lang="en-CA" sz="2800" i="1" dirty="0" smtClean="0"/>
              <a:t>some</a:t>
            </a:r>
            <a:r>
              <a:rPr lang="en-CA" sz="2800" dirty="0" smtClean="0"/>
              <a:t>, </a:t>
            </a:r>
            <a:r>
              <a:rPr lang="en-CA" sz="2800" i="1" dirty="0" smtClean="0"/>
              <a:t>are</a:t>
            </a:r>
            <a:r>
              <a:rPr lang="en-CA" sz="2800" dirty="0" smtClean="0"/>
              <a:t>, and </a:t>
            </a:r>
            <a:r>
              <a:rPr lang="en-CA" sz="2800" i="1" dirty="0" smtClean="0"/>
              <a:t>not</a:t>
            </a:r>
            <a:r>
              <a:rPr lang="en-CA" sz="2800" dirty="0" smtClean="0"/>
              <a:t>. </a:t>
            </a:r>
          </a:p>
          <a:p>
            <a:pPr marL="68263" indent="0">
              <a:lnSpc>
                <a:spcPct val="80000"/>
              </a:lnSpc>
              <a:buNone/>
            </a:pPr>
            <a:endParaRPr lang="en-CA" sz="1200" dirty="0" smtClean="0"/>
          </a:p>
          <a:p>
            <a:pPr>
              <a:lnSpc>
                <a:spcPct val="80000"/>
              </a:lnSpc>
            </a:pPr>
            <a:r>
              <a:rPr lang="en-CA" sz="2800" dirty="0" smtClean="0"/>
              <a:t>The four categorical forms:</a:t>
            </a:r>
          </a:p>
          <a:p>
            <a:pPr marL="854075" lvl="1" indent="-457200">
              <a:lnSpc>
                <a:spcPct val="80000"/>
              </a:lnSpc>
              <a:buFont typeface="+mj-lt"/>
              <a:buAutoNum type="arabicPeriod"/>
            </a:pPr>
            <a:r>
              <a:rPr lang="en-CA" sz="2400" dirty="0" smtClean="0"/>
              <a:t>A: All S is P</a:t>
            </a:r>
          </a:p>
          <a:p>
            <a:pPr marL="854075" lvl="1" indent="-457200">
              <a:lnSpc>
                <a:spcPct val="80000"/>
              </a:lnSpc>
              <a:buFont typeface="+mj-lt"/>
              <a:buAutoNum type="arabicPeriod"/>
            </a:pPr>
            <a:r>
              <a:rPr lang="en-CA" sz="2400" dirty="0" smtClean="0"/>
              <a:t>E: No S is P</a:t>
            </a:r>
          </a:p>
          <a:p>
            <a:pPr marL="854075" lvl="1" indent="-457200">
              <a:lnSpc>
                <a:spcPct val="80000"/>
              </a:lnSpc>
              <a:buFont typeface="+mj-lt"/>
              <a:buAutoNum type="arabicPeriod"/>
            </a:pPr>
            <a:r>
              <a:rPr lang="en-CA" sz="2400" dirty="0" smtClean="0"/>
              <a:t>I: Some S is P</a:t>
            </a:r>
          </a:p>
          <a:p>
            <a:pPr marL="854075" lvl="1" indent="-457200">
              <a:lnSpc>
                <a:spcPct val="80000"/>
              </a:lnSpc>
              <a:buFont typeface="+mj-lt"/>
              <a:buAutoNum type="arabicPeriod"/>
            </a:pPr>
            <a:r>
              <a:rPr lang="en-CA" sz="2400" dirty="0" smtClean="0"/>
              <a:t>O: Some S is not P</a:t>
            </a:r>
            <a:endParaRPr lang="en-CA" sz="2800" dirty="0" smtClean="0"/>
          </a:p>
          <a:p>
            <a:pPr lvl="1">
              <a:lnSpc>
                <a:spcPct val="80000"/>
              </a:lnSpc>
            </a:pPr>
            <a:r>
              <a:rPr lang="en-CA" sz="2400" dirty="0" smtClean="0"/>
              <a:t>In each, a </a:t>
            </a:r>
            <a:r>
              <a:rPr lang="en-CA" sz="2400" i="1" dirty="0" smtClean="0"/>
              <a:t>subject</a:t>
            </a:r>
            <a:r>
              <a:rPr lang="en-CA" sz="2400" dirty="0" smtClean="0"/>
              <a:t> category is connected to a </a:t>
            </a:r>
            <a:r>
              <a:rPr lang="en-CA" sz="2400" i="1" dirty="0" smtClean="0"/>
              <a:t>predicate</a:t>
            </a:r>
            <a:r>
              <a:rPr lang="en-CA" sz="2400" dirty="0" smtClean="0"/>
              <a:t> category.</a:t>
            </a:r>
          </a:p>
          <a:p>
            <a:pPr lvl="1">
              <a:lnSpc>
                <a:spcPct val="80000"/>
              </a:lnSpc>
            </a:pPr>
            <a:r>
              <a:rPr lang="en-CA" sz="3600" i="1" dirty="0" err="1" smtClean="0"/>
              <a:t>A</a:t>
            </a:r>
            <a:r>
              <a:rPr lang="en-CA" sz="2400" i="1" dirty="0" err="1" smtClean="0"/>
              <a:t>ff</a:t>
            </a:r>
            <a:r>
              <a:rPr lang="en-CA" sz="3600" i="1" dirty="0" err="1" smtClean="0"/>
              <a:t>I</a:t>
            </a:r>
            <a:r>
              <a:rPr lang="en-CA" sz="2400" i="1" dirty="0" err="1" smtClean="0"/>
              <a:t>rmo</a:t>
            </a:r>
            <a:r>
              <a:rPr lang="en-CA" sz="2400" i="1" dirty="0" smtClean="0"/>
              <a:t>  /  </a:t>
            </a:r>
            <a:r>
              <a:rPr lang="en-CA" sz="2400" i="1" dirty="0" err="1" smtClean="0"/>
              <a:t>N</a:t>
            </a:r>
            <a:r>
              <a:rPr lang="en-CA" sz="3600" i="1" dirty="0" err="1" smtClean="0"/>
              <a:t>E</a:t>
            </a:r>
            <a:r>
              <a:rPr lang="en-CA" sz="2400" i="1" dirty="0" err="1" smtClean="0"/>
              <a:t>g</a:t>
            </a:r>
            <a:r>
              <a:rPr lang="en-CA" sz="3600" i="1" dirty="0" err="1" smtClean="0"/>
              <a:t>O</a:t>
            </a:r>
            <a:endParaRPr lang="en-CA" sz="2000" i="1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600" dirty="0" smtClean="0">
                <a:solidFill>
                  <a:schemeClr val="tx2">
                    <a:satMod val="200000"/>
                  </a:schemeClr>
                </a:solidFill>
              </a:rPr>
              <a:t>Categorical Logic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42794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61722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ea typeface="Wingdings"/>
                <a:cs typeface="Wingdings"/>
              </a:rPr>
              <a:t>Truth-Table definition of 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Wingdings"/>
                <a:cs typeface="Wingdings"/>
              </a:rPr>
              <a:t>“If then”</a:t>
            </a:r>
          </a:p>
          <a:p>
            <a:pPr lvl="1"/>
            <a:r>
              <a:rPr lang="en-US" sz="2200" i="1" dirty="0" smtClean="0"/>
              <a:t>A conditional connects two parts:</a:t>
            </a:r>
          </a:p>
          <a:p>
            <a:pPr lvl="2"/>
            <a:r>
              <a:rPr lang="en-US" sz="2000" dirty="0" smtClean="0"/>
              <a:t>The antecedent and the consequent</a:t>
            </a:r>
          </a:p>
          <a:p>
            <a:pPr lvl="1"/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it is raining, then my car is wet.</a:t>
            </a:r>
          </a:p>
          <a:p>
            <a:pPr lvl="2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Antecedent</a:t>
            </a:r>
            <a:r>
              <a:rPr lang="en-US" sz="2000" dirty="0" smtClean="0"/>
              <a:t> = “it is raining”</a:t>
            </a:r>
          </a:p>
          <a:p>
            <a:pPr lvl="2"/>
            <a:r>
              <a:rPr lang="en-US" sz="2000" dirty="0" smtClean="0">
                <a:solidFill>
                  <a:srgbClr val="FFC000"/>
                </a:solidFill>
              </a:rPr>
              <a:t>Consequent</a:t>
            </a:r>
            <a:r>
              <a:rPr lang="en-US" sz="2000" dirty="0" smtClean="0"/>
              <a:t> = “my car is wet”</a:t>
            </a:r>
          </a:p>
          <a:p>
            <a:pPr marL="454025" lvl="1" indent="0">
              <a:buNone/>
            </a:pPr>
            <a:endParaRPr lang="en-US" sz="1300" dirty="0" smtClean="0"/>
          </a:p>
          <a:p>
            <a:pPr lvl="1"/>
            <a:r>
              <a:rPr lang="en-US" sz="2200" dirty="0" smtClean="0"/>
              <a:t>True </a:t>
            </a:r>
            <a:r>
              <a:rPr lang="en-US" sz="2200" dirty="0"/>
              <a:t>whenever the consequent </a:t>
            </a:r>
            <a:r>
              <a:rPr lang="en-US" sz="2200" dirty="0" smtClean="0"/>
              <a:t>is </a:t>
            </a:r>
            <a:r>
              <a:rPr lang="en-US" sz="2200" dirty="0"/>
              <a:t>true </a:t>
            </a:r>
            <a:r>
              <a:rPr lang="en-US" sz="2200" dirty="0" smtClean="0"/>
              <a:t>and whenever the </a:t>
            </a:r>
            <a:r>
              <a:rPr lang="en-US" sz="2200" dirty="0"/>
              <a:t>antecedent is false</a:t>
            </a:r>
            <a:r>
              <a:rPr lang="en-US" sz="2200" dirty="0" smtClean="0"/>
              <a:t>.</a:t>
            </a:r>
          </a:p>
          <a:p>
            <a:pPr lvl="2"/>
            <a:r>
              <a:rPr lang="en-US" sz="1900" dirty="0"/>
              <a:t>If it is raining and my car isn’t wet, because it is in the garage, then the prior conditional is false</a:t>
            </a:r>
            <a:r>
              <a:rPr lang="en-US" sz="1900" dirty="0" smtClean="0"/>
              <a:t>.</a:t>
            </a:r>
          </a:p>
          <a:p>
            <a:pPr marL="766763" lvl="2" indent="0">
              <a:buNone/>
            </a:pPr>
            <a:endParaRPr lang="en-US" sz="1300" dirty="0" smtClean="0"/>
          </a:p>
          <a:p>
            <a:pPr lvl="1"/>
            <a:r>
              <a:rPr lang="en-US" sz="2200" dirty="0" smtClean="0"/>
              <a:t>False only when the consequent is false and the antecedent true.</a:t>
            </a:r>
          </a:p>
          <a:p>
            <a:pPr lvl="2"/>
            <a:r>
              <a:rPr lang="en-US" sz="19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the Leafs keep playing, then they’ll eventually win the cup.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32914"/>
              </p:ext>
            </p:extLst>
          </p:nvPr>
        </p:nvGraphicFramePr>
        <p:xfrm>
          <a:off x="6553200" y="1447800"/>
          <a:ext cx="20574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</a:t>
                      </a:r>
                      <a:endParaRPr lang="en-CA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  </a:t>
                      </a:r>
                      <a:endParaRPr lang="en-CA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/>
                        </a:rPr>
                        <a:t> Q</a:t>
                      </a:r>
                      <a:endParaRPr lang="en-CA" sz="2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F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F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F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F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F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  <a:endParaRPr lang="en-US" sz="32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Propositional Logic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67541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61722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ea typeface="Wingdings"/>
                <a:cs typeface="Wingdings"/>
              </a:rPr>
              <a:t>Truth-Table definition of 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Wingdings"/>
                <a:cs typeface="Wingdings"/>
              </a:rPr>
              <a:t>“If then”</a:t>
            </a:r>
            <a:endParaRPr lang="en-US" sz="2200" i="1" dirty="0" smtClean="0"/>
          </a:p>
          <a:p>
            <a:pPr marL="454025" lvl="1" indent="0">
              <a:buNone/>
            </a:pPr>
            <a:endParaRPr lang="en-US" sz="1300" b="1" i="1" dirty="0" smtClean="0">
              <a:solidFill>
                <a:schemeClr val="tx2">
                  <a:lumMod val="90000"/>
                </a:schemeClr>
              </a:solidFill>
            </a:endParaRPr>
          </a:p>
          <a:p>
            <a:pPr lvl="1"/>
            <a:r>
              <a:rPr lang="en-US" sz="2200" b="1" i="1" dirty="0" smtClean="0">
                <a:solidFill>
                  <a:schemeClr val="tx2">
                    <a:lumMod val="90000"/>
                  </a:schemeClr>
                </a:solidFill>
              </a:rPr>
              <a:t>The conditional statement asserts a (minimal) relationship between two sub-statements, such that the truth of the antecedent statement guarantees the truth of the consequent.</a:t>
            </a:r>
          </a:p>
          <a:p>
            <a:pPr lvl="2"/>
            <a:r>
              <a:rPr lang="en-US" sz="2000" dirty="0" smtClean="0"/>
              <a:t>It will not turn out that P is true and Q is false</a:t>
            </a:r>
          </a:p>
          <a:p>
            <a:pPr marL="766763" lvl="2" indent="0">
              <a:buNone/>
            </a:pPr>
            <a:endParaRPr lang="en-US" sz="1400" dirty="0" smtClean="0"/>
          </a:p>
          <a:p>
            <a:pPr lvl="1"/>
            <a:r>
              <a:rPr lang="en-US" sz="2200" dirty="0" smtClean="0"/>
              <a:t>The conditional statement </a:t>
            </a:r>
            <a:r>
              <a:rPr lang="en-US" sz="2200" i="1" u="sng" dirty="0" smtClean="0"/>
              <a:t>does not</a:t>
            </a:r>
            <a:r>
              <a:rPr lang="en-US" sz="2200" dirty="0" smtClean="0"/>
              <a:t>:</a:t>
            </a:r>
          </a:p>
          <a:p>
            <a:pPr marL="1223963" lvl="2" indent="-457200">
              <a:buFont typeface="+mj-lt"/>
              <a:buAutoNum type="arabicPeriod"/>
            </a:pP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Assert either the antecedent or the consequent.</a:t>
            </a:r>
          </a:p>
          <a:p>
            <a:pPr marL="1223963" lvl="2" indent="-457200">
              <a:buFont typeface="+mj-lt"/>
              <a:buAutoNum type="arabicPeriod"/>
            </a:pPr>
            <a:r>
              <a:rPr lang="en-US" sz="2000" i="1" dirty="0" smtClean="0"/>
              <a:t>Assert that any robust relationship holds between the content of P and the content of Q.</a:t>
            </a:r>
          </a:p>
          <a:p>
            <a:pPr marL="1223963" lvl="2" indent="-457200">
              <a:buFont typeface="+mj-lt"/>
              <a:buAutoNum type="arabicPeriod"/>
            </a:pP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Say anything about what holds when the antecedent is false.</a:t>
            </a:r>
          </a:p>
          <a:p>
            <a:pPr lvl="3"/>
            <a:r>
              <a:rPr lang="en-US" sz="1800" dirty="0" smtClean="0"/>
              <a:t>So in lines 1, 3 and 4 on the truth table, since these cases do not involve a contradiction of what the conditional asserts, we count them as cases in which the conditional sentence is “true.”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175678"/>
              </p:ext>
            </p:extLst>
          </p:nvPr>
        </p:nvGraphicFramePr>
        <p:xfrm>
          <a:off x="6781800" y="1752600"/>
          <a:ext cx="20574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</a:t>
                      </a:r>
                      <a:endParaRPr lang="en-CA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  </a:t>
                      </a:r>
                      <a:endParaRPr lang="en-CA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/>
                        </a:rPr>
                        <a:t> Q</a:t>
                      </a:r>
                      <a:endParaRPr lang="en-CA" sz="2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F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F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F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F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F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  <a:endParaRPr lang="en-US" sz="32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Propositional Logic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79523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848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A Complication with Conditional Statements</a:t>
            </a:r>
          </a:p>
          <a:p>
            <a:pPr marL="454025" lvl="1" indent="0">
              <a:buNone/>
            </a:pPr>
            <a:endParaRPr lang="en-US" sz="13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Counterfactual Conditionals:</a:t>
            </a:r>
            <a:r>
              <a:rPr lang="en-US" sz="2400" dirty="0" smtClean="0"/>
              <a:t> Regularly have false antecedents.</a:t>
            </a:r>
          </a:p>
          <a:p>
            <a:pPr marL="911225" lvl="1" indent="-457200">
              <a:buFont typeface="+mj-lt"/>
              <a:buAutoNum type="arabicPeriod"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Adolf Hitler had never been born [B], WWII would still have occurred [O]. </a:t>
            </a:r>
          </a:p>
          <a:p>
            <a:pPr marL="911225" lvl="1" indent="-457200">
              <a:buFont typeface="+mj-lt"/>
              <a:buAutoNum type="arabicPeriod"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Adolf Hitler had never been born [B], </a:t>
            </a:r>
            <a:r>
              <a:rPr lang="en-US" sz="2400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Alois</a:t>
            </a: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Hitler (his father) would have had only two living children in 1889 [C].</a:t>
            </a:r>
          </a:p>
          <a:p>
            <a:pPr marL="454025" lvl="1" indent="0">
              <a:buNone/>
            </a:pPr>
            <a:endParaRPr lang="en-US" sz="1300" dirty="0" smtClean="0"/>
          </a:p>
          <a:p>
            <a:pPr lvl="1"/>
            <a:r>
              <a:rPr lang="en-US" sz="2400" dirty="0" smtClean="0"/>
              <a:t>Both (1) and (2) are true under the horseshoe understanding of the conditional, but while (2) is plausible, (1) is not.  </a:t>
            </a:r>
          </a:p>
          <a:p>
            <a:pPr lvl="2"/>
            <a:r>
              <a:rPr lang="en-US" sz="2000" i="1" dirty="0" smtClean="0"/>
              <a:t>B </a:t>
            </a:r>
            <a:r>
              <a:rPr lang="en-US" sz="2000" i="1" dirty="0"/>
              <a:t>is false, so </a:t>
            </a:r>
            <a:r>
              <a:rPr lang="en-US" sz="2000" i="1" dirty="0" smtClean="0"/>
              <a:t>both (1) and (2) are true, but (1) strikes us as false.</a:t>
            </a:r>
            <a:endParaRPr lang="en-US" sz="2200" dirty="0" smtClean="0"/>
          </a:p>
          <a:p>
            <a:pPr lvl="1"/>
            <a:r>
              <a:rPr lang="en-US" sz="2400" dirty="0" smtClean="0"/>
              <a:t>Problems with this interpretation for counterfactual (or subjunctive) conditional – limitations of the horseshoe.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  <a:endParaRPr lang="en-US" sz="32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Propositional Logic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184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4572000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Testing Validity Using Truth-Tables</a:t>
            </a:r>
          </a:p>
          <a:p>
            <a:pPr marL="454025" lvl="1" indent="0">
              <a:buNone/>
            </a:pPr>
            <a:endParaRPr lang="en-US" sz="1200" dirty="0" smtClean="0"/>
          </a:p>
          <a:p>
            <a:pPr lvl="1"/>
            <a:r>
              <a:rPr lang="en-US" sz="2400" dirty="0" smtClean="0"/>
              <a:t>Need to know how many statement letters are in a given argument.  </a:t>
            </a:r>
            <a:r>
              <a:rPr lang="en-US" sz="2400" dirty="0" smtClean="0">
                <a:solidFill>
                  <a:srgbClr val="92D050"/>
                </a:solidFill>
              </a:rPr>
              <a:t>Use the formula</a:t>
            </a:r>
            <a:r>
              <a:rPr lang="en-US" sz="2400" dirty="0">
                <a:solidFill>
                  <a:srgbClr val="92D050"/>
                </a:solidFill>
              </a:rPr>
              <a:t>: </a:t>
            </a:r>
            <a:r>
              <a:rPr lang="en-US" sz="2400" dirty="0" smtClean="0">
                <a:solidFill>
                  <a:srgbClr val="92D050"/>
                </a:solidFill>
              </a:rPr>
              <a:t>2</a:t>
            </a:r>
            <a:r>
              <a:rPr lang="en-US" sz="2400" baseline="30000" dirty="0" smtClean="0">
                <a:solidFill>
                  <a:srgbClr val="92D050"/>
                </a:solidFill>
              </a:rPr>
              <a:t>n</a:t>
            </a:r>
            <a:endParaRPr lang="en-US" sz="2400" dirty="0" smtClean="0">
              <a:solidFill>
                <a:srgbClr val="92D050"/>
              </a:solidFill>
            </a:endParaRPr>
          </a:p>
          <a:p>
            <a:pPr lvl="2"/>
            <a:r>
              <a:rPr lang="en-US" sz="2200" dirty="0" smtClean="0"/>
              <a:t>‘n’ represents the number of distinct statement letters.  </a:t>
            </a:r>
          </a:p>
          <a:p>
            <a:pPr lvl="2"/>
            <a:r>
              <a:rPr lang="en-US" sz="2200" dirty="0" smtClean="0"/>
              <a:t>If there is one statement, there will be two rows on the truth-table; two statement letters – four rows; three letters – eight rows; four letters – 16 rows.</a:t>
            </a:r>
          </a:p>
          <a:p>
            <a:pPr marL="766763" lvl="2" indent="0">
              <a:buNone/>
            </a:pPr>
            <a:endParaRPr lang="en-US" sz="1200" dirty="0" smtClean="0"/>
          </a:p>
          <a:p>
            <a:pPr lvl="1"/>
            <a:r>
              <a:rPr lang="en-US" sz="2400" dirty="0" smtClean="0"/>
              <a:t>To </a:t>
            </a:r>
            <a:r>
              <a:rPr lang="en-US" sz="2400" dirty="0"/>
              <a:t>account for every possible combination of values for </a:t>
            </a:r>
            <a:r>
              <a:rPr lang="en-US" sz="2400" dirty="0" smtClean="0"/>
              <a:t>statement </a:t>
            </a:r>
            <a:r>
              <a:rPr lang="en-US" sz="2400" dirty="0"/>
              <a:t>letters, </a:t>
            </a:r>
            <a:r>
              <a:rPr lang="en-US" sz="2400" dirty="0" smtClean="0"/>
              <a:t>need </a:t>
            </a:r>
            <a:r>
              <a:rPr lang="en-US" sz="2400" dirty="0"/>
              <a:t>a standard way of creating truth-tables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  <a:endParaRPr lang="en-US" sz="32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Testing Validity in Propositional Logic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7289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5562600" cy="4724400"/>
          </a:xfrm>
        </p:spPr>
        <p:txBody>
          <a:bodyPr/>
          <a:lstStyle/>
          <a:p>
            <a:r>
              <a:rPr lang="en-US" sz="2400" dirty="0" smtClean="0"/>
              <a:t>With 2 letter statements: </a:t>
            </a:r>
          </a:p>
          <a:p>
            <a:pPr lvl="1"/>
            <a:r>
              <a:rPr lang="en-US" sz="2200" dirty="0" smtClean="0"/>
              <a:t>Begin at left most statement letter; fill top half of the column with </a:t>
            </a:r>
            <a:r>
              <a:rPr lang="en-US" sz="2200" i="1" dirty="0" err="1" smtClean="0"/>
              <a:t>T</a:t>
            </a:r>
            <a:r>
              <a:rPr lang="en-US" sz="2200" dirty="0" err="1" smtClean="0"/>
              <a:t>s</a:t>
            </a:r>
            <a:r>
              <a:rPr lang="en-US" sz="2200" dirty="0" smtClean="0"/>
              <a:t>, bottom half with </a:t>
            </a:r>
            <a:r>
              <a:rPr lang="en-US" sz="2200" i="1" dirty="0" smtClean="0"/>
              <a:t>F</a:t>
            </a:r>
            <a:r>
              <a:rPr lang="en-US" sz="2200" dirty="0" smtClean="0"/>
              <a:t>s. </a:t>
            </a:r>
          </a:p>
          <a:p>
            <a:pPr lvl="1"/>
            <a:r>
              <a:rPr lang="en-US" sz="2200" dirty="0" smtClean="0"/>
              <a:t> Move right one letter and alternate </a:t>
            </a:r>
            <a:r>
              <a:rPr lang="en-US" sz="2200" i="1" dirty="0" smtClean="0"/>
              <a:t>T</a:t>
            </a:r>
            <a:r>
              <a:rPr lang="en-US" sz="2200" dirty="0" smtClean="0"/>
              <a:t> and </a:t>
            </a:r>
            <a:r>
              <a:rPr lang="en-US" sz="2200" i="1" dirty="0" smtClean="0"/>
              <a:t>F</a:t>
            </a:r>
            <a:r>
              <a:rPr lang="en-US" sz="2200" dirty="0" smtClean="0"/>
              <a:t> making sure that half the rows of </a:t>
            </a:r>
            <a:r>
              <a:rPr lang="en-US" sz="2200" i="1" dirty="0" smtClean="0"/>
              <a:t>T</a:t>
            </a:r>
            <a:r>
              <a:rPr lang="en-US" sz="2200" dirty="0" smtClean="0"/>
              <a:t> and </a:t>
            </a:r>
            <a:r>
              <a:rPr lang="en-US" sz="2200" i="1" dirty="0" smtClean="0"/>
              <a:t>F</a:t>
            </a:r>
            <a:r>
              <a:rPr lang="en-US" sz="2200" dirty="0" smtClean="0"/>
              <a:t> from the column to the left are filled by half with </a:t>
            </a:r>
            <a:r>
              <a:rPr lang="en-US" sz="2200" i="1" dirty="0" smtClean="0"/>
              <a:t>T</a:t>
            </a:r>
            <a:r>
              <a:rPr lang="en-US" sz="2200" dirty="0" smtClean="0"/>
              <a:t>s and </a:t>
            </a:r>
            <a:r>
              <a:rPr lang="en-US" sz="2200" i="1" dirty="0" smtClean="0"/>
              <a:t>F</a:t>
            </a:r>
            <a:r>
              <a:rPr lang="en-US" sz="2200" dirty="0" smtClean="0"/>
              <a:t>s.  </a:t>
            </a:r>
          </a:p>
          <a:p>
            <a:pPr marL="454025" lvl="1" indent="0">
              <a:buNone/>
            </a:pPr>
            <a:endParaRPr lang="en-US" sz="1200" dirty="0" smtClean="0"/>
          </a:p>
          <a:p>
            <a:r>
              <a:rPr lang="en-US" sz="2400" dirty="0" smtClean="0"/>
              <a:t>This argument is invalid: There is a case where the premises are true and the conclusion is false.</a:t>
            </a:r>
          </a:p>
          <a:p>
            <a:pPr lvl="1"/>
            <a:r>
              <a:rPr lang="en-US" sz="2000" dirty="0"/>
              <a:t>Commits </a:t>
            </a:r>
            <a:r>
              <a:rPr lang="en-US" sz="2000" dirty="0" smtClean="0"/>
              <a:t>fallacy </a:t>
            </a:r>
            <a:r>
              <a:rPr lang="en-US" sz="2000" dirty="0"/>
              <a:t>of </a:t>
            </a:r>
            <a:r>
              <a:rPr lang="en-US" sz="2000" b="1" i="1" dirty="0">
                <a:solidFill>
                  <a:schemeClr val="tx2">
                    <a:lumMod val="75000"/>
                  </a:schemeClr>
                </a:solidFill>
              </a:rPr>
              <a:t>denying the antecedent</a:t>
            </a:r>
            <a:r>
              <a:rPr lang="en-US" sz="2000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11535"/>
              </p:ext>
            </p:extLst>
          </p:nvPr>
        </p:nvGraphicFramePr>
        <p:xfrm>
          <a:off x="6019800" y="3048000"/>
          <a:ext cx="28956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b="1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</a:t>
                      </a:r>
                      <a:endParaRPr lang="en-CA" sz="2000" b="1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 </a:t>
                      </a:r>
                      <a:endParaRPr lang="en-CA" sz="2000" b="1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–</a:t>
                      </a:r>
                      <a:r>
                        <a:rPr lang="en-CA" sz="2000" b="1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</a:t>
                      </a:r>
                      <a:endParaRPr lang="en-CA" sz="2000" b="1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 </a:t>
                      </a:r>
                      <a:r>
                        <a:rPr lang="en-US" sz="2000" b="1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sym typeface="Symbol"/>
                        </a:rPr>
                        <a:t></a:t>
                      </a:r>
                      <a:r>
                        <a:rPr lang="en-CA" sz="2000" b="1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S</a:t>
                      </a:r>
                      <a:endParaRPr lang="en-CA" sz="2000" b="1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– S</a:t>
                      </a:r>
                      <a:endParaRPr lang="en-CA" sz="2000" b="1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F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F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F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F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F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F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F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F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F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0" y="1295400"/>
            <a:ext cx="196560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lvl="1" indent="-457200">
              <a:buClr>
                <a:schemeClr val="accent2">
                  <a:lumMod val="60000"/>
                  <a:lumOff val="40000"/>
                </a:schemeClr>
              </a:buClr>
              <a:buAutoNum type="arabicPeriod"/>
            </a:pPr>
            <a:r>
              <a:rPr lang="en-US" sz="24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D </a:t>
            </a:r>
            <a:r>
              <a:rPr lang="en-US" sz="24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sym typeface="Symbol"/>
              </a:rPr>
              <a:t> S</a:t>
            </a:r>
          </a:p>
          <a:p>
            <a:pPr marL="857250" lvl="1" indent="-457200">
              <a:buClr>
                <a:schemeClr val="accent2">
                  <a:lumMod val="60000"/>
                  <a:lumOff val="40000"/>
                </a:schemeClr>
              </a:buClr>
              <a:buAutoNum type="arabicPeriod"/>
            </a:pPr>
            <a:r>
              <a:rPr lang="en-US" sz="24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– D</a:t>
            </a:r>
          </a:p>
          <a:p>
            <a:pPr marL="857250" lvl="1" indent="-457200">
              <a:buNone/>
            </a:pPr>
            <a:r>
              <a:rPr lang="en-US" sz="24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sym typeface="Symbol"/>
              </a:rPr>
              <a:t>Therefore,</a:t>
            </a:r>
          </a:p>
          <a:p>
            <a:pPr marL="857250" lvl="1" indent="-457200"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eriod" startAt="3"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– S</a:t>
            </a:r>
            <a:endParaRPr lang="en-US" sz="2400" b="1" i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sym typeface="Symbol"/>
            </a:endParaRPr>
          </a:p>
          <a:p>
            <a:endParaRPr lang="en-CA" sz="2000" dirty="0">
              <a:latin typeface="+mn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8458200" y="4267200"/>
            <a:ext cx="381000" cy="3048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010400" y="4267200"/>
            <a:ext cx="381000" cy="3048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7772400" y="4267200"/>
            <a:ext cx="381000" cy="3048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  <a:endParaRPr lang="en-US" sz="32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Testing Validity in Propositional Logic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7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458200" cy="5029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Necessary, Sufficient, and Necessary &amp; Sufficient conditions can be represented by conditionals.</a:t>
            </a:r>
          </a:p>
          <a:p>
            <a:pPr marL="68263" indent="0">
              <a:buNone/>
            </a:pPr>
            <a:endParaRPr lang="en-US" sz="1000" dirty="0" smtClean="0"/>
          </a:p>
          <a:p>
            <a:pPr marL="454025" lvl="1" indent="0">
              <a:buNone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Being mercury (R) is </a:t>
            </a:r>
            <a:r>
              <a:rPr lang="en-US" sz="2200" b="1" i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sufficient</a:t>
            </a:r>
            <a:r>
              <a:rPr lang="en-US" sz="22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being a metal (M).</a:t>
            </a:r>
          </a:p>
          <a:p>
            <a:pPr lvl="1"/>
            <a:r>
              <a:rPr lang="en-US" sz="2200" dirty="0" smtClean="0"/>
              <a:t>R </a:t>
            </a:r>
            <a:r>
              <a:rPr lang="en-US" sz="2200" dirty="0">
                <a:sym typeface="Symbol"/>
              </a:rPr>
              <a:t> </a:t>
            </a:r>
            <a:r>
              <a:rPr lang="en-US" sz="2200" dirty="0" smtClean="0">
                <a:sym typeface="Symbol"/>
              </a:rPr>
              <a:t>M 	</a:t>
            </a:r>
            <a:r>
              <a:rPr lang="en-US" sz="2200" i="1" dirty="0" smtClean="0">
                <a:sym typeface="Symbol"/>
              </a:rPr>
              <a:t>[If x is mercury, then (it is guaranteed that) x is a metal]</a:t>
            </a:r>
          </a:p>
          <a:p>
            <a:pPr marL="454025" lvl="1" indent="0">
              <a:buNone/>
            </a:pPr>
            <a:endParaRPr lang="en-US" sz="1000" i="1" dirty="0" smtClean="0">
              <a:sym typeface="Symbol"/>
            </a:endParaRPr>
          </a:p>
          <a:p>
            <a:pPr marL="454025" lvl="1" indent="0">
              <a:buNone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Passing the final exam (E) is a </a:t>
            </a:r>
            <a:r>
              <a:rPr lang="en-US" sz="2200" b="1" i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necessary</a:t>
            </a:r>
            <a:r>
              <a:rPr lang="en-US" sz="22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condition for passing the class (C).</a:t>
            </a:r>
          </a:p>
          <a:p>
            <a:pPr lvl="1"/>
            <a:r>
              <a:rPr lang="en-US" sz="2200" dirty="0"/>
              <a:t>C </a:t>
            </a:r>
            <a:r>
              <a:rPr lang="en-US" sz="2200" dirty="0">
                <a:sym typeface="Symbol"/>
              </a:rPr>
              <a:t> </a:t>
            </a:r>
            <a:r>
              <a:rPr lang="en-US" sz="2200" dirty="0" smtClean="0">
                <a:sym typeface="Symbol"/>
              </a:rPr>
              <a:t>E	</a:t>
            </a:r>
            <a:r>
              <a:rPr lang="en-US" sz="2200" i="1" dirty="0" smtClean="0">
                <a:sym typeface="Symbol"/>
              </a:rPr>
              <a:t>[</a:t>
            </a:r>
            <a:r>
              <a:rPr lang="en-US" sz="2200" i="1" dirty="0">
                <a:sym typeface="Symbol"/>
              </a:rPr>
              <a:t>If </a:t>
            </a:r>
            <a:r>
              <a:rPr lang="en-US" sz="2200" i="1" dirty="0" smtClean="0">
                <a:sym typeface="Symbol"/>
              </a:rPr>
              <a:t>you pass the class, </a:t>
            </a:r>
            <a:r>
              <a:rPr lang="en-US" sz="2200" i="1" dirty="0">
                <a:sym typeface="Symbol"/>
              </a:rPr>
              <a:t>then </a:t>
            </a:r>
            <a:r>
              <a:rPr lang="en-US" sz="2200" i="1" dirty="0" smtClean="0">
                <a:sym typeface="Symbol"/>
              </a:rPr>
              <a:t>(it is necessary that) you 		  		pass the final exam]</a:t>
            </a:r>
          </a:p>
          <a:p>
            <a:pPr marL="454025" lvl="1" indent="0">
              <a:buNone/>
            </a:pPr>
            <a:endParaRPr lang="en-US" sz="1100" dirty="0" smtClean="0">
              <a:sym typeface="Symbol"/>
            </a:endParaRPr>
          </a:p>
          <a:p>
            <a:pPr marL="454025" lvl="1" indent="0">
              <a:buNone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Being a female sibling (F) </a:t>
            </a:r>
            <a:r>
              <a:rPr lang="en-US" sz="22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is </a:t>
            </a:r>
            <a:r>
              <a:rPr lang="en-US" sz="2200" b="1" i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necessary and sufficient</a:t>
            </a:r>
            <a:r>
              <a:rPr lang="en-US" sz="22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being a </a:t>
            </a: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sister (S).</a:t>
            </a:r>
            <a:endParaRPr lang="en-US" sz="22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200" dirty="0" smtClean="0"/>
              <a:t>(F </a:t>
            </a:r>
            <a:r>
              <a:rPr lang="en-US" sz="2200" dirty="0">
                <a:sym typeface="Symbol"/>
              </a:rPr>
              <a:t> </a:t>
            </a:r>
            <a:r>
              <a:rPr lang="en-US" sz="2200" dirty="0" smtClean="0">
                <a:sym typeface="Symbol"/>
              </a:rPr>
              <a:t>S) </a:t>
            </a:r>
            <a:r>
              <a:rPr lang="en-US" sz="2400" dirty="0">
                <a:sym typeface="Symbol"/>
              </a:rPr>
              <a:t></a:t>
            </a:r>
            <a:r>
              <a:rPr lang="en-US" sz="2200" dirty="0" smtClean="0">
                <a:sym typeface="Symbol"/>
              </a:rPr>
              <a:t> </a:t>
            </a:r>
            <a:r>
              <a:rPr lang="en-US" sz="2200" dirty="0" smtClean="0"/>
              <a:t>(S </a:t>
            </a:r>
            <a:r>
              <a:rPr lang="en-US" sz="2200" dirty="0">
                <a:sym typeface="Symbol"/>
              </a:rPr>
              <a:t> </a:t>
            </a:r>
            <a:r>
              <a:rPr lang="en-US" sz="2200" dirty="0" smtClean="0">
                <a:sym typeface="Symbol"/>
              </a:rPr>
              <a:t>F)  </a:t>
            </a:r>
            <a:r>
              <a:rPr lang="en-US" sz="2200" i="1" dirty="0" smtClean="0">
                <a:sym typeface="Symbol"/>
              </a:rPr>
              <a:t>[If you are a female sibling, then you are a sister, 			             AND if you are a sister, then you are a female 				sibling]</a:t>
            </a:r>
            <a:endParaRPr lang="en-US" sz="2200" i="1" dirty="0">
              <a:sym typeface="Symbol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  <a:endParaRPr lang="en-US" sz="32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Propositional Logic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20665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001000" cy="4876800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Some common valid logical moves:</a:t>
            </a:r>
          </a:p>
          <a:p>
            <a:pPr marL="454025" lvl="1" indent="0">
              <a:buNone/>
            </a:pPr>
            <a:endParaRPr lang="en-US" sz="1200" i="1" dirty="0" smtClean="0"/>
          </a:p>
          <a:p>
            <a:pPr lvl="1"/>
            <a:r>
              <a:rPr lang="en-US" sz="2000" i="1" dirty="0" smtClean="0"/>
              <a:t>Modus ponens 		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Symbol"/>
              </a:rPr>
              <a:t> Q         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2.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      Therefore, 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3.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</a:p>
          <a:p>
            <a:pPr marL="454025" lvl="1" indent="0">
              <a:buNone/>
            </a:pPr>
            <a:endParaRPr lang="en-US" sz="20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000" i="1" dirty="0" smtClean="0"/>
              <a:t>Modus </a:t>
            </a:r>
            <a:r>
              <a:rPr lang="en-US" sz="2000" i="1" dirty="0" err="1" smtClean="0"/>
              <a:t>tollens</a:t>
            </a:r>
            <a:r>
              <a:rPr lang="en-US" sz="2000" dirty="0" smtClean="0"/>
              <a:t> 		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sym typeface="Symbol"/>
              </a:rPr>
              <a:t>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Symbol"/>
              </a:rPr>
              <a:t>Q         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2.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 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Therefore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3. </a:t>
            </a:r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sym typeface="Symbol"/>
              </a:rPr>
              <a:t>P</a:t>
            </a:r>
            <a:endParaRPr lang="en-US" sz="2000" dirty="0" smtClean="0"/>
          </a:p>
          <a:p>
            <a:pPr marL="454025" lvl="1" indent="0">
              <a:buNone/>
            </a:pPr>
            <a:endParaRPr lang="en-US" sz="2000" i="1" dirty="0" smtClean="0"/>
          </a:p>
          <a:p>
            <a:pPr lvl="1"/>
            <a:r>
              <a:rPr lang="en-US" sz="2000" i="1" dirty="0" smtClean="0"/>
              <a:t>Transposition</a:t>
            </a:r>
            <a:r>
              <a:rPr lang="en-US" sz="2000" dirty="0" smtClean="0"/>
              <a:t> </a:t>
            </a: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sym typeface="Symbol"/>
              </a:rPr>
              <a:t> Q  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Symbol"/>
              </a:rPr>
              <a:t>    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Therefore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2. </a:t>
            </a:r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 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Symbol"/>
              </a:rPr>
              <a:t>  </a:t>
            </a: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Symbol"/>
              </a:rPr>
              <a:t>P</a:t>
            </a:r>
          </a:p>
          <a:p>
            <a:pPr marL="454025" lvl="1" indent="0">
              <a:buNone/>
            </a:pPr>
            <a:endParaRPr lang="en-US" sz="2000" b="1" dirty="0" smtClean="0">
              <a:solidFill>
                <a:schemeClr val="accent1">
                  <a:lumMod val="60000"/>
                  <a:lumOff val="40000"/>
                </a:schemeClr>
              </a:solidFill>
              <a:sym typeface="Symbol"/>
            </a:endParaRPr>
          </a:p>
          <a:p>
            <a:pPr lvl="1"/>
            <a:r>
              <a:rPr lang="en-US" sz="2000" i="1" dirty="0" smtClean="0"/>
              <a:t>Hypothetical Syllogism         	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sym typeface="Symbol"/>
              </a:rPr>
              <a:t> Q  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sym typeface="Symbol"/>
              </a:rPr>
              <a:t>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Symbol"/>
              </a:rPr>
              <a:t>R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Therefore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sym typeface="Symbol"/>
              </a:rPr>
              <a:t>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Symbol"/>
              </a:rPr>
              <a:t>R</a:t>
            </a:r>
            <a:endParaRPr lang="en-US" sz="2000" i="1" dirty="0" smtClean="0"/>
          </a:p>
          <a:p>
            <a:pPr marL="454025" lvl="1" indent="0">
              <a:buNone/>
            </a:pPr>
            <a:endParaRPr lang="en-US" sz="2000" i="1" dirty="0" smtClean="0"/>
          </a:p>
          <a:p>
            <a:pPr lvl="1"/>
            <a:r>
              <a:rPr lang="en-US" sz="2000" i="1" dirty="0" smtClean="0"/>
              <a:t>De Morgan’s</a:t>
            </a:r>
            <a:r>
              <a:rPr lang="en-US" sz="2000" dirty="0" smtClean="0"/>
              <a:t> </a:t>
            </a: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</a:t>
            </a: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sym typeface="Symbol"/>
              </a:rPr>
              <a:t></a:t>
            </a:r>
            <a:r>
              <a:rPr lang="en-US" sz="2000" dirty="0">
                <a:sym typeface="Symbol"/>
              </a:rPr>
              <a:t>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Symbol"/>
              </a:rPr>
              <a:t>Q)  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Therefore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 </a:t>
            </a:r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 v </a:t>
            </a: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Symbol"/>
              </a:rPr>
              <a:t>Q</a:t>
            </a:r>
          </a:p>
          <a:p>
            <a:pPr lvl="1"/>
            <a:endParaRPr lang="en-US" sz="2000" b="1" dirty="0" smtClean="0">
              <a:solidFill>
                <a:schemeClr val="accent1">
                  <a:lumMod val="60000"/>
                  <a:lumOff val="40000"/>
                </a:schemeClr>
              </a:solidFill>
              <a:sym typeface="Symbol"/>
            </a:endParaRPr>
          </a:p>
          <a:p>
            <a:pPr lvl="1"/>
            <a:r>
              <a:rPr lang="en-US" sz="2000" i="1" dirty="0" smtClean="0"/>
              <a:t>Double Negation</a:t>
            </a:r>
            <a:r>
              <a:rPr lang="en-US" sz="2000" dirty="0" smtClean="0"/>
              <a:t> 		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Symbol"/>
              </a:rPr>
              <a:t> 	      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Therefore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(–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Symbol"/>
              </a:rPr>
              <a:t>P)</a:t>
            </a:r>
            <a:endParaRPr lang="en-US" sz="20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  <a:endParaRPr lang="en-US" sz="32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Testing Validity in Propositional Logic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262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001000" cy="4953000"/>
          </a:xfrm>
        </p:spPr>
        <p:txBody>
          <a:bodyPr>
            <a:normAutofit fontScale="92500"/>
          </a:bodyPr>
          <a:lstStyle/>
          <a:p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Some common invalid logical moves:</a:t>
            </a:r>
          </a:p>
          <a:p>
            <a:pPr lvl="1"/>
            <a:r>
              <a:rPr lang="en-US" sz="2400" i="1" dirty="0" smtClean="0"/>
              <a:t>Affirming the consequent   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Symbol"/>
              </a:rPr>
              <a:t> Q     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2.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Therefore, 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3.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</a:p>
          <a:p>
            <a:pPr lvl="1"/>
            <a:r>
              <a:rPr lang="en-US" sz="2400" i="1" dirty="0" smtClean="0"/>
              <a:t>Denying the Antecedent     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sym typeface="Symbol"/>
              </a:rPr>
              <a:t>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Symbol"/>
              </a:rPr>
              <a:t>Q     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2.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     Therefore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3. </a:t>
            </a:r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</a:p>
          <a:p>
            <a:pPr marL="68263" indent="0">
              <a:buNone/>
            </a:pPr>
            <a:endParaRPr lang="en-US" sz="12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Dilemma Arguments</a:t>
            </a:r>
          </a:p>
          <a:p>
            <a:pPr lvl="1"/>
            <a:r>
              <a:rPr lang="en-US" sz="2400" dirty="0" smtClean="0"/>
              <a:t>Often founded on </a:t>
            </a:r>
            <a:r>
              <a:rPr lang="en-US" sz="2400" b="1" u="sng" dirty="0" smtClean="0">
                <a:solidFill>
                  <a:schemeClr val="tx2">
                    <a:lumMod val="75000"/>
                  </a:schemeClr>
                </a:solidFill>
              </a:rPr>
              <a:t>false dichotomies</a:t>
            </a:r>
            <a:r>
              <a:rPr lang="en-US" sz="2400" dirty="0" smtClean="0"/>
              <a:t> (disjunction between two things that are falsely thought to exhaust the possibilities).</a:t>
            </a:r>
          </a:p>
          <a:p>
            <a:pPr lvl="2"/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Either I’ll get a good grade with no effort or the world will come to an end. (Either way I don’t have to try very hard.)</a:t>
            </a:r>
            <a:r>
              <a:rPr lang="en-US" sz="2200" dirty="0" smtClean="0"/>
              <a:t> </a:t>
            </a:r>
          </a:p>
          <a:p>
            <a:pPr marL="766763" lvl="2" indent="0">
              <a:buNone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 </a:t>
            </a:r>
            <a:r>
              <a:rPr 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Symbol"/>
              </a:rPr>
              <a:t> Q	      </a:t>
            </a:r>
            <a:r>
              <a:rPr lang="en-US" sz="2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Symbol"/>
              </a:rPr>
              <a:t>2. </a:t>
            </a:r>
            <a:r>
              <a:rPr 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P      Therefore, </a:t>
            </a:r>
            <a:r>
              <a:rPr lang="en-US" sz="2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3. </a:t>
            </a:r>
            <a:r>
              <a:rPr 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endParaRPr lang="en-US" sz="2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400" dirty="0" smtClean="0"/>
              <a:t>Critiquing such arguments by pointing out a third option: </a:t>
            </a:r>
            <a:r>
              <a:rPr lang="en-US" sz="2400" b="1" u="sng" dirty="0" smtClean="0">
                <a:solidFill>
                  <a:schemeClr val="tx2">
                    <a:lumMod val="75000"/>
                  </a:schemeClr>
                </a:solidFill>
              </a:rPr>
              <a:t>escaping through the horns of a dilemma</a:t>
            </a:r>
            <a:r>
              <a:rPr lang="en-US" sz="2400" dirty="0" smtClean="0"/>
              <a:t>.</a:t>
            </a:r>
            <a:endParaRPr lang="en-US" sz="20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  <a:endParaRPr lang="en-US" sz="32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Testing Validity in Propositional Logic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6301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07059"/>
              </p:ext>
            </p:extLst>
          </p:nvPr>
        </p:nvGraphicFramePr>
        <p:xfrm>
          <a:off x="685800" y="3937000"/>
          <a:ext cx="3810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</a:t>
                      </a:r>
                      <a:r>
                        <a:rPr lang="en-US" sz="1800" dirty="0" smtClean="0">
                          <a:sym typeface="Symbol"/>
                        </a:rPr>
                        <a:t>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6795"/>
              </p:ext>
            </p:extLst>
          </p:nvPr>
        </p:nvGraphicFramePr>
        <p:xfrm>
          <a:off x="4953000" y="3937000"/>
          <a:ext cx="3810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</a:t>
                      </a:r>
                      <a:r>
                        <a:rPr lang="en-US" sz="1800" dirty="0" smtClean="0">
                          <a:sym typeface="Symbol"/>
                        </a:rPr>
                        <a:t>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– 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– 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Frame 5"/>
          <p:cNvSpPr/>
          <p:nvPr/>
        </p:nvSpPr>
        <p:spPr>
          <a:xfrm>
            <a:off x="2133600" y="5029200"/>
            <a:ext cx="2362200" cy="381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6400800" y="5029200"/>
            <a:ext cx="2362200" cy="381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914422"/>
              </p:ext>
            </p:extLst>
          </p:nvPr>
        </p:nvGraphicFramePr>
        <p:xfrm>
          <a:off x="685800" y="1447800"/>
          <a:ext cx="381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sym typeface="Symbol"/>
                        </a:rPr>
                        <a:t> Q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800711"/>
              </p:ext>
            </p:extLst>
          </p:nvPr>
        </p:nvGraphicFramePr>
        <p:xfrm>
          <a:off x="4953000" y="1447800"/>
          <a:ext cx="381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sym typeface="Symbol"/>
                        </a:rPr>
                        <a:t> Q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– Q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– 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2451" y="106680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Modus Ponens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29651" y="1066800"/>
            <a:ext cx="1655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Modus </a:t>
            </a:r>
            <a:r>
              <a:rPr lang="en-US" dirty="0" err="1" smtClean="0"/>
              <a:t>Tollens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3581400"/>
            <a:ext cx="278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Affirming the Consequent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76800" y="3581400"/>
            <a:ext cx="26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Denying the Antecedent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  <a:endParaRPr lang="en-US" sz="32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Testing Validity in Propositional Logic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7088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r>
              <a:rPr lang="en-US" sz="2800" dirty="0" smtClean="0"/>
              <a:t>The A form categorical statement:</a:t>
            </a:r>
          </a:p>
          <a:p>
            <a:pPr algn="ctr" eaLnBrk="1" hangingPunct="1">
              <a:buFontTx/>
              <a:buNone/>
            </a:pPr>
            <a:endParaRPr lang="en-US" sz="12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 eaLnBrk="1" hangingPunct="1">
              <a:buFontTx/>
              <a:buNone/>
            </a:pP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A: All S is P</a:t>
            </a:r>
          </a:p>
          <a:p>
            <a:pPr eaLnBrk="1" hangingPunct="1">
              <a:buFontTx/>
              <a:buNone/>
            </a:pPr>
            <a:endParaRPr lang="en-US" sz="1200" dirty="0" smtClean="0"/>
          </a:p>
          <a:p>
            <a:r>
              <a:rPr lang="en-US" sz="2800" u="sng" dirty="0" smtClean="0"/>
              <a:t>Universal Affirmative</a:t>
            </a:r>
          </a:p>
          <a:p>
            <a:pPr lvl="1"/>
            <a:r>
              <a:rPr lang="en-US" sz="2400" dirty="0" smtClean="0"/>
              <a:t>All the members of the S category are members of the P category.  </a:t>
            </a:r>
          </a:p>
          <a:p>
            <a:pPr lvl="1"/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All sisters are female persons.</a:t>
            </a:r>
          </a:p>
          <a:p>
            <a:pPr lvl="1"/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All my sandwiches are peanut butter.</a:t>
            </a:r>
          </a:p>
          <a:p>
            <a:pPr lvl="1"/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Everything I say is True.</a:t>
            </a:r>
            <a:endParaRPr lang="en-US" sz="700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The Categorical Forms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467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r>
              <a:rPr lang="en-US" sz="2800" dirty="0" smtClean="0"/>
              <a:t>The E form categorical statement:</a:t>
            </a:r>
            <a:endParaRPr lang="en-US" sz="1050" dirty="0" smtClean="0"/>
          </a:p>
          <a:p>
            <a:pPr algn="ctr" eaLnBrk="1" hangingPunct="1">
              <a:buFontTx/>
              <a:buNone/>
            </a:pP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E: No S is P</a:t>
            </a:r>
          </a:p>
          <a:p>
            <a:pPr eaLnBrk="1" hangingPunct="1">
              <a:buFontTx/>
              <a:buNone/>
            </a:pPr>
            <a:endParaRPr lang="en-US" sz="1050" dirty="0" smtClean="0"/>
          </a:p>
          <a:p>
            <a:r>
              <a:rPr lang="en-US" sz="2800" u="sng" dirty="0" smtClean="0"/>
              <a:t>Universal negative</a:t>
            </a:r>
            <a:r>
              <a:rPr lang="en-US" sz="2800" dirty="0" smtClean="0"/>
              <a:t>  </a:t>
            </a:r>
          </a:p>
          <a:p>
            <a:pPr lvl="1"/>
            <a:r>
              <a:rPr lang="en-US" sz="2400" dirty="0" smtClean="0"/>
              <a:t>None of the members of the S category are members of the P category (Ss are excluded from the P category).  </a:t>
            </a:r>
          </a:p>
          <a:p>
            <a:pPr lvl="1"/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 sisters are male persons.</a:t>
            </a:r>
          </a:p>
          <a:p>
            <a:pPr lvl="1"/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None of my sandwiches are pastrami.</a:t>
            </a:r>
          </a:p>
          <a:p>
            <a:pPr lvl="1"/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Nothing I say is true.</a:t>
            </a:r>
            <a:endParaRPr lang="en-US" sz="700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600" dirty="0" smtClean="0">
                <a:solidFill>
                  <a:schemeClr val="tx2">
                    <a:satMod val="200000"/>
                  </a:schemeClr>
                </a:solidFill>
              </a:rPr>
              <a:t>The Categorical Forms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70180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r>
              <a:rPr lang="en-US" sz="2800" dirty="0" smtClean="0"/>
              <a:t>The I form categorical statement:</a:t>
            </a:r>
          </a:p>
          <a:p>
            <a:pPr algn="ctr" eaLnBrk="1" hangingPunct="1">
              <a:buFontTx/>
              <a:buNone/>
            </a:pP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I: Some S is P</a:t>
            </a:r>
          </a:p>
          <a:p>
            <a:pPr eaLnBrk="1" hangingPunct="1">
              <a:buFontTx/>
              <a:buNone/>
            </a:pPr>
            <a:endParaRPr lang="en-US" sz="1050" dirty="0" smtClean="0"/>
          </a:p>
          <a:p>
            <a:r>
              <a:rPr lang="en-US" sz="2800" u="sng" dirty="0" smtClean="0"/>
              <a:t>Particular affirmative  </a:t>
            </a:r>
          </a:p>
          <a:p>
            <a:pPr lvl="1"/>
            <a:r>
              <a:rPr lang="en-US" sz="2400" b="1" i="1" u="sng" dirty="0" smtClean="0">
                <a:solidFill>
                  <a:schemeClr val="tx2">
                    <a:lumMod val="75000"/>
                  </a:schemeClr>
                </a:solidFill>
              </a:rPr>
              <a:t>At least one</a:t>
            </a: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member of the S category is a member of the P category.  </a:t>
            </a:r>
          </a:p>
          <a:p>
            <a:pPr lvl="1"/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Some sisters are pilots.</a:t>
            </a:r>
          </a:p>
          <a:p>
            <a:pPr lvl="1"/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Some of my sandwiches are pre-made.</a:t>
            </a:r>
          </a:p>
          <a:p>
            <a:pPr lvl="1"/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Some things I say are true.</a:t>
            </a:r>
            <a:endParaRPr lang="en-US" sz="700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eaLnBrk="1" hangingPunct="1"/>
            <a:endParaRPr lang="en-US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600" dirty="0" smtClean="0">
                <a:solidFill>
                  <a:schemeClr val="tx2">
                    <a:satMod val="200000"/>
                  </a:schemeClr>
                </a:solidFill>
              </a:rPr>
              <a:t>The Categorical Forms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14281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r>
              <a:rPr lang="en-US" sz="2800" dirty="0" smtClean="0"/>
              <a:t>The O form categorical statement:</a:t>
            </a:r>
          </a:p>
          <a:p>
            <a:pPr algn="ctr" eaLnBrk="1" hangingPunct="1">
              <a:buFontTx/>
              <a:buNone/>
            </a:pP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O: Some S is not P</a:t>
            </a:r>
          </a:p>
          <a:p>
            <a:pPr eaLnBrk="1" hangingPunct="1">
              <a:buFontTx/>
              <a:buNone/>
            </a:pPr>
            <a:endParaRPr lang="en-US" sz="1050" dirty="0" smtClean="0"/>
          </a:p>
          <a:p>
            <a:r>
              <a:rPr lang="en-US" sz="2800" u="sng" dirty="0" smtClean="0"/>
              <a:t>Particular negative</a:t>
            </a:r>
            <a:r>
              <a:rPr lang="en-US" sz="2800" dirty="0" smtClean="0"/>
              <a:t>  </a:t>
            </a:r>
          </a:p>
          <a:p>
            <a:pPr lvl="1"/>
            <a:r>
              <a:rPr lang="en-US" sz="2400" i="1" u="sng" dirty="0" smtClean="0">
                <a:solidFill>
                  <a:schemeClr val="tx2">
                    <a:lumMod val="75000"/>
                  </a:schemeClr>
                </a:solidFill>
              </a:rPr>
              <a:t>At least one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member of the S category </a:t>
            </a:r>
            <a:r>
              <a:rPr lang="en-US" sz="2400" i="1" u="sng" dirty="0" smtClean="0">
                <a:solidFill>
                  <a:schemeClr val="tx2">
                    <a:lumMod val="75000"/>
                  </a:schemeClr>
                </a:solidFill>
              </a:rPr>
              <a:t>is not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a member of the P category (some Ss are excluded from the P category).  </a:t>
            </a:r>
          </a:p>
          <a:p>
            <a:pPr lvl="1"/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Some sisters are not pilots.</a:t>
            </a:r>
          </a:p>
          <a:p>
            <a:pPr lvl="1"/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Some of my sandwiches are not pre-made.</a:t>
            </a:r>
          </a:p>
          <a:p>
            <a:pPr lvl="1"/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Some things I say are not true.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600" dirty="0" smtClean="0">
                <a:solidFill>
                  <a:schemeClr val="tx2">
                    <a:satMod val="200000"/>
                  </a:schemeClr>
                </a:solidFill>
              </a:rPr>
              <a:t>The Categorical Forms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80553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7772400" cy="5029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Square of Opposition</a:t>
            </a:r>
          </a:p>
          <a:p>
            <a:pPr lvl="1"/>
            <a:r>
              <a:rPr lang="en-US" sz="2400" dirty="0" smtClean="0"/>
              <a:t>Logical relationships between categorical forms.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Contradictories</a:t>
            </a:r>
            <a:r>
              <a:rPr lang="en-US" sz="2400" dirty="0" smtClean="0"/>
              <a:t>: Must have opposite truth values.</a:t>
            </a:r>
          </a:p>
          <a:p>
            <a:pPr lvl="1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Contraries</a:t>
            </a:r>
            <a:r>
              <a:rPr lang="en-US" sz="2400" dirty="0" smtClean="0"/>
              <a:t>: Can’t both be true; can both be false.</a:t>
            </a:r>
          </a:p>
          <a:p>
            <a:pPr lvl="1"/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Subcontraries</a:t>
            </a:r>
            <a:r>
              <a:rPr lang="en-US" sz="2400" dirty="0" smtClean="0"/>
              <a:t>: Can’t both be false; can both be true.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grpSp>
        <p:nvGrpSpPr>
          <p:cNvPr id="37" name="Group 36"/>
          <p:cNvGrpSpPr/>
          <p:nvPr/>
        </p:nvGrpSpPr>
        <p:grpSpPr>
          <a:xfrm>
            <a:off x="1675765" y="1905000"/>
            <a:ext cx="6630035" cy="2819400"/>
            <a:chOff x="1246763" y="2209800"/>
            <a:chExt cx="6630035" cy="28194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362200" y="2895600"/>
              <a:ext cx="3886200" cy="1371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362200" y="2895600"/>
              <a:ext cx="3962400" cy="1371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33210" y="2209800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All S are P</a:t>
              </a:r>
              <a:endPara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91200" y="220980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No S are P</a:t>
              </a:r>
              <a:endPara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00800" y="2600980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E</a:t>
              </a:r>
              <a:endPara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28800" y="2590800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A</a:t>
              </a:r>
              <a:endPara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46763" y="4491335"/>
              <a:ext cx="1877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Some S is P</a:t>
              </a:r>
              <a:endPara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32563" y="4048780"/>
              <a:ext cx="2840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</a:t>
              </a:r>
              <a:endPara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86400" y="4567535"/>
              <a:ext cx="23903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Some S is not P</a:t>
              </a:r>
              <a:endPara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94412" y="4114800"/>
              <a:ext cx="463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</a:t>
              </a:r>
              <a:endPara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362200" y="2743200"/>
              <a:ext cx="388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362200" y="4419600"/>
              <a:ext cx="388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496523" y="3429000"/>
              <a:ext cx="168507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contradictories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55236" y="2514600"/>
              <a:ext cx="11977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contraries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81400" y="4191000"/>
              <a:ext cx="156966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subcontraries</a:t>
              </a:r>
              <a:endParaRPr lang="en-US" dirty="0"/>
            </a:p>
          </p:txBody>
        </p:sp>
        <p:cxnSp>
          <p:nvCxnSpPr>
            <p:cNvPr id="33" name="Straight Connector 32"/>
            <p:cNvCxnSpPr>
              <a:stCxn id="16" idx="2"/>
              <a:endCxn id="18" idx="0"/>
            </p:cNvCxnSpPr>
            <p:nvPr/>
          </p:nvCxnSpPr>
          <p:spPr>
            <a:xfrm>
              <a:off x="2050976" y="3114020"/>
              <a:ext cx="23613" cy="934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605787" y="3124200"/>
              <a:ext cx="23613" cy="934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417940" y="3440668"/>
              <a:ext cx="124906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subalterns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74140" y="3429000"/>
              <a:ext cx="124906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subalterns</a:t>
              </a:r>
              <a:endParaRPr lang="en-US" dirty="0"/>
            </a:p>
          </p:txBody>
        </p:sp>
      </p:grpSp>
      <p:sp>
        <p:nvSpPr>
          <p:cNvPr id="2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7 Deductive Arguments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Categorical Logic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2305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7534</TotalTime>
  <Words>3420</Words>
  <Application>Microsoft Office PowerPoint</Application>
  <PresentationFormat>On-screen Show (4:3)</PresentationFormat>
  <Paragraphs>794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Symbol</vt:lpstr>
      <vt:lpstr>Wingdings</vt:lpstr>
      <vt:lpstr>Office Theme</vt:lpstr>
      <vt:lpstr>Critical Thinking  PHIL 145 - 001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Thinking (PHIL 145)</dc:title>
  <dc:creator>Andy</dc:creator>
  <cp:lastModifiedBy>Andrew STUMPF</cp:lastModifiedBy>
  <cp:revision>295</cp:revision>
  <dcterms:created xsi:type="dcterms:W3CDTF">2009-05-04T15:42:00Z</dcterms:created>
  <dcterms:modified xsi:type="dcterms:W3CDTF">2017-06-15T20:05:51Z</dcterms:modified>
</cp:coreProperties>
</file>