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2"/>
  </p:notesMasterIdLst>
  <p:sldIdLst>
    <p:sldId id="256" r:id="rId2"/>
    <p:sldId id="867" r:id="rId3"/>
    <p:sldId id="868" r:id="rId4"/>
    <p:sldId id="869" r:id="rId5"/>
    <p:sldId id="871" r:id="rId6"/>
    <p:sldId id="872" r:id="rId7"/>
    <p:sldId id="873" r:id="rId8"/>
    <p:sldId id="876" r:id="rId9"/>
    <p:sldId id="877" r:id="rId10"/>
    <p:sldId id="879" r:id="rId11"/>
    <p:sldId id="836" r:id="rId12"/>
    <p:sldId id="837" r:id="rId13"/>
    <p:sldId id="866" r:id="rId14"/>
    <p:sldId id="840" r:id="rId15"/>
    <p:sldId id="841" r:id="rId16"/>
    <p:sldId id="842" r:id="rId17"/>
    <p:sldId id="843" r:id="rId18"/>
    <p:sldId id="844" r:id="rId19"/>
    <p:sldId id="845" r:id="rId20"/>
    <p:sldId id="846" r:id="rId21"/>
    <p:sldId id="847" r:id="rId22"/>
    <p:sldId id="848" r:id="rId23"/>
    <p:sldId id="849" r:id="rId24"/>
    <p:sldId id="850" r:id="rId25"/>
    <p:sldId id="852" r:id="rId26"/>
    <p:sldId id="855" r:id="rId27"/>
    <p:sldId id="856" r:id="rId28"/>
    <p:sldId id="857" r:id="rId29"/>
    <p:sldId id="859" r:id="rId30"/>
    <p:sldId id="86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29" autoAdjust="0"/>
  </p:normalViewPr>
  <p:slideViewPr>
    <p:cSldViewPr>
      <p:cViewPr varScale="1">
        <p:scale>
          <a:sx n="84" d="100"/>
          <a:sy n="84" d="100"/>
        </p:scale>
        <p:origin x="8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B680C-DE10-49D4-AE12-7796B74FA0FA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31D46-13B0-428C-A453-D89CF4520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0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8B62-7A76-4202-BE3A-E4551F92EE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82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8B62-7A76-4202-BE3A-E4551F92EE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67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8B62-7A76-4202-BE3A-E4551F92EE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27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8B62-7A76-4202-BE3A-E4551F92EE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9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 hoc hypothesis – it would not have been accepted except</a:t>
            </a:r>
            <a:r>
              <a:rPr lang="en-US" baseline="0" dirty="0" smtClean="0"/>
              <a:t> that it was needed for this purpose.</a:t>
            </a:r>
          </a:p>
          <a:p>
            <a:r>
              <a:rPr lang="en-US" baseline="0" dirty="0" smtClean="0"/>
              <a:t>E.g. Come up with an (implausible, non-evidence-based) explanation in order to avoid the force of a more likely explanation which you do not like / </a:t>
            </a:r>
            <a:r>
              <a:rPr lang="en-US" baseline="0" smtClean="0"/>
              <a:t>which you want </a:t>
            </a:r>
            <a:r>
              <a:rPr lang="en-US" baseline="0" dirty="0" smtClean="0"/>
              <a:t>to avoid.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8B62-7A76-4202-BE3A-E4551F92EE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4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4042CE-0B70-40E8-83AC-1DD8AD4978BC}" type="datetimeFigureOut">
              <a:rPr lang="en-US" smtClean="0"/>
              <a:pPr>
                <a:defRPr/>
              </a:pPr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20198-B1A3-42F7-A558-15767EF1FB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8F5A39-D254-450A-AFE6-DBBA0C510918}" type="datetimeFigureOut">
              <a:rPr lang="en-US" smtClean="0"/>
              <a:pPr>
                <a:defRPr/>
              </a:pPr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949F85-3441-4525-9B64-D5AED2938D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5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BC2EF0-EC9B-48A5-97CC-99B71A52DE2A}" type="datetimeFigureOut">
              <a:rPr lang="en-US" smtClean="0"/>
              <a:pPr>
                <a:defRPr/>
              </a:pPr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5CAF4-771F-41BC-82D2-E2A8C9BFA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0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B30ACC-9A4C-4ECB-9269-4061DFA6D19C}" type="datetimeFigureOut">
              <a:rPr lang="en-US" smtClean="0"/>
              <a:pPr>
                <a:defRPr/>
              </a:pPr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3F052-74F3-4947-93D8-C79A052DC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7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0E0A9-3AE2-489B-8B4B-2804C8CDF253}" type="datetimeFigureOut">
              <a:rPr lang="en-US" smtClean="0"/>
              <a:pPr>
                <a:defRPr/>
              </a:pPr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4240-9D07-4CC7-8E1C-0D60A95056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5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631C5D-4491-480F-8F7C-5A6F7CB2C318}" type="datetimeFigureOut">
              <a:rPr lang="en-US" smtClean="0"/>
              <a:pPr>
                <a:defRPr/>
              </a:pPr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9FB9D-72B6-4DF2-B6BC-8E7042FBCB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D0D8DB-D3DE-477D-8186-9C2AD902651D}" type="datetimeFigureOut">
              <a:rPr lang="en-US" smtClean="0"/>
              <a:pPr>
                <a:defRPr/>
              </a:pPr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53DFF-112A-43D9-BD7A-87BB12A9B6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6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BD749F-5053-4814-986D-4A2FA21791C4}" type="datetimeFigureOut">
              <a:rPr lang="en-US" smtClean="0"/>
              <a:pPr>
                <a:defRPr/>
              </a:pPr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C7573-501D-4664-94CA-7C446BB05A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5B154-96CA-4F58-A433-B65B0E7C6DFB}" type="datetimeFigureOut">
              <a:rPr lang="en-US" smtClean="0"/>
              <a:pPr>
                <a:defRPr/>
              </a:pPr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39A7E-7EDF-4F5E-AEA5-31B3FC6BE0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3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F9B413-F636-4360-96D3-AE04E9F314D2}" type="datetimeFigureOut">
              <a:rPr lang="en-US" smtClean="0"/>
              <a:pPr>
                <a:defRPr/>
              </a:pPr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538F-3E46-4C4C-92EB-6626512DF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4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87C877-9F07-40A5-AD8B-D4081DEF45B8}" type="datetimeFigureOut">
              <a:rPr lang="en-US" smtClean="0"/>
              <a:pPr>
                <a:defRPr/>
              </a:pPr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7911F-B6AC-4C3A-B800-54F841B4D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8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9A2420B-5D3D-4743-A298-8828387EA158}" type="datetimeFigureOut">
              <a:rPr lang="en-US" smtClean="0"/>
              <a:pPr>
                <a:defRPr/>
              </a:pPr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07040B3-E56C-4FD3-AC64-1BFCDAB8C0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3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8229600" cy="197510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Critical Thinking </a:t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PHIL 145 - 001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 smtClean="0"/>
              <a:t>Lecture 17: Inductive Reasoning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9248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When Q is positively correlated with H, then…</a:t>
            </a:r>
          </a:p>
          <a:p>
            <a:pPr marL="785812" lvl="1" indent="-457200">
              <a:buAutoNum type="arabicPeriod"/>
            </a:pPr>
            <a:r>
              <a:rPr lang="en-US" sz="24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Q is a cause of H. 	</a:t>
            </a:r>
            <a:r>
              <a:rPr lang="en-US" sz="2400" dirty="0" smtClean="0"/>
              <a:t>	</a:t>
            </a:r>
            <a:r>
              <a:rPr lang="en-US" sz="2400" i="1" u="sng" dirty="0" smtClean="0"/>
              <a:t>OR</a:t>
            </a:r>
          </a:p>
          <a:p>
            <a:pPr marL="785812" lvl="1" indent="-457200">
              <a:buAutoNum type="arabicPeriod"/>
            </a:pPr>
            <a:r>
              <a:rPr lang="en-US" sz="24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 is a cause of Q. </a:t>
            </a:r>
            <a:r>
              <a:rPr lang="en-US" sz="2400" dirty="0" smtClean="0"/>
              <a:t>		</a:t>
            </a:r>
            <a:r>
              <a:rPr lang="en-US" sz="2400" i="1" u="sng" dirty="0" smtClean="0"/>
              <a:t>OR</a:t>
            </a:r>
          </a:p>
          <a:p>
            <a:pPr marL="785812" lvl="1" indent="-457200">
              <a:buAutoNum type="arabicPeriod"/>
            </a:pPr>
            <a:r>
              <a:rPr lang="en-US" sz="24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positive correlation of Q and H is a coincidence. 				</a:t>
            </a:r>
            <a:r>
              <a:rPr lang="en-US" sz="2400" dirty="0" smtClean="0"/>
              <a:t>		</a:t>
            </a:r>
            <a:r>
              <a:rPr lang="en-US" sz="2400" i="1" u="sng" dirty="0" smtClean="0"/>
              <a:t>OR</a:t>
            </a:r>
          </a:p>
          <a:p>
            <a:pPr marL="785812" lvl="1" indent="-457200">
              <a:buAutoNum type="arabicPeriod"/>
            </a:pPr>
            <a:r>
              <a:rPr lang="en-US" sz="24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Some other factor, X, is a cause of both Q and H.</a:t>
            </a:r>
          </a:p>
          <a:p>
            <a:pPr marL="454025" lvl="1" indent="0">
              <a:buNone/>
            </a:pPr>
            <a:endParaRPr lang="en-US" sz="1100" dirty="0" smtClean="0"/>
          </a:p>
          <a:p>
            <a:pPr lvl="1"/>
            <a:r>
              <a:rPr lang="en-US" sz="2400" dirty="0" smtClean="0"/>
              <a:t>Can’t </a:t>
            </a:r>
            <a:r>
              <a:rPr lang="en-US" sz="2400" dirty="0"/>
              <a:t>conclude that correlation implies </a:t>
            </a:r>
            <a:r>
              <a:rPr lang="en-US" sz="2400" dirty="0" smtClean="0"/>
              <a:t>causation.</a:t>
            </a:r>
          </a:p>
          <a:p>
            <a:pPr lvl="2"/>
            <a:r>
              <a:rPr lang="en-US" sz="2200" dirty="0" smtClean="0"/>
              <a:t>Though from absence of correlation, you can infer absence of causal relationship. </a:t>
            </a:r>
          </a:p>
          <a:p>
            <a:pPr lvl="2"/>
            <a:r>
              <a:rPr lang="en-US" sz="2200" dirty="0" smtClean="0"/>
              <a:t>Positive correlation necessary but not sufficient for causation.</a:t>
            </a:r>
          </a:p>
          <a:p>
            <a:pPr lvl="2"/>
            <a:r>
              <a:rPr lang="en-US" sz="2200" dirty="0">
                <a:solidFill>
                  <a:srgbClr val="FFC000"/>
                </a:solidFill>
              </a:rPr>
              <a:t>(Causation 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 </a:t>
            </a:r>
            <a:r>
              <a:rPr lang="en-U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</a:t>
            </a: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C</a:t>
            </a:r>
            <a:r>
              <a:rPr lang="en-US" sz="2200" dirty="0" smtClean="0">
                <a:solidFill>
                  <a:srgbClr val="FFC000"/>
                </a:solidFill>
              </a:rPr>
              <a:t>orrelation), but </a:t>
            </a:r>
            <a:r>
              <a:rPr lang="en-US" sz="2200" u="sng" dirty="0" smtClean="0">
                <a:solidFill>
                  <a:srgbClr val="FFC000"/>
                </a:solidFill>
              </a:rPr>
              <a:t>NOT</a:t>
            </a:r>
            <a:r>
              <a:rPr lang="en-US" sz="2200" dirty="0" smtClean="0">
                <a:solidFill>
                  <a:srgbClr val="FFC000"/>
                </a:solidFill>
              </a:rPr>
              <a:t> (Correlation 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 </a:t>
            </a:r>
            <a:r>
              <a:rPr lang="en-U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</a:t>
            </a: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Causa</a:t>
            </a:r>
            <a:r>
              <a:rPr lang="en-US" sz="2200" dirty="0" smtClean="0">
                <a:solidFill>
                  <a:srgbClr val="FFC000"/>
                </a:solidFill>
              </a:rPr>
              <a:t>tion</a:t>
            </a: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)</a:t>
            </a:r>
            <a:endParaRPr lang="en-US" sz="2200" dirty="0" smtClean="0">
              <a:solidFill>
                <a:srgbClr val="FFC000"/>
              </a:solidFill>
            </a:endParaRPr>
          </a:p>
          <a:p>
            <a:pPr marL="766763" lvl="2" indent="0">
              <a:buNone/>
            </a:pPr>
            <a:endParaRPr lang="en-US" sz="1100" dirty="0" smtClean="0"/>
          </a:p>
          <a:p>
            <a:pPr lvl="1"/>
            <a:r>
              <a:rPr lang="en-US" sz="2400" dirty="0" smtClean="0"/>
              <a:t>To establish (1), need to rule out (2)-(4).</a:t>
            </a:r>
          </a:p>
          <a:p>
            <a:pPr lvl="2"/>
            <a:r>
              <a:rPr lang="en-US" sz="2200" dirty="0" smtClean="0"/>
              <a:t>E.g. </a:t>
            </a:r>
            <a:r>
              <a:rPr lang="en-US" sz="2200" b="1" i="1" u="sng" dirty="0" smtClean="0"/>
              <a:t>Neural correlates of consciousness</a:t>
            </a:r>
            <a:endParaRPr lang="en-US" sz="2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Correlation &amp; Causation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7809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9248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Similarly, when Q is </a:t>
            </a:r>
            <a:r>
              <a:rPr lang="en-US" sz="2800" i="1" u="sng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negatively</a:t>
            </a:r>
            <a:r>
              <a:rPr lang="en-US" sz="2800" dirty="0" smtClean="0"/>
              <a:t> correlated with H…</a:t>
            </a:r>
          </a:p>
          <a:p>
            <a:pPr lvl="1"/>
            <a:r>
              <a:rPr lang="en-US" sz="2400" dirty="0" smtClean="0"/>
              <a:t>Can’t </a:t>
            </a:r>
            <a:r>
              <a:rPr lang="en-US" sz="2400" dirty="0"/>
              <a:t>conclude that correlation implies </a:t>
            </a:r>
            <a:r>
              <a:rPr lang="en-US" sz="2400" dirty="0" smtClean="0"/>
              <a:t>causation.</a:t>
            </a:r>
          </a:p>
          <a:p>
            <a:pPr lvl="2"/>
            <a:r>
              <a:rPr lang="en-US" sz="2200" dirty="0" smtClean="0"/>
              <a:t>Can’t infer that because Q is negatively correlated with H that Q </a:t>
            </a:r>
            <a:r>
              <a:rPr lang="en-US" sz="2200" i="1" u="sng" dirty="0" smtClean="0"/>
              <a:t>prevents</a:t>
            </a:r>
            <a:r>
              <a:rPr lang="en-US" sz="2200" dirty="0" smtClean="0"/>
              <a:t> H from occurring (causes H not to occur).</a:t>
            </a:r>
          </a:p>
          <a:p>
            <a:pPr marL="766763" lvl="2" indent="0">
              <a:buNone/>
            </a:pPr>
            <a:endParaRPr lang="en-US" sz="1000" dirty="0" smtClean="0"/>
          </a:p>
          <a:p>
            <a:pPr lvl="2"/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Eating </a:t>
            </a:r>
            <a:r>
              <a:rPr lang="en-US" sz="2200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</a:t>
            </a:r>
            <a:r>
              <a:rPr lang="en-US" sz="2200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imchi</a:t>
            </a: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negatively correlates with catching the flu. </a:t>
            </a:r>
          </a:p>
          <a:p>
            <a:pPr lvl="3"/>
            <a:r>
              <a:rPr lang="en-US" sz="2000" dirty="0" smtClean="0"/>
              <a:t>(Within a population, as kimchi eating goes up, getting the flu goes down)</a:t>
            </a:r>
          </a:p>
          <a:p>
            <a:pPr marL="766763" lvl="2" indent="0">
              <a:buNone/>
            </a:pPr>
            <a:endParaRPr lang="en-US" sz="1000" dirty="0" smtClean="0"/>
          </a:p>
          <a:p>
            <a:pPr lvl="2"/>
            <a:r>
              <a:rPr lang="en-US" sz="2200" dirty="0" smtClean="0"/>
              <a:t>Again, would have to rule out the three other possibilities.</a:t>
            </a:r>
          </a:p>
          <a:p>
            <a:pPr lvl="2"/>
            <a:r>
              <a:rPr lang="en-US" sz="2200" dirty="0" smtClean="0"/>
              <a:t>But could infer that kimchi </a:t>
            </a:r>
            <a:r>
              <a:rPr lang="en-US" sz="2200" i="1" u="sng" dirty="0" smtClean="0"/>
              <a:t>does not</a:t>
            </a:r>
            <a:r>
              <a:rPr lang="en-US" sz="2200" i="1" dirty="0" smtClean="0"/>
              <a:t> </a:t>
            </a:r>
            <a:r>
              <a:rPr lang="en-US" sz="2200" dirty="0" smtClean="0"/>
              <a:t>prevent catching the flu from </a:t>
            </a:r>
            <a:r>
              <a:rPr lang="en-US" sz="2200" i="1" u="sng" dirty="0" smtClean="0"/>
              <a:t>absence</a:t>
            </a:r>
            <a:r>
              <a:rPr lang="en-US" sz="2200" dirty="0" smtClean="0"/>
              <a:t> of negative correlation between the two.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Correlation &amp; Causation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125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8001000" cy="4648200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Associations and Links</a:t>
            </a:r>
          </a:p>
          <a:p>
            <a:pPr marL="454025" lvl="1" indent="0">
              <a:buNone/>
            </a:pPr>
            <a:endParaRPr lang="en-US" sz="1200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Diets high in animal fat linked to breast cancer risk.</a:t>
            </a:r>
          </a:p>
          <a:p>
            <a:pPr lvl="2"/>
            <a:r>
              <a:rPr lang="en-US" dirty="0" smtClean="0"/>
              <a:t>Suggests, but does not explicitly claim, a causal connection due to ambiguity of “linked” (cause / correlation)</a:t>
            </a:r>
          </a:p>
          <a:p>
            <a:pPr marL="766763" lvl="2" indent="0">
              <a:buNone/>
            </a:pPr>
            <a:endParaRPr lang="en-US" sz="1200" dirty="0" smtClean="0"/>
          </a:p>
          <a:p>
            <a:pPr lvl="1"/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“[W]omen who ate more red meat and high-fat dairy products showed a modestly increased risk of getting the disease.”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</a:p>
          <a:p>
            <a:pPr lvl="2"/>
            <a:r>
              <a:rPr lang="en-US" dirty="0" smtClean="0"/>
              <a:t>714 of 90,000 nurses got breast cancer; 134 were in the high-fat group; 123 were in the low fat group.</a:t>
            </a:r>
          </a:p>
          <a:p>
            <a:pPr marL="766763" lvl="2" indent="0">
              <a:buNone/>
            </a:pPr>
            <a:endParaRPr lang="en-US" sz="1200" dirty="0" smtClean="0"/>
          </a:p>
          <a:p>
            <a:pPr lvl="1"/>
            <a:r>
              <a:rPr lang="en-US" dirty="0" smtClean="0"/>
              <a:t>Does this justify the conclusion that reducing animal fat in one’s diet is likely to help prevent breast cancer?</a:t>
            </a:r>
          </a:p>
          <a:p>
            <a:pPr marL="454025" lvl="1" indent="0">
              <a:buNone/>
            </a:pPr>
            <a:endParaRPr lang="en-US" sz="1200" dirty="0" smtClean="0"/>
          </a:p>
          <a:p>
            <a:pPr lvl="1"/>
            <a:r>
              <a:rPr lang="en-US" dirty="0" smtClean="0"/>
              <a:t>Exercise skepticism; carefully investigate data and reasoning in media stories concerning research results.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Correlation &amp; Causation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847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001000" cy="4876800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2800" i="1" dirty="0" smtClean="0">
                <a:solidFill>
                  <a:srgbClr val="92D050"/>
                </a:solidFill>
              </a:rPr>
              <a:t>“Men suffer more than women from marital breakdown.”</a:t>
            </a:r>
          </a:p>
          <a:p>
            <a:r>
              <a:rPr lang="en-US" sz="28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Vocabulary re: Correlation Claims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FFC000"/>
                </a:solidFill>
              </a:rPr>
              <a:t>Target population:</a:t>
            </a:r>
            <a:r>
              <a:rPr lang="en-US" dirty="0" smtClean="0"/>
              <a:t> Divorced Men &amp; Divorced Women (in Canada?)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At least two </a:t>
            </a:r>
            <a:r>
              <a:rPr lang="en-US" b="1" u="sng" dirty="0" smtClean="0"/>
              <a:t>variables</a:t>
            </a:r>
            <a:r>
              <a:rPr lang="en-US" dirty="0" smtClean="0"/>
              <a:t> with at least two </a:t>
            </a:r>
            <a:r>
              <a:rPr lang="en-US" b="1" u="sng" dirty="0" smtClean="0"/>
              <a:t>values</a:t>
            </a:r>
            <a:r>
              <a:rPr lang="en-US" dirty="0" smtClean="0"/>
              <a:t>:</a:t>
            </a:r>
          </a:p>
          <a:p>
            <a:pPr lvl="2"/>
            <a:r>
              <a:rPr lang="en-US" b="1" dirty="0" smtClean="0">
                <a:solidFill>
                  <a:srgbClr val="FFC000"/>
                </a:solidFill>
              </a:rPr>
              <a:t>Variables:</a:t>
            </a:r>
            <a:r>
              <a:rPr lang="en-US" dirty="0" smtClean="0"/>
              <a:t>      (1) Gender;      (2) Post-marital breakdown experience</a:t>
            </a:r>
          </a:p>
          <a:p>
            <a:pPr lvl="3"/>
            <a:r>
              <a:rPr lang="en-US" dirty="0" smtClean="0"/>
              <a:t>A property </a:t>
            </a:r>
            <a:r>
              <a:rPr lang="en-US" i="1" u="sng" dirty="0" smtClean="0"/>
              <a:t>all</a:t>
            </a:r>
            <a:r>
              <a:rPr lang="en-US" dirty="0" smtClean="0"/>
              <a:t> members of the population have</a:t>
            </a:r>
          </a:p>
          <a:p>
            <a:pPr lvl="2"/>
            <a:r>
              <a:rPr lang="en-US" b="1" dirty="0" smtClean="0">
                <a:solidFill>
                  <a:srgbClr val="FFC000"/>
                </a:solidFill>
              </a:rPr>
              <a:t>Values of the variable: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(1) Man [M] / Woman [W];      (2) Suffering [S] / Not suffering [N]</a:t>
            </a:r>
          </a:p>
          <a:p>
            <a:pPr lvl="3"/>
            <a:r>
              <a:rPr lang="en-US" dirty="0" smtClean="0"/>
              <a:t>Variables should be </a:t>
            </a:r>
            <a:r>
              <a:rPr lang="en-US" b="1" u="sng" dirty="0" smtClean="0">
                <a:solidFill>
                  <a:schemeClr val="tx2">
                    <a:lumMod val="90000"/>
                  </a:schemeClr>
                </a:solidFill>
              </a:rPr>
              <a:t>exclusive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u="sng" dirty="0" smtClean="0">
                <a:solidFill>
                  <a:schemeClr val="tx2">
                    <a:lumMod val="90000"/>
                  </a:schemeClr>
                </a:solidFill>
              </a:rPr>
              <a:t>exhaustive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FFC000"/>
                </a:solidFill>
              </a:rPr>
              <a:t>(Positive) Correlation Claim:</a:t>
            </a:r>
          </a:p>
          <a:p>
            <a:pPr lvl="2"/>
            <a:r>
              <a:rPr lang="en-US" b="1" dirty="0" smtClean="0">
                <a:solidFill>
                  <a:srgbClr val="92D050"/>
                </a:solidFill>
              </a:rPr>
              <a:t>More men [Qs] than women [non-Qs] have S [say 65% vs. 55%].</a:t>
            </a:r>
          </a:p>
          <a:p>
            <a:pPr lvl="3"/>
            <a:r>
              <a:rPr lang="en-US" dirty="0" smtClean="0"/>
              <a:t>“men” and “women” are </a:t>
            </a:r>
            <a:r>
              <a:rPr lang="en-US" b="1" dirty="0" smtClean="0">
                <a:solidFill>
                  <a:srgbClr val="FFC000"/>
                </a:solidFill>
              </a:rPr>
              <a:t>sub-populations</a:t>
            </a:r>
            <a:r>
              <a:rPr lang="en-US" dirty="0" smtClean="0"/>
              <a:t> within the target</a:t>
            </a:r>
          </a:p>
          <a:p>
            <a:pPr lvl="2"/>
            <a:r>
              <a:rPr lang="en-US" dirty="0" smtClean="0"/>
              <a:t>The proportion of men who suffer from marital breakdown is higher than the proportion of women who suffer from the same.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Being male [Q] correlates with suffering from marital breakdown [S]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Correlation &amp; Causation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8363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001000" cy="2209800"/>
          </a:xfrm>
        </p:spPr>
        <p:txBody>
          <a:bodyPr>
            <a:normAutofit fontScale="92500"/>
          </a:bodyPr>
          <a:lstStyle/>
          <a:p>
            <a:r>
              <a:rPr lang="en-US" sz="28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Mill’s Methods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for Identifying Causal Relationships</a:t>
            </a:r>
          </a:p>
          <a:p>
            <a:pPr lvl="1">
              <a:buFont typeface="+mj-lt"/>
              <a:buAutoNum type="arabicPeriod"/>
            </a:pPr>
            <a:r>
              <a:rPr lang="en-US" sz="2400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 of Agreement</a:t>
            </a:r>
            <a:r>
              <a:rPr lang="en-US" sz="2400" b="1" i="1" dirty="0" smtClean="0"/>
              <a:t> </a:t>
            </a:r>
            <a:r>
              <a:rPr lang="en-US" sz="2400" i="1" dirty="0" smtClean="0"/>
              <a:t>– Test for necessary condition.</a:t>
            </a:r>
            <a:r>
              <a:rPr lang="en-US" sz="2400" dirty="0" smtClean="0"/>
              <a:t> </a:t>
            </a:r>
            <a:r>
              <a:rPr lang="en-CA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(E </a:t>
            </a:r>
            <a:r>
              <a:rPr 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 C)</a:t>
            </a:r>
            <a:endParaRPr lang="en-US" sz="2400" dirty="0" smtClean="0"/>
          </a:p>
          <a:p>
            <a:pPr lvl="2"/>
            <a:r>
              <a:rPr lang="en-US" sz="2200" dirty="0" smtClean="0"/>
              <a:t>Focus on cases where E is present. Is C always also present?</a:t>
            </a:r>
          </a:p>
          <a:p>
            <a:pPr lvl="2"/>
            <a:r>
              <a:rPr lang="en-US" sz="2200" dirty="0" smtClean="0"/>
              <a:t>If no case of E being present without C, C is </a:t>
            </a:r>
            <a:r>
              <a:rPr lang="en-US" sz="2200" i="1" u="sng" dirty="0" smtClean="0"/>
              <a:t>likely</a:t>
            </a:r>
            <a:r>
              <a:rPr lang="en-US" sz="2200" dirty="0" smtClean="0"/>
              <a:t> a cause of E.</a:t>
            </a:r>
          </a:p>
          <a:p>
            <a:pPr lvl="2"/>
            <a:r>
              <a:rPr lang="en-US" sz="2200" dirty="0" smtClean="0"/>
              <a:t>If C is absent when E is present, then C is not a cause (necessary condition) of 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09800" y="3124200"/>
          <a:ext cx="6705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9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i="1" dirty="0" smtClean="0"/>
                        <a:t>Stung by Bee</a:t>
                      </a:r>
                      <a:endParaRPr lang="en-CA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Bit</a:t>
                      </a:r>
                      <a:r>
                        <a:rPr lang="en-CA" baseline="0" dirty="0" smtClean="0"/>
                        <a:t> by snake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Stung by Jelly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Died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Harry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Yes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Jackie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 smtClean="0"/>
                        <a:t>No</a:t>
                      </a:r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Randolph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Yes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err="1" smtClean="0"/>
                        <a:t>Farzal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 smtClean="0"/>
                        <a:t>No</a:t>
                      </a:r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763000" y="2895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644355" y="3200400"/>
            <a:ext cx="194845" cy="286751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Mill’s Methods</a:t>
            </a:r>
            <a:endParaRPr lang="en-US" sz="3200" dirty="0" smtClean="0"/>
          </a:p>
        </p:txBody>
      </p:sp>
      <p:pic>
        <p:nvPicPr>
          <p:cNvPr id="5" name="Picture 6" descr="C:\Users\adhstump\AppData\Local\Microsoft\Windows\Temporary Internet Files\Content.IE5\UIUTBO41\MC90003413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3" y="3581400"/>
            <a:ext cx="3857767" cy="276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adhstump\AppData\Local\Microsoft\Windows\Temporary Internet Files\Content.IE5\R7Y9CJVN\MC90032447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399"/>
            <a:ext cx="2282733" cy="164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C:\Users\adhstump\AppData\Local\Microsoft\Windows\Temporary Internet Files\Content.IE5\LHOSDD25\MC900438035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942833" cy="94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83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077200" cy="2133600"/>
          </a:xfrm>
        </p:spPr>
        <p:txBody>
          <a:bodyPr>
            <a:normAutofit fontScale="92500"/>
          </a:bodyPr>
          <a:lstStyle/>
          <a:p>
            <a:pPr marL="854075" lvl="1" indent="-457200">
              <a:buFont typeface="+mj-lt"/>
              <a:buAutoNum type="arabicPeriod" startAt="2"/>
            </a:pPr>
            <a:r>
              <a:rPr lang="en-US" sz="2400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 of Difference</a:t>
            </a:r>
            <a:r>
              <a:rPr lang="en-US" sz="2400" i="1" dirty="0" smtClean="0"/>
              <a:t> – Test for sufficient condition. </a:t>
            </a:r>
            <a:r>
              <a:rPr lang="en-CA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(C </a:t>
            </a:r>
            <a:r>
              <a:rPr 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 E</a:t>
            </a:r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)</a:t>
            </a:r>
            <a:endParaRPr lang="en-US" sz="2400" dirty="0" smtClean="0"/>
          </a:p>
          <a:p>
            <a:pPr lvl="2"/>
            <a:r>
              <a:rPr lang="en-US" sz="2200" dirty="0" smtClean="0"/>
              <a:t>Focus on cases where E is absent. Is C also absent?</a:t>
            </a:r>
          </a:p>
          <a:p>
            <a:pPr lvl="2"/>
            <a:r>
              <a:rPr lang="en-US" sz="2200" dirty="0" smtClean="0"/>
              <a:t>If whenever E is absent, C is also absent, C is likely a cause of E. </a:t>
            </a:r>
          </a:p>
          <a:p>
            <a:pPr lvl="2"/>
            <a:r>
              <a:rPr lang="en-US" sz="2200" dirty="0" smtClean="0"/>
              <a:t>If C is present when E is absent, C is not a cause (sufficient condition) of E.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09800" y="3048000"/>
          <a:ext cx="6705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9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Stung by Bee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Bit</a:t>
                      </a:r>
                      <a:r>
                        <a:rPr lang="en-CA" baseline="0" dirty="0" smtClean="0"/>
                        <a:t> by Snake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i="1" dirty="0" smtClean="0"/>
                        <a:t>Stung by Jelly</a:t>
                      </a:r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Died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Harry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No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Jackie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No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Randolph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Yes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err="1" smtClean="0"/>
                        <a:t>Farzal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No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6" descr="C:\Users\adhstump\AppData\Local\Microsoft\Windows\Temporary Internet Files\Content.IE5\UIUTBO41\MC90003413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3" y="3581400"/>
            <a:ext cx="3857767" cy="276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dhstump\AppData\Local\Microsoft\Windows\Temporary Internet Files\Content.IE5\R7Y9CJVN\MC90032447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399"/>
            <a:ext cx="2282733" cy="164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adhstump\AppData\Local\Microsoft\Windows\Temporary Internet Files\Content.IE5\LHOSDD25\MC900438035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942833" cy="94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Mill’s Methods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197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1"/>
            <a:ext cx="8001000" cy="2057399"/>
          </a:xfrm>
        </p:spPr>
        <p:txBody>
          <a:bodyPr>
            <a:normAutofit lnSpcReduction="10000"/>
          </a:bodyPr>
          <a:lstStyle/>
          <a:p>
            <a:pPr marL="854075" lvl="1" indent="-457200">
              <a:buFont typeface="+mj-lt"/>
              <a:buAutoNum type="arabicPeriod" startAt="3"/>
            </a:pPr>
            <a:r>
              <a:rPr lang="en-US" sz="2400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 of Agreement and Difference</a:t>
            </a:r>
            <a:r>
              <a:rPr lang="en-US" sz="2400" b="1" i="1" dirty="0" smtClean="0"/>
              <a:t> </a:t>
            </a:r>
            <a:r>
              <a:rPr lang="en-US" sz="2400" i="1" dirty="0" smtClean="0"/>
              <a:t>– Joint test for necessary and sufficient conditions. </a:t>
            </a:r>
            <a:r>
              <a:rPr lang="en-CA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(E </a:t>
            </a:r>
            <a:r>
              <a:rPr 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 C)</a:t>
            </a:r>
            <a:r>
              <a:rPr lang="en-CA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</a:t>
            </a:r>
            <a:r>
              <a:rPr lang="en-CA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(C </a:t>
            </a:r>
            <a:r>
              <a:rPr 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 E)</a:t>
            </a:r>
            <a:endParaRPr lang="en-US" sz="2400" i="1" dirty="0" smtClean="0"/>
          </a:p>
          <a:p>
            <a:pPr lvl="2"/>
            <a:r>
              <a:rPr lang="en-US" sz="2200" dirty="0" smtClean="0"/>
              <a:t>Look at cases where E is present </a:t>
            </a:r>
            <a:r>
              <a:rPr lang="en-US" sz="2200" b="1" u="sng" dirty="0" smtClean="0"/>
              <a:t>and</a:t>
            </a:r>
            <a:r>
              <a:rPr lang="en-US" sz="2200" dirty="0" smtClean="0"/>
              <a:t> where E is absent. Is C also present whenever E is, and absent whenever E is?</a:t>
            </a:r>
          </a:p>
          <a:p>
            <a:pPr lvl="2"/>
            <a:r>
              <a:rPr lang="en-US" sz="2200" dirty="0" smtClean="0"/>
              <a:t>If C is present whenever E is, and absent whenever E is, then C is the cause (</a:t>
            </a:r>
            <a:r>
              <a:rPr lang="en-US" sz="2200" dirty="0" err="1" smtClean="0"/>
              <a:t>nec</a:t>
            </a:r>
            <a:r>
              <a:rPr lang="en-US" sz="2200" dirty="0" smtClean="0"/>
              <a:t>. and </a:t>
            </a:r>
            <a:r>
              <a:rPr lang="en-US" sz="2200" dirty="0" err="1" smtClean="0"/>
              <a:t>suff.</a:t>
            </a:r>
            <a:r>
              <a:rPr lang="en-US" sz="2200" dirty="0" smtClean="0"/>
              <a:t> condition) of 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09800" y="3098800"/>
          <a:ext cx="6705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9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Stung by Bee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i="1" dirty="0" smtClean="0"/>
                        <a:t>Bit</a:t>
                      </a:r>
                      <a:r>
                        <a:rPr lang="en-CA" i="1" baseline="0" dirty="0" smtClean="0"/>
                        <a:t> by snake</a:t>
                      </a:r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Stung by Jelly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Died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Harry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Yes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Jackie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No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Randolph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Yes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err="1" smtClean="0"/>
                        <a:t>Farzal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Yes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6" descr="C:\Users\adhstump\AppData\Local\Microsoft\Windows\Temporary Internet Files\Content.IE5\UIUTBO41\MC90003413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3" y="3581400"/>
            <a:ext cx="3857767" cy="276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adhstump\AppData\Local\Microsoft\Windows\Temporary Internet Files\Content.IE5\R7Y9CJVN\MC90032447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399"/>
            <a:ext cx="2282733" cy="164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adhstump\AppData\Local\Microsoft\Windows\Temporary Internet Files\Content.IE5\LHOSDD25\MC900438035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942833" cy="94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Mill’s Methods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6948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001000" cy="4800600"/>
          </a:xfrm>
        </p:spPr>
        <p:txBody>
          <a:bodyPr>
            <a:normAutofit lnSpcReduction="10000"/>
          </a:bodyPr>
          <a:lstStyle/>
          <a:p>
            <a:r>
              <a:rPr lang="en-US" sz="28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Mill’s Methods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and Scientific Experiments </a:t>
            </a:r>
          </a:p>
          <a:p>
            <a:pPr lvl="1"/>
            <a:r>
              <a:rPr lang="en-US" sz="2400" dirty="0" smtClean="0"/>
              <a:t>Establish an </a:t>
            </a:r>
            <a:r>
              <a:rPr lang="en-US" sz="24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experimental group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and a </a:t>
            </a:r>
            <a:r>
              <a:rPr lang="en-US" sz="2400" u="sng" dirty="0" smtClean="0">
                <a:solidFill>
                  <a:srgbClr val="92D050"/>
                </a:solidFill>
              </a:rPr>
              <a:t>control group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 smtClean="0"/>
              <a:t>which are the same in all causally relevant ways.</a:t>
            </a:r>
          </a:p>
          <a:p>
            <a:pPr lvl="2"/>
            <a:r>
              <a:rPr lang="en-US" sz="2200" dirty="0" smtClean="0"/>
              <a:t>Note: Both should be representative of the population!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Introduce an agent, C, suspected of being a sufficient cause of E, to the experimental group only.</a:t>
            </a:r>
          </a:p>
          <a:p>
            <a:pPr lvl="2"/>
            <a:r>
              <a:rPr lang="en-US" sz="2200" dirty="0" smtClean="0"/>
              <a:t>E.g. Experimental group gets new drug; control group a placebo.</a:t>
            </a:r>
          </a:p>
          <a:p>
            <a:pPr marL="766763" lvl="2" indent="0">
              <a:buNone/>
            </a:pPr>
            <a:r>
              <a:rPr lang="en-US" sz="1000" dirty="0" smtClean="0"/>
              <a:t> </a:t>
            </a:r>
          </a:p>
          <a:p>
            <a:pPr lvl="1"/>
            <a:r>
              <a:rPr lang="en-US" sz="2400" dirty="0" smtClean="0"/>
              <a:t>If all members in the experimental group </a:t>
            </a:r>
            <a:r>
              <a:rPr lang="en-US" sz="2400" dirty="0"/>
              <a:t>(and none in the control group) exhibit </a:t>
            </a:r>
            <a:r>
              <a:rPr lang="en-US" sz="2400" dirty="0" smtClean="0"/>
              <a:t>E, </a:t>
            </a:r>
            <a:r>
              <a:rPr lang="en-US" sz="2400" dirty="0"/>
              <a:t>then </a:t>
            </a:r>
            <a:r>
              <a:rPr lang="en-US" sz="2400" dirty="0" smtClean="0"/>
              <a:t>C is likely a sufficient cause of E.</a:t>
            </a:r>
          </a:p>
          <a:p>
            <a:pPr lvl="2"/>
            <a:r>
              <a:rPr lang="en-US" sz="2200" dirty="0" smtClean="0"/>
              <a:t>Note: Not necessary if effect can be produced in other ways.</a:t>
            </a:r>
          </a:p>
          <a:p>
            <a:pPr lvl="2"/>
            <a:r>
              <a:rPr lang="en-US" sz="2200" dirty="0" smtClean="0"/>
              <a:t>What if only a very high percentage, but not all, of those in the experimental group exhibit E?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Mill’s Methods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945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6248400" cy="4648200"/>
          </a:xfrm>
        </p:spPr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Inference to the Best Explanation (IBE)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000" dirty="0" smtClean="0"/>
              <a:t>AKA </a:t>
            </a:r>
            <a:r>
              <a:rPr lang="en-US" sz="2000" b="1" dirty="0" err="1" smtClean="0"/>
              <a:t>Abductive</a:t>
            </a:r>
            <a:r>
              <a:rPr lang="en-US" sz="2000" b="1" dirty="0" smtClean="0"/>
              <a:t> Arguments</a:t>
            </a:r>
            <a:r>
              <a:rPr lang="en-US" sz="2000" dirty="0" smtClean="0"/>
              <a:t> – Arguments which lead to explanatory hypotheses (Pierce).</a:t>
            </a:r>
          </a:p>
          <a:p>
            <a:pPr lvl="2"/>
            <a:r>
              <a:rPr lang="en-US" sz="1800" dirty="0" smtClean="0"/>
              <a:t>Used in law, archaeology, history, literary interpretation, scientific theorizing, medical diagnosis, etc.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General form:</a:t>
            </a:r>
          </a:p>
          <a:p>
            <a:pPr marL="1257300" lvl="2" indent="-457200">
              <a:buAutoNum type="arabicPeriod"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 </a:t>
            </a:r>
            <a:r>
              <a:rPr lang="en-US" sz="2000" b="1" i="1" dirty="0" smtClean="0"/>
              <a:t>(data) </a:t>
            </a: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exists. </a:t>
            </a:r>
          </a:p>
          <a:p>
            <a:pPr marL="1257300" lvl="2" indent="-457200">
              <a:buAutoNum type="arabicPeriod"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 1 </a:t>
            </a:r>
            <a:r>
              <a:rPr lang="en-US" sz="2000" b="1" i="1" dirty="0" smtClean="0"/>
              <a:t>(hypothesis 1) </a:t>
            </a: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would explain D. </a:t>
            </a:r>
          </a:p>
          <a:p>
            <a:pPr marL="1257300" lvl="2" indent="-457200">
              <a:buAutoNum type="arabicPeriod"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 1 would offer the best </a:t>
            </a:r>
            <a:r>
              <a:rPr lang="en-US" sz="2000" b="1" i="1" dirty="0" smtClean="0"/>
              <a:t>[available] </a:t>
            </a: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explanation of D. </a:t>
            </a:r>
          </a:p>
          <a:p>
            <a:pPr marL="1257300" lvl="2" indent="-457200">
              <a:buNone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Therefore, probably, </a:t>
            </a:r>
          </a:p>
          <a:p>
            <a:pPr marL="1257300" lvl="2" indent="-457200">
              <a:buFont typeface="+mj-lt"/>
              <a:buAutoNum type="arabicPeriod" startAt="4"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 1. </a:t>
            </a:r>
          </a:p>
        </p:txBody>
      </p:sp>
      <p:sp>
        <p:nvSpPr>
          <p:cNvPr id="4" name="Oval 3"/>
          <p:cNvSpPr/>
          <p:nvPr/>
        </p:nvSpPr>
        <p:spPr>
          <a:xfrm>
            <a:off x="7162800" y="19050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200" b="1" dirty="0" smtClean="0"/>
              <a:t>1</a:t>
            </a:r>
            <a:endParaRPr lang="en-CA" sz="3200" b="1" dirty="0"/>
          </a:p>
        </p:txBody>
      </p:sp>
      <p:sp>
        <p:nvSpPr>
          <p:cNvPr id="5" name="Oval 4"/>
          <p:cNvSpPr/>
          <p:nvPr/>
        </p:nvSpPr>
        <p:spPr>
          <a:xfrm>
            <a:off x="7620000" y="48006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200" b="1" dirty="0" smtClean="0"/>
              <a:t>4</a:t>
            </a:r>
            <a:endParaRPr lang="en-CA" sz="32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24800" y="3962400"/>
            <a:ext cx="0" cy="762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77200" y="19050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200" b="1" dirty="0" smtClean="0"/>
              <a:t>2</a:t>
            </a:r>
            <a:endParaRPr lang="en-CA" sz="3200" b="1" dirty="0"/>
          </a:p>
        </p:txBody>
      </p:sp>
      <p:sp>
        <p:nvSpPr>
          <p:cNvPr id="8" name="Oval 7"/>
          <p:cNvSpPr/>
          <p:nvPr/>
        </p:nvSpPr>
        <p:spPr>
          <a:xfrm>
            <a:off x="7620000" y="32004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200" b="1" u="sng" dirty="0" smtClean="0"/>
              <a:t>3</a:t>
            </a:r>
            <a:endParaRPr lang="en-CA" sz="3200" b="1" u="sng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924800" y="2438400"/>
            <a:ext cx="0" cy="685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20000" y="12954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200" b="1" dirty="0" smtClean="0"/>
              <a:t>?</a:t>
            </a:r>
            <a:endParaRPr lang="en-CA" sz="3200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Inference to the Best Explanation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509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6477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General form:</a:t>
            </a:r>
          </a:p>
          <a:p>
            <a:pPr marL="1001712" lvl="1" indent="-457200">
              <a:buAutoNum type="arabicPeriod"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 </a:t>
            </a:r>
            <a:r>
              <a:rPr lang="en-US" sz="2200" b="1" i="1" dirty="0" smtClean="0"/>
              <a:t>(data) </a:t>
            </a: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exists. </a:t>
            </a:r>
          </a:p>
          <a:p>
            <a:pPr marL="1001712" lvl="1" indent="-457200">
              <a:buAutoNum type="arabicPeriod"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 1 </a:t>
            </a:r>
            <a:r>
              <a:rPr lang="en-US" sz="2200" b="1" i="1" dirty="0" smtClean="0"/>
              <a:t>(hypothesis 1) </a:t>
            </a: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would explain D. </a:t>
            </a:r>
          </a:p>
          <a:p>
            <a:pPr marL="1001712" lvl="1" indent="-457200">
              <a:buAutoNum type="arabicPeriod"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 1 would offer the best </a:t>
            </a:r>
            <a:r>
              <a:rPr lang="en-US" sz="2200" b="1" i="1" dirty="0" smtClean="0"/>
              <a:t>[available] </a:t>
            </a: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explanation of D. </a:t>
            </a:r>
          </a:p>
          <a:p>
            <a:pPr marL="1001712" lvl="1" indent="-457200">
              <a:buNone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Therefore, probably, </a:t>
            </a:r>
          </a:p>
          <a:p>
            <a:pPr marL="1001712" lvl="1" indent="-457200">
              <a:buFont typeface="+mj-lt"/>
              <a:buAutoNum type="arabicPeriod" startAt="4"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 1.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Questions: </a:t>
            </a:r>
          </a:p>
          <a:p>
            <a:pPr lvl="1"/>
            <a:r>
              <a:rPr lang="en-US" sz="2200" dirty="0" smtClean="0"/>
              <a:t>How can we account for the inference from 3 to 4?</a:t>
            </a:r>
          </a:p>
          <a:p>
            <a:pPr lvl="1"/>
            <a:r>
              <a:rPr lang="en-US" sz="2200" dirty="0" smtClean="0"/>
              <a:t>How can we justify 3?</a:t>
            </a:r>
            <a:endParaRPr lang="en-US" sz="2200" dirty="0"/>
          </a:p>
          <a:p>
            <a:pPr lvl="2"/>
            <a:r>
              <a:rPr lang="en-US" sz="2000" dirty="0" smtClean="0"/>
              <a:t>Needs support via a </a:t>
            </a:r>
            <a:r>
              <a:rPr lang="en-US" sz="2000" dirty="0" err="1" smtClean="0"/>
              <a:t>subargument</a:t>
            </a:r>
            <a:r>
              <a:rPr lang="en-US" sz="2000" dirty="0" smtClean="0"/>
              <a:t>.</a:t>
            </a:r>
          </a:p>
        </p:txBody>
      </p:sp>
      <p:sp>
        <p:nvSpPr>
          <p:cNvPr id="4" name="Oval 3"/>
          <p:cNvSpPr/>
          <p:nvPr/>
        </p:nvSpPr>
        <p:spPr>
          <a:xfrm>
            <a:off x="7162800" y="19050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200" b="1" dirty="0" smtClean="0"/>
              <a:t>1</a:t>
            </a:r>
            <a:endParaRPr lang="en-CA" sz="3200" b="1" dirty="0"/>
          </a:p>
        </p:txBody>
      </p:sp>
      <p:sp>
        <p:nvSpPr>
          <p:cNvPr id="5" name="Oval 4"/>
          <p:cNvSpPr/>
          <p:nvPr/>
        </p:nvSpPr>
        <p:spPr>
          <a:xfrm>
            <a:off x="7620000" y="48006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200" b="1" dirty="0" smtClean="0"/>
              <a:t>4</a:t>
            </a:r>
            <a:endParaRPr lang="en-CA" sz="32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24800" y="3962400"/>
            <a:ext cx="0" cy="762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77200" y="19050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200" b="1" dirty="0" smtClean="0"/>
              <a:t>2</a:t>
            </a:r>
            <a:endParaRPr lang="en-CA" sz="3200" b="1" dirty="0"/>
          </a:p>
        </p:txBody>
      </p:sp>
      <p:sp>
        <p:nvSpPr>
          <p:cNvPr id="8" name="Oval 7"/>
          <p:cNvSpPr/>
          <p:nvPr/>
        </p:nvSpPr>
        <p:spPr>
          <a:xfrm>
            <a:off x="7620000" y="32004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200" b="1" u="sng" dirty="0" smtClean="0"/>
              <a:t>3</a:t>
            </a:r>
            <a:endParaRPr lang="en-CA" sz="3200" b="1" u="sng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924800" y="2438400"/>
            <a:ext cx="0" cy="685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20000" y="12954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200" b="1" dirty="0" smtClean="0"/>
              <a:t>?</a:t>
            </a:r>
            <a:endParaRPr lang="en-CA" sz="3200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Inference to the Best Explanation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072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7772400" cy="4724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CA" sz="2800" b="1" i="1" dirty="0" smtClean="0"/>
              <a:t>Causal inductive Argument: </a:t>
            </a:r>
          </a:p>
          <a:p>
            <a:pPr marL="454025" lvl="1" indent="0">
              <a:lnSpc>
                <a:spcPct val="80000"/>
              </a:lnSpc>
              <a:buNone/>
            </a:pPr>
            <a:endParaRPr lang="en-CA" sz="1200" dirty="0" smtClean="0"/>
          </a:p>
          <a:p>
            <a:pPr lvl="1">
              <a:lnSpc>
                <a:spcPct val="80000"/>
              </a:lnSpc>
            </a:pPr>
            <a:r>
              <a:rPr lang="en-CA" sz="2400" dirty="0" smtClean="0"/>
              <a:t>Inductive argument in which the conclusion is a </a:t>
            </a:r>
            <a:r>
              <a:rPr lang="en-CA" sz="2400" i="1" u="sng" dirty="0" smtClean="0">
                <a:solidFill>
                  <a:schemeClr val="tx2">
                    <a:lumMod val="75000"/>
                  </a:schemeClr>
                </a:solidFill>
              </a:rPr>
              <a:t>causal claim</a:t>
            </a:r>
            <a:r>
              <a:rPr lang="en-CA" sz="2400" dirty="0" smtClean="0"/>
              <a:t> (a claim that one thing causes another thing).</a:t>
            </a:r>
          </a:p>
          <a:p>
            <a:pPr marL="454025" lvl="1" indent="0">
              <a:lnSpc>
                <a:spcPct val="80000"/>
              </a:lnSpc>
              <a:buNone/>
            </a:pPr>
            <a:endParaRPr lang="en-CA" sz="1200" dirty="0" smtClean="0"/>
          </a:p>
          <a:p>
            <a:pPr marL="1098550" lvl="2" indent="-514350">
              <a:lnSpc>
                <a:spcPct val="80000"/>
              </a:lnSpc>
              <a:buAutoNum type="romanLcParenBoth"/>
            </a:pPr>
            <a:r>
              <a:rPr lang="en-CA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Clogged arteries cause heart attacks.</a:t>
            </a:r>
          </a:p>
          <a:p>
            <a:pPr marL="1098550" lvl="2" indent="-514350">
              <a:lnSpc>
                <a:spcPct val="80000"/>
              </a:lnSpc>
              <a:buAutoNum type="romanLcParenBoth"/>
            </a:pPr>
            <a:r>
              <a:rPr lang="en-CA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 rough surface produces friction.</a:t>
            </a:r>
          </a:p>
          <a:p>
            <a:pPr marL="1098550" lvl="2" indent="-514350">
              <a:lnSpc>
                <a:spcPct val="80000"/>
              </a:lnSpc>
              <a:buAutoNum type="romanLcParenBoth"/>
            </a:pPr>
            <a:r>
              <a:rPr lang="en-CA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Passing through a giant blender leads to death.</a:t>
            </a:r>
          </a:p>
          <a:p>
            <a:pPr marL="1098550" lvl="2" indent="-514350">
              <a:lnSpc>
                <a:spcPct val="80000"/>
              </a:lnSpc>
              <a:buAutoNum type="romanLcParenBoth"/>
            </a:pPr>
            <a:r>
              <a:rPr lang="en-CA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Winning the lottery makes people happy.</a:t>
            </a:r>
          </a:p>
          <a:p>
            <a:pPr marL="584200" lvl="2" indent="0">
              <a:lnSpc>
                <a:spcPct val="80000"/>
              </a:lnSpc>
              <a:buNone/>
            </a:pPr>
            <a:endParaRPr lang="en-CA" sz="1200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842962" lvl="1" indent="-514350">
              <a:lnSpc>
                <a:spcPct val="80000"/>
              </a:lnSpc>
            </a:pPr>
            <a:r>
              <a:rPr lang="en-CA" sz="2400" dirty="0" smtClean="0"/>
              <a:t>Causal inferences are often an attempt to explain or predict an outcome.</a:t>
            </a:r>
          </a:p>
          <a:p>
            <a:pPr marL="328612" lvl="1" indent="0">
              <a:lnSpc>
                <a:spcPct val="80000"/>
              </a:lnSpc>
              <a:buNone/>
            </a:pPr>
            <a:endParaRPr lang="en-CA" sz="1200" dirty="0" smtClean="0"/>
          </a:p>
          <a:p>
            <a:pPr marL="842962" lvl="1" indent="-514350">
              <a:lnSpc>
                <a:spcPct val="80000"/>
              </a:lnSpc>
            </a:pPr>
            <a:r>
              <a:rPr lang="en-CA" sz="2400" dirty="0" smtClean="0"/>
              <a:t>Why we like science: Understanding &amp; Control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Causal Inductive Arguments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5326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7724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kind of </a:t>
            </a:r>
            <a:r>
              <a:rPr lang="en-US" sz="2800" dirty="0" err="1" smtClean="0"/>
              <a:t>subargument</a:t>
            </a:r>
            <a:r>
              <a:rPr lang="en-US" sz="2800" dirty="0" smtClean="0"/>
              <a:t> could support 3?</a:t>
            </a:r>
          </a:p>
          <a:p>
            <a:pPr marL="454025" lvl="1" indent="0">
              <a:buNone/>
            </a:pPr>
            <a:endParaRPr lang="en-US" sz="1100" dirty="0" smtClean="0"/>
          </a:p>
          <a:p>
            <a:pPr lvl="1"/>
            <a:r>
              <a:rPr lang="en-US" sz="2400" dirty="0" smtClean="0"/>
              <a:t>Requires background info about (</a:t>
            </a:r>
            <a:r>
              <a:rPr lang="en-US" sz="2400" dirty="0" err="1" smtClean="0"/>
              <a:t>i</a:t>
            </a:r>
            <a:r>
              <a:rPr lang="en-US" sz="2400" dirty="0" smtClean="0"/>
              <a:t>) alternative available explanations &amp; (ii) criteria for evaluating explanations.</a:t>
            </a:r>
          </a:p>
          <a:p>
            <a:pPr marL="454025" lvl="1" indent="0">
              <a:buNone/>
            </a:pPr>
            <a:endParaRPr lang="en-US" sz="1100" dirty="0" smtClean="0"/>
          </a:p>
          <a:p>
            <a:pPr lvl="1"/>
            <a:r>
              <a:rPr lang="en-US" sz="2400" dirty="0" smtClean="0"/>
              <a:t>Minimal criteria for a reasonable empirical explanation:</a:t>
            </a:r>
          </a:p>
          <a:p>
            <a:pPr marL="454025" lvl="1" indent="0">
              <a:buNone/>
            </a:pPr>
            <a:endParaRPr lang="en-US" sz="1100" dirty="0" smtClean="0"/>
          </a:p>
          <a:p>
            <a:pPr marL="1041400" lvl="2" indent="-457200">
              <a:buAutoNum type="alphaLcParenBoth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Plausibility</a:t>
            </a:r>
          </a:p>
          <a:p>
            <a:pPr marL="1377950" lvl="3" indent="-457200">
              <a:buFont typeface="+mj-lt"/>
              <a:buAutoNum type="arabicPeriod"/>
            </a:pPr>
            <a:r>
              <a:rPr lang="en-US" b="1" i="1" u="sng" dirty="0" smtClean="0"/>
              <a:t>Empirically adequate</a:t>
            </a:r>
            <a:r>
              <a:rPr lang="en-US" i="1" dirty="0" smtClean="0"/>
              <a:t> – consistent with relevant background knowledge and scientific theorizing.</a:t>
            </a:r>
          </a:p>
          <a:p>
            <a:pPr marL="1377950" lvl="3" indent="-457200">
              <a:buFont typeface="+mj-lt"/>
              <a:buAutoNum type="arabicPeriod"/>
            </a:pPr>
            <a:r>
              <a:rPr lang="en-US" b="1" i="1" u="sng" dirty="0" smtClean="0"/>
              <a:t>Probable</a:t>
            </a:r>
            <a:r>
              <a:rPr lang="en-US" i="1" dirty="0" smtClean="0"/>
              <a:t> – given the background info and data.</a:t>
            </a:r>
          </a:p>
          <a:p>
            <a:pPr marL="1377950" lvl="3" indent="-457200">
              <a:buFont typeface="+mj-lt"/>
              <a:buAutoNum type="arabicPeriod"/>
            </a:pPr>
            <a:r>
              <a:rPr lang="en-US" b="1" i="1" u="sng" dirty="0" smtClean="0"/>
              <a:t>Not “ad hoc”</a:t>
            </a:r>
            <a:r>
              <a:rPr lang="en-US" b="1" i="1" dirty="0" smtClean="0"/>
              <a:t> (for this purpose) </a:t>
            </a:r>
            <a:r>
              <a:rPr lang="en-US" i="1" dirty="0" smtClean="0"/>
              <a:t>– Not merely an attempt to rescue a </a:t>
            </a:r>
            <a:r>
              <a:rPr lang="en-US" i="1" dirty="0" err="1" smtClean="0"/>
              <a:t>favoured</a:t>
            </a:r>
            <a:r>
              <a:rPr lang="en-US" i="1" dirty="0" smtClean="0"/>
              <a:t> hypothesis from counterevidence.</a:t>
            </a:r>
          </a:p>
          <a:p>
            <a:pPr marL="1484313" lvl="4" indent="-342900"/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E.g. Yellow cars are cooler than other cars. But what about all these really cool non-yellow cars? Their appearance of being cool is illusory – an elaborate deception. </a:t>
            </a:r>
          </a:p>
          <a:p>
            <a:pPr marL="1484313" lvl="4" indent="-342900"/>
            <a:r>
              <a:rPr lang="en-US" dirty="0" smtClean="0"/>
              <a:t>Avoid self-deception / be intellectually honest; don’t use </a:t>
            </a:r>
            <a:r>
              <a:rPr lang="en-US" i="1" dirty="0" smtClean="0"/>
              <a:t>ad hoc</a:t>
            </a:r>
            <a:r>
              <a:rPr lang="en-US" dirty="0" smtClean="0"/>
              <a:t> hypotheses to justify yourself and avoid responsibility.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Inference to the Best Explanation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62796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9248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kind of </a:t>
            </a:r>
            <a:r>
              <a:rPr lang="en-US" sz="2800" dirty="0" err="1" smtClean="0"/>
              <a:t>subargument</a:t>
            </a:r>
            <a:r>
              <a:rPr lang="en-US" sz="2800" dirty="0" smtClean="0"/>
              <a:t> could support 3?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Minimal criteria for an adequate empirical explanation:</a:t>
            </a:r>
          </a:p>
          <a:p>
            <a:pPr marL="1041400" lvl="2" indent="-457200">
              <a:buFont typeface="+mj-lt"/>
              <a:buAutoNum type="alphaLcParenR" startAt="2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Falsifiability</a:t>
            </a:r>
          </a:p>
          <a:p>
            <a:pPr marL="1192212" lvl="3" indent="-342900"/>
            <a:r>
              <a:rPr lang="en-US" dirty="0" smtClean="0"/>
              <a:t>The explanation makes a genuine assertion (one that is compatible with some data and incompatible with other data).</a:t>
            </a:r>
          </a:p>
          <a:p>
            <a:pPr marL="1192212" lvl="3" indent="-342900"/>
            <a:r>
              <a:rPr lang="en-US" dirty="0" smtClean="0"/>
              <a:t>Specifiable evidence that could be encountered would show it false; it is not compatible with anything and everything.</a:t>
            </a:r>
          </a:p>
          <a:p>
            <a:pPr marL="1412875" lvl="4" indent="-342900"/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“All human action is motivated by unconscious sexual desire.” (This desire may not be apparent or admitted.)</a:t>
            </a:r>
          </a:p>
          <a:p>
            <a:pPr marL="1412875" lvl="4" indent="-342900">
              <a:spcAft>
                <a:spcPts val="1200"/>
              </a:spcAft>
            </a:pP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“All human action is motivated by self-interest.” (Including what (merely) appears to be altruistic </a:t>
            </a:r>
            <a:r>
              <a:rPr lang="en-US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behaviour</a:t>
            </a: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.)</a:t>
            </a:r>
            <a:r>
              <a:rPr lang="en-US" dirty="0" smtClean="0"/>
              <a:t>  </a:t>
            </a:r>
          </a:p>
          <a:p>
            <a:pPr lvl="1"/>
            <a:r>
              <a:rPr lang="en-US" sz="2400" dirty="0" smtClean="0"/>
              <a:t>If (a) and (b) are not met, the Hypothesis won’t even be an adequate explanation, let alone the best one.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Inference to the Best Explanation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5877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9248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Beyond the Minimum: Defending Premise (3)</a:t>
            </a:r>
          </a:p>
          <a:p>
            <a:pPr lvl="1"/>
            <a:r>
              <a:rPr lang="en-US" sz="2400" dirty="0" smtClean="0"/>
              <a:t>To be the </a:t>
            </a:r>
            <a:r>
              <a:rPr lang="en-US" sz="2400" b="1" u="sng" dirty="0" smtClean="0"/>
              <a:t>best</a:t>
            </a:r>
            <a:r>
              <a:rPr lang="en-US" sz="2400" dirty="0" smtClean="0"/>
              <a:t> (available) explanation, it must:</a:t>
            </a:r>
          </a:p>
          <a:p>
            <a:pPr marL="785812" lvl="1" indent="-457200">
              <a:spcBef>
                <a:spcPts val="1200"/>
              </a:spcBef>
              <a:buAutoNum type="arabicParenBoth"/>
            </a:pPr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 more plausible than the alternatives.</a:t>
            </a:r>
          </a:p>
          <a:p>
            <a:pPr marL="1041400" lvl="2" indent="-457200"/>
            <a:r>
              <a:rPr lang="en-US" sz="2200" dirty="0" smtClean="0"/>
              <a:t>Given relevant background knowledge.</a:t>
            </a:r>
          </a:p>
          <a:p>
            <a:pPr marL="1041400" lvl="2" indent="-457200"/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E.g. Measles is common; a certain tropical disease is very rare. The hypothesis that the patient has measles is more plausible.</a:t>
            </a:r>
          </a:p>
          <a:p>
            <a:pPr marL="785812" lvl="1" indent="-457200">
              <a:spcBef>
                <a:spcPts val="1200"/>
              </a:spcBef>
              <a:buAutoNum type="arabicParenBoth"/>
            </a:pPr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Explain more data / have more explanatory power.</a:t>
            </a:r>
          </a:p>
          <a:p>
            <a:pPr marL="1041400" lvl="2" indent="-457200"/>
            <a:r>
              <a:rPr lang="en-US" sz="2200" dirty="0" smtClean="0"/>
              <a:t>The more data H1 makes sense of, the greater it’s scope.</a:t>
            </a:r>
          </a:p>
          <a:p>
            <a:pPr marL="1041400" lvl="2" indent="-457200"/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E.g. H1 explains X, Y, Z, while H2 only explains X and Y.</a:t>
            </a:r>
          </a:p>
          <a:p>
            <a:pPr marL="785812" lvl="1" indent="-457200">
              <a:spcBef>
                <a:spcPts val="1200"/>
              </a:spcBef>
              <a:buAutoNum type="arabicParenBoth"/>
            </a:pPr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 more simple (Simplicity is an explanatory virtue).</a:t>
            </a:r>
          </a:p>
          <a:p>
            <a:pPr marL="1041400" lvl="2" indent="-457200"/>
            <a:r>
              <a:rPr lang="en-US" sz="2200" dirty="0" smtClean="0"/>
              <a:t>Requires less additional assumptions. </a:t>
            </a:r>
          </a:p>
          <a:p>
            <a:pPr marL="1041400" lvl="2" indent="-457200"/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E.g. Copernican vs. Ptolemaic model of the solar system.</a:t>
            </a:r>
          </a:p>
          <a:p>
            <a:pPr marL="785812" lvl="1" indent="-457200">
              <a:spcBef>
                <a:spcPts val="1200"/>
              </a:spcBef>
              <a:spcAft>
                <a:spcPts val="0"/>
              </a:spcAft>
            </a:pPr>
            <a:r>
              <a:rPr lang="en-US" sz="2400" dirty="0" smtClean="0"/>
              <a:t>For a cogent, inductive IBE argument, need a sub-argument that supports the claim that H1 is the </a:t>
            </a:r>
            <a:r>
              <a:rPr lang="en-US" sz="2400" i="1" dirty="0" smtClean="0"/>
              <a:t>best</a:t>
            </a:r>
            <a:r>
              <a:rPr lang="en-US" sz="2400" dirty="0" smtClean="0"/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Inference to the Best Explanation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999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Beyond the Minimum: Defending Premise (3)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Consider these two explanations of the murder of Lee. </a:t>
            </a:r>
          </a:p>
          <a:p>
            <a:pPr marL="785812" lvl="1" indent="-457200">
              <a:spcBef>
                <a:spcPts val="1200"/>
              </a:spcBef>
              <a:buNone/>
            </a:pPr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H1: Joe killed Lee.</a:t>
            </a:r>
          </a:p>
          <a:p>
            <a:pPr marL="785812" lvl="1" indent="-457200">
              <a:buNone/>
            </a:pPr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H2: Aliens, together with Lee’s girlfriend, killed Lee. (And planted samples of Joe’s DNA along with a gun with Joe’s fingerprints on it at the crime scene.)</a:t>
            </a:r>
          </a:p>
          <a:p>
            <a:pPr marL="911225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H1 is more plausible than H2.</a:t>
            </a:r>
          </a:p>
          <a:p>
            <a:pPr marL="911225" lvl="1" indent="-457200">
              <a:buFont typeface="+mj-lt"/>
              <a:buAutoNum type="arabicPeriod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H1 explains more data than H2.</a:t>
            </a:r>
          </a:p>
          <a:p>
            <a:pPr marL="1166813" lvl="2" indent="-457200"/>
            <a:r>
              <a:rPr lang="en-US" sz="2200" dirty="0" smtClean="0"/>
              <a:t>H2 doesn’t account for the facts that Lee’s blood was found on Joe’s socks in his apartment.</a:t>
            </a:r>
          </a:p>
          <a:p>
            <a:pPr marL="911225" lvl="1" indent="-457200">
              <a:buFont typeface="+mj-lt"/>
              <a:buAutoNum type="arabicPeriod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H1 is simpler than H2.</a:t>
            </a:r>
          </a:p>
          <a:p>
            <a:pPr marL="911225" lvl="1" indent="-457200">
              <a:buNone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Therefore,</a:t>
            </a:r>
          </a:p>
          <a:p>
            <a:pPr marL="911225" lvl="1" indent="-457200">
              <a:buFont typeface="+mj-lt"/>
              <a:buAutoNum type="arabicPeriod" startAt="4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H1 is a better explanation than H2.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Inference to the Best Explanation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372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51054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Inference to the Best Explanation (IBE)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200" dirty="0" smtClean="0"/>
              <a:t>Complete form:</a:t>
            </a:r>
          </a:p>
          <a:p>
            <a:pPr marL="1257300" lvl="2" indent="-457200">
              <a:buAutoNum type="arabicPeriod"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 </a:t>
            </a:r>
            <a:r>
              <a:rPr lang="en-US" sz="2000" b="1" i="1" dirty="0" smtClean="0"/>
              <a:t>(data) </a:t>
            </a: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exists. </a:t>
            </a:r>
          </a:p>
          <a:p>
            <a:pPr marL="1743075" lvl="4" indent="-457200">
              <a:buFont typeface="+mj-lt"/>
              <a:buAutoNum type="romanLcPeriod"/>
            </a:pPr>
            <a:r>
              <a:rPr lang="en-US" sz="16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H1 is empirically adequate.</a:t>
            </a:r>
          </a:p>
          <a:p>
            <a:pPr marL="1743075" lvl="4" indent="-457200">
              <a:buFont typeface="+mj-lt"/>
              <a:buAutoNum type="romanLcPeriod"/>
            </a:pPr>
            <a:r>
              <a:rPr lang="en-US" sz="16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H1 is probable (&amp; not ad hoc), given relevant background knowledge and D. </a:t>
            </a:r>
          </a:p>
          <a:p>
            <a:pPr marL="1285875" lvl="4" indent="0">
              <a:buNone/>
            </a:pPr>
            <a:r>
              <a:rPr lang="en-US" sz="1600" b="1" i="1" dirty="0" smtClean="0">
                <a:solidFill>
                  <a:srgbClr val="FFC000"/>
                </a:solidFill>
              </a:rPr>
              <a:t>So,</a:t>
            </a:r>
          </a:p>
          <a:p>
            <a:pPr marL="1522412" lvl="3" indent="-457200">
              <a:buFont typeface="+mj-lt"/>
              <a:buAutoNum type="alphaLcParenR"/>
            </a:pPr>
            <a:r>
              <a:rPr lang="en-US" sz="1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H1 is a plausible explanation of D.</a:t>
            </a:r>
          </a:p>
          <a:p>
            <a:pPr marL="1522412" lvl="3" indent="-457200">
              <a:buFont typeface="+mj-lt"/>
              <a:buAutoNum type="alphaLcParenR"/>
            </a:pPr>
            <a:r>
              <a:rPr lang="en-US" sz="1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H1 is falsifiable.</a:t>
            </a:r>
          </a:p>
          <a:p>
            <a:pPr marL="1065212" lvl="3" indent="0">
              <a:buNone/>
            </a:pPr>
            <a:r>
              <a:rPr lang="en-US" sz="1800" b="1" i="1" dirty="0" smtClean="0">
                <a:solidFill>
                  <a:srgbClr val="FFC000"/>
                </a:solidFill>
              </a:rPr>
              <a:t>Thus, </a:t>
            </a:r>
          </a:p>
          <a:p>
            <a:pPr marL="1257300" lvl="2" indent="-457200">
              <a:buAutoNum type="arabicPeriod"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 1 </a:t>
            </a:r>
            <a:r>
              <a:rPr lang="en-US" sz="2000" b="1" i="1" dirty="0" smtClean="0"/>
              <a:t>(hypothesis 1) </a:t>
            </a: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would explain D. </a:t>
            </a:r>
          </a:p>
          <a:p>
            <a:pPr marL="1522412" lvl="3" indent="-457200">
              <a:buFont typeface="+mj-lt"/>
              <a:buAutoNum type="alphaLcParenR" startAt="3"/>
            </a:pPr>
            <a:r>
              <a:rPr lang="en-US" sz="1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H1 is more plausible than available alternatives.</a:t>
            </a:r>
          </a:p>
          <a:p>
            <a:pPr marL="1522412" lvl="3" indent="-457200">
              <a:buFont typeface="+mj-lt"/>
              <a:buAutoNum type="alphaLcParenR" startAt="3"/>
            </a:pPr>
            <a:r>
              <a:rPr lang="en-US" sz="1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H1 explains more data than available alternatives.</a:t>
            </a:r>
          </a:p>
          <a:p>
            <a:pPr marL="1522412" lvl="3" indent="-457200">
              <a:buFont typeface="+mj-lt"/>
              <a:buAutoNum type="alphaLcParenR" startAt="3"/>
            </a:pPr>
            <a:r>
              <a:rPr lang="en-US" sz="1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H1 is simpler than available alternatives.</a:t>
            </a:r>
          </a:p>
          <a:p>
            <a:pPr marL="1065212" lvl="3" indent="0">
              <a:buNone/>
            </a:pPr>
            <a:r>
              <a:rPr lang="en-US" sz="1800" b="1" i="1" dirty="0" smtClean="0">
                <a:solidFill>
                  <a:srgbClr val="FFC000"/>
                </a:solidFill>
              </a:rPr>
              <a:t>So, </a:t>
            </a:r>
          </a:p>
          <a:p>
            <a:pPr marL="1257300" lvl="2" indent="-457200">
              <a:buAutoNum type="arabicPeriod"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 1 would offer the best </a:t>
            </a:r>
            <a:r>
              <a:rPr lang="en-US" sz="2000" b="1" i="1" dirty="0" smtClean="0"/>
              <a:t>[available] </a:t>
            </a: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explanation of D. </a:t>
            </a:r>
          </a:p>
          <a:p>
            <a:pPr marL="1257300" lvl="2" indent="-457200">
              <a:buNone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Therefore, probably, </a:t>
            </a:r>
          </a:p>
          <a:p>
            <a:pPr marL="1257300" lvl="2" indent="-457200">
              <a:buFont typeface="+mj-lt"/>
              <a:buAutoNum type="arabicPeriod" startAt="4"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 1. </a:t>
            </a:r>
          </a:p>
        </p:txBody>
      </p:sp>
      <p:sp>
        <p:nvSpPr>
          <p:cNvPr id="4" name="Oval 3"/>
          <p:cNvSpPr/>
          <p:nvPr/>
        </p:nvSpPr>
        <p:spPr>
          <a:xfrm>
            <a:off x="5410200" y="37338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200" b="1" dirty="0" smtClean="0"/>
              <a:t>1</a:t>
            </a:r>
            <a:endParaRPr lang="en-CA" sz="3200" b="1" dirty="0"/>
          </a:p>
        </p:txBody>
      </p:sp>
      <p:sp>
        <p:nvSpPr>
          <p:cNvPr id="5" name="Oval 4"/>
          <p:cNvSpPr/>
          <p:nvPr/>
        </p:nvSpPr>
        <p:spPr>
          <a:xfrm>
            <a:off x="6477000" y="52578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200" b="1" dirty="0" smtClean="0"/>
              <a:t>4</a:t>
            </a:r>
            <a:endParaRPr lang="en-CA" sz="32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781800" y="4419600"/>
            <a:ext cx="0" cy="762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477000" y="37338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200" b="1" dirty="0" smtClean="0"/>
              <a:t>2</a:t>
            </a:r>
            <a:endParaRPr lang="en-CA" sz="3200" b="1" dirty="0"/>
          </a:p>
        </p:txBody>
      </p:sp>
      <p:sp>
        <p:nvSpPr>
          <p:cNvPr id="8" name="Oval 7"/>
          <p:cNvSpPr/>
          <p:nvPr/>
        </p:nvSpPr>
        <p:spPr>
          <a:xfrm>
            <a:off x="7772400" y="37338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200" b="1" dirty="0" smtClean="0"/>
              <a:t>3</a:t>
            </a:r>
            <a:endParaRPr lang="en-CA" sz="32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750249" y="2971800"/>
            <a:ext cx="174551" cy="685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53400" y="2971800"/>
            <a:ext cx="0" cy="685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382000" y="2971800"/>
            <a:ext cx="228600" cy="685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467600" y="2438400"/>
            <a:ext cx="4572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200" b="1" dirty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8001000" y="2438400"/>
            <a:ext cx="4572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200" b="1" dirty="0" smtClean="0"/>
              <a:t>d</a:t>
            </a:r>
            <a:endParaRPr lang="en-CA" sz="3200" b="1" dirty="0"/>
          </a:p>
        </p:txBody>
      </p:sp>
      <p:sp>
        <p:nvSpPr>
          <p:cNvPr id="17" name="Oval 16"/>
          <p:cNvSpPr/>
          <p:nvPr/>
        </p:nvSpPr>
        <p:spPr>
          <a:xfrm>
            <a:off x="8534400" y="2438400"/>
            <a:ext cx="4572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200" b="1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9800" y="381000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39000" y="381000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096000" y="2438400"/>
            <a:ext cx="4572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200" b="1" dirty="0" smtClean="0"/>
              <a:t>a</a:t>
            </a:r>
            <a:endParaRPr lang="en-CA" sz="3200" b="1" dirty="0"/>
          </a:p>
        </p:txBody>
      </p:sp>
      <p:sp>
        <p:nvSpPr>
          <p:cNvPr id="21" name="Oval 20"/>
          <p:cNvSpPr/>
          <p:nvPr/>
        </p:nvSpPr>
        <p:spPr>
          <a:xfrm>
            <a:off x="6858000" y="2438400"/>
            <a:ext cx="4572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200" b="1" dirty="0" smtClean="0"/>
              <a:t>b</a:t>
            </a:r>
            <a:endParaRPr lang="en-CA" sz="3200" b="1" dirty="0"/>
          </a:p>
        </p:txBody>
      </p:sp>
      <p:sp>
        <p:nvSpPr>
          <p:cNvPr id="26" name="Oval 25"/>
          <p:cNvSpPr/>
          <p:nvPr/>
        </p:nvSpPr>
        <p:spPr>
          <a:xfrm>
            <a:off x="5638800" y="1041975"/>
            <a:ext cx="4572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b="1" dirty="0" err="1" smtClean="0"/>
              <a:t>i</a:t>
            </a:r>
            <a:endParaRPr lang="en-CA" sz="2000" b="1" dirty="0"/>
          </a:p>
        </p:txBody>
      </p:sp>
      <p:sp>
        <p:nvSpPr>
          <p:cNvPr id="27" name="Oval 26"/>
          <p:cNvSpPr/>
          <p:nvPr/>
        </p:nvSpPr>
        <p:spPr>
          <a:xfrm>
            <a:off x="6477000" y="1041975"/>
            <a:ext cx="4572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ii</a:t>
            </a:r>
            <a:endParaRPr lang="en-CA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509084" y="2387025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96000" y="99060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Inference to the Best Explanation</a:t>
            </a:r>
            <a:endParaRPr lang="en-US" sz="3200" dirty="0" smtClean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781800" y="2895600"/>
            <a:ext cx="0" cy="762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324600" y="1600200"/>
            <a:ext cx="0" cy="762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02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>
            <a:normAutofit/>
          </a:bodyPr>
          <a:lstStyle/>
          <a:p>
            <a:pPr marL="582613" indent="-514350">
              <a:buFont typeface="+mj-lt"/>
              <a:buAutoNum type="arabicPeriod"/>
            </a:pP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sz="2800" b="1" i="1" u="sng" dirty="0" smtClean="0">
                <a:solidFill>
                  <a:schemeClr val="tx2">
                    <a:lumMod val="75000"/>
                  </a:schemeClr>
                </a:solidFill>
              </a:rPr>
              <a:t>Post Hoc 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</a:rPr>
              <a:t>Fallacy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454025" lvl="1" indent="0">
              <a:buNone/>
            </a:pPr>
            <a:endParaRPr lang="en-US" sz="1200" dirty="0" smtClean="0"/>
          </a:p>
          <a:p>
            <a:pPr lvl="1"/>
            <a:r>
              <a:rPr lang="en-US" dirty="0" smtClean="0"/>
              <a:t>AKA </a:t>
            </a:r>
            <a:r>
              <a:rPr lang="en-US" i="1" dirty="0" smtClean="0"/>
              <a:t>post hoc ergo propter hoc</a:t>
            </a:r>
            <a:r>
              <a:rPr lang="en-US" dirty="0" smtClean="0"/>
              <a:t> fallacy (“after this, therefore because of this”) </a:t>
            </a:r>
          </a:p>
          <a:p>
            <a:pPr marL="454025" lvl="1" indent="0">
              <a:buNone/>
            </a:pPr>
            <a:endParaRPr lang="en-US" sz="1100" dirty="0" smtClean="0"/>
          </a:p>
          <a:p>
            <a:pPr marL="968375" lvl="1" indent="-457200">
              <a:buFont typeface="+mj-lt"/>
              <a:buAutoNum type="arabicPeriod"/>
            </a:pP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street light goes out after I pass by it. </a:t>
            </a:r>
          </a:p>
          <a:p>
            <a:pPr marL="511175" lvl="1" indent="0">
              <a:buNone/>
            </a:pP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Therefore, </a:t>
            </a:r>
          </a:p>
          <a:p>
            <a:pPr marL="968375" lvl="1" indent="-457200">
              <a:buFont typeface="+mj-lt"/>
              <a:buAutoNum type="arabicPeriod" startAt="2"/>
            </a:pP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street light goes out </a:t>
            </a:r>
            <a:r>
              <a:rPr lang="en-US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because</a:t>
            </a: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 pass by it. </a:t>
            </a:r>
          </a:p>
          <a:p>
            <a:pPr marL="454025" lvl="1" indent="0">
              <a:buNone/>
            </a:pPr>
            <a:endParaRPr lang="en-US" sz="1100" dirty="0" smtClean="0"/>
          </a:p>
          <a:p>
            <a:pPr lvl="1"/>
            <a:r>
              <a:rPr lang="en-US" dirty="0" smtClean="0"/>
              <a:t>The problem? Your passing by is not causally relevant to street light </a:t>
            </a:r>
            <a:r>
              <a:rPr lang="en-US" dirty="0" err="1" smtClean="0"/>
              <a:t>behaviour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Fails the G condition: (1) does not give good grounds for (2). </a:t>
            </a:r>
          </a:p>
          <a:p>
            <a:pPr lvl="2"/>
            <a:r>
              <a:rPr lang="en-US" dirty="0" smtClean="0"/>
              <a:t>No evidence of correlation provided; no attempt to rule out alternatives; no causal mechanism described.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Errors in Causal Reasoning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401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4724400"/>
          </a:xfrm>
        </p:spPr>
        <p:txBody>
          <a:bodyPr>
            <a:normAutofit/>
          </a:bodyPr>
          <a:lstStyle/>
          <a:p>
            <a:pPr marL="582613" indent="-514350">
              <a:buFont typeface="+mj-lt"/>
              <a:buAutoNum type="arabicPeriod" startAt="2"/>
            </a:pPr>
            <a:r>
              <a:rPr lang="en-US" sz="2800" u="sng" dirty="0" smtClean="0">
                <a:solidFill>
                  <a:schemeClr val="tx2">
                    <a:lumMod val="75000"/>
                  </a:schemeClr>
                </a:solidFill>
              </a:rPr>
              <a:t>The fallacy of objectionable cause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</a:p>
          <a:p>
            <a:pPr marL="454025" lvl="1" indent="0">
              <a:buNone/>
            </a:pPr>
            <a:endParaRPr lang="en-US" sz="1300" dirty="0" smtClean="0"/>
          </a:p>
          <a:p>
            <a:pPr lvl="1"/>
            <a:r>
              <a:rPr lang="en-US" dirty="0" smtClean="0"/>
              <a:t>AKA </a:t>
            </a:r>
            <a:r>
              <a:rPr lang="en-US" dirty="0"/>
              <a:t>the </a:t>
            </a:r>
            <a:r>
              <a:rPr lang="en-US" u="sng" dirty="0" smtClean="0"/>
              <a:t>questionable</a:t>
            </a:r>
            <a:r>
              <a:rPr lang="en-US" dirty="0" smtClean="0"/>
              <a:t> or </a:t>
            </a:r>
            <a:r>
              <a:rPr lang="en-US" u="sng" dirty="0" smtClean="0"/>
              <a:t>false </a:t>
            </a:r>
            <a:r>
              <a:rPr lang="en-US" u="sng" dirty="0"/>
              <a:t>cause</a:t>
            </a:r>
            <a:r>
              <a:rPr lang="en-US" b="1" u="sng" dirty="0"/>
              <a:t> </a:t>
            </a:r>
            <a:r>
              <a:rPr lang="en-US" u="sng" dirty="0"/>
              <a:t>fallacy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A person argues for a causal interpretation based on limited evidence with no attempt to rule out alternative explanations. </a:t>
            </a:r>
          </a:p>
          <a:p>
            <a:pPr lvl="2"/>
            <a:r>
              <a:rPr lang="en-US" dirty="0" smtClean="0"/>
              <a:t>The conclusion has been reached in a hasty way; the argument does not satisfy the G condition.</a:t>
            </a:r>
          </a:p>
          <a:p>
            <a:pPr marL="766763" lvl="2" indent="0">
              <a:buNone/>
            </a:pPr>
            <a:endParaRPr lang="en-US" sz="1200" dirty="0" smtClean="0"/>
          </a:p>
          <a:p>
            <a:pPr marL="1223963" lvl="2" indent="-457200">
              <a:buFont typeface="+mj-lt"/>
              <a:buAutoNum type="arabicPeriod"/>
            </a:pP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 occurred. 		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[e.g. </a:t>
            </a:r>
            <a:r>
              <a:rPr lang="en-US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McGuinty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was in office]</a:t>
            </a:r>
          </a:p>
          <a:p>
            <a:pPr marL="1223963" lvl="2" indent="-457200">
              <a:buFont typeface="+mj-lt"/>
              <a:buAutoNum type="arabicPeriod"/>
            </a:pP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 occurred. 		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[e.g. Ontario’s debt increased]</a:t>
            </a:r>
          </a:p>
          <a:p>
            <a:pPr marL="1223963" lvl="2" indent="-457200">
              <a:buFont typeface="+mj-lt"/>
              <a:buAutoNum type="arabicPeriod"/>
            </a:pP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[Both A and B are bad things]</a:t>
            </a:r>
          </a:p>
          <a:p>
            <a:pPr marL="1223963" lvl="2" indent="-457200">
              <a:buFont typeface="+mj-lt"/>
              <a:buAutoNum type="arabicPeriod"/>
            </a:pP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 can plausibly connect A to B in a causal relationship.</a:t>
            </a:r>
          </a:p>
          <a:p>
            <a:pPr marL="1223963" lvl="2" indent="-457200">
              <a:buNone/>
            </a:pP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Therefore, </a:t>
            </a:r>
          </a:p>
          <a:p>
            <a:pPr marL="1223963" lvl="2" indent="-457200">
              <a:buFont typeface="+mj-lt"/>
              <a:buAutoNum type="arabicPeriod" startAt="5"/>
            </a:pP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 caused B.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Errors in Causal Reasoning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2154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4800600"/>
          </a:xfrm>
        </p:spPr>
        <p:txBody>
          <a:bodyPr>
            <a:normAutofit lnSpcReduction="10000"/>
          </a:bodyPr>
          <a:lstStyle/>
          <a:p>
            <a:pPr marL="582613" indent="-514350">
              <a:buFont typeface="+mj-lt"/>
              <a:buAutoNum type="arabicPeriod" startAt="3"/>
            </a:pPr>
            <a:r>
              <a:rPr lang="en-US" sz="2800" u="sng" dirty="0" smtClean="0">
                <a:solidFill>
                  <a:schemeClr val="tx2">
                    <a:lumMod val="75000"/>
                  </a:schemeClr>
                </a:solidFill>
              </a:rPr>
              <a:t>Begging the Question in a Causal Account:</a:t>
            </a:r>
          </a:p>
          <a:p>
            <a:pPr marL="454025" lvl="1" indent="0">
              <a:buNone/>
            </a:pPr>
            <a:endParaRPr lang="en-US" sz="1100" dirty="0" smtClean="0"/>
          </a:p>
          <a:p>
            <a:pPr lvl="1"/>
            <a:r>
              <a:rPr lang="en-US" sz="2400" dirty="0" smtClean="0"/>
              <a:t>A case of begging the question in a situation where there is some causal claim or account in question.  </a:t>
            </a:r>
          </a:p>
          <a:p>
            <a:pPr lvl="1"/>
            <a:r>
              <a:rPr lang="en-US" sz="2400" dirty="0" smtClean="0"/>
              <a:t>A person assumes the causal conclusion [A is linked with B] or something logically equivalent to the causal conclusion as support for it.</a:t>
            </a:r>
          </a:p>
          <a:p>
            <a:pPr marL="454025" lvl="1" indent="0">
              <a:buNone/>
            </a:pPr>
            <a:endParaRPr lang="en-US" sz="1100" dirty="0" smtClean="0"/>
          </a:p>
          <a:p>
            <a:pPr lvl="1"/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E.g. “Don’t tell me this is genetic. It’s not genetic. Just look at Luigi – he’s so skinny! It’s because he never eats. I remember seeing him at a family gathering – sitting in the corner, barely nibbling on a cracker. I looked at him and I said, ‘No wonder he is so skinny!’ His brother Mario – so nice and fat. Mario always eats well. Why can’t Luigi be like Mario?”</a:t>
            </a:r>
            <a:endParaRPr lang="en-US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Errors in Causal Reasoning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0940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001000" cy="4800600"/>
          </a:xfrm>
        </p:spPr>
        <p:txBody>
          <a:bodyPr>
            <a:normAutofit fontScale="92500" lnSpcReduction="10000"/>
          </a:bodyPr>
          <a:lstStyle/>
          <a:p>
            <a:pPr marL="582613" indent="-514350">
              <a:buFont typeface="+mj-lt"/>
              <a:buAutoNum type="arabicPeriod" startAt="4"/>
            </a:pPr>
            <a:r>
              <a:rPr lang="en-US" sz="2800" u="sng" dirty="0" smtClean="0">
                <a:solidFill>
                  <a:schemeClr val="tx2">
                    <a:lumMod val="75000"/>
                  </a:schemeClr>
                </a:solidFill>
              </a:rPr>
              <a:t>Causal Slippery Slope Arguments:</a:t>
            </a:r>
          </a:p>
          <a:p>
            <a:pPr marL="454025" lvl="1" indent="0">
              <a:buNone/>
            </a:pPr>
            <a:endParaRPr lang="en-US" sz="1300" dirty="0" smtClean="0"/>
          </a:p>
          <a:p>
            <a:pPr lvl="1"/>
            <a:r>
              <a:rPr lang="en-US" sz="2400" dirty="0" smtClean="0"/>
              <a:t>A fallacy – claims in the premises that some action would be wrong because it would let off a series of side effects ending ultimately in general calamity.</a:t>
            </a:r>
          </a:p>
          <a:p>
            <a:pPr lvl="2"/>
            <a:r>
              <a:rPr lang="en-US" sz="2200" dirty="0" smtClean="0"/>
              <a:t>OR: Claims that something would be good because it would give rise to certain exceedingly good effects.  </a:t>
            </a:r>
          </a:p>
          <a:p>
            <a:pPr marL="766763" lvl="2" indent="0">
              <a:buNone/>
            </a:pPr>
            <a:endParaRPr lang="en-US" sz="1200" dirty="0"/>
          </a:p>
          <a:p>
            <a:pPr lvl="2"/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[A] Vietnam becomes communist, then [B] Laos, Cambodia, Burma, India, and all of Southeast Asia will become communist. Then [C] all Asia will be communist, and after that [D] all Europe and [E] the whole world. So even though the situation in Vietnam might not seem important, we have to stop this thing here, before it goes too far. </a:t>
            </a:r>
          </a:p>
          <a:p>
            <a:pPr lvl="2"/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 B  C  D  E.  So, A  E.  </a:t>
            </a:r>
            <a:endParaRPr lang="en-US" sz="2200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4025" lvl="1" indent="0">
              <a:buNone/>
            </a:pPr>
            <a:endParaRPr lang="en-US" sz="1200" dirty="0" smtClean="0"/>
          </a:p>
          <a:p>
            <a:pPr lvl="1"/>
            <a:r>
              <a:rPr lang="en-US" sz="2400" dirty="0" smtClean="0"/>
              <a:t>To avoid the fallacy, provide cogent </a:t>
            </a:r>
            <a:r>
              <a:rPr lang="en-US" sz="2400" dirty="0" err="1" smtClean="0"/>
              <a:t>subarguments</a:t>
            </a:r>
            <a:r>
              <a:rPr lang="en-US" sz="2400" dirty="0" smtClean="0"/>
              <a:t> for the premises (A </a:t>
            </a:r>
            <a:r>
              <a:rPr lang="en-US" sz="2400" dirty="0" smtClean="0">
                <a:sym typeface="Symbol"/>
              </a:rPr>
              <a:t> B;   B  C;  C  D;  D  E).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Errors in Causal Reasoning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284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Errors in Causal Reasoning</a:t>
            </a:r>
            <a:endParaRPr lang="en-US" sz="3200" dirty="0" smtClean="0"/>
          </a:p>
        </p:txBody>
      </p:sp>
      <p:pic>
        <p:nvPicPr>
          <p:cNvPr id="4098" name="Picture 2" descr="Image result for objectionable cause falla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2334"/>
            <a:ext cx="6629400" cy="297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77724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sz="2800" dirty="0" smtClean="0"/>
              <a:t>Cogent arguments in support of causal claims are difficult to come by, and we should take great care when dealing with causal premises. </a:t>
            </a:r>
          </a:p>
          <a:p>
            <a:pPr marL="68263" indent="0">
              <a:lnSpc>
                <a:spcPct val="80000"/>
              </a:lnSpc>
              <a:buNone/>
            </a:pPr>
            <a:endParaRPr lang="en-CA" sz="1200" dirty="0" smtClean="0"/>
          </a:p>
          <a:p>
            <a:pPr>
              <a:lnSpc>
                <a:spcPct val="80000"/>
              </a:lnSpc>
            </a:pPr>
            <a:r>
              <a:rPr lang="en-CA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Issue 1</a:t>
            </a:r>
            <a:r>
              <a:rPr lang="en-CA" sz="2800" dirty="0" smtClean="0"/>
              <a:t>: Ways to express “cause” in English:</a:t>
            </a:r>
          </a:p>
          <a:p>
            <a:pPr marL="68263" indent="0">
              <a:lnSpc>
                <a:spcPct val="80000"/>
              </a:lnSpc>
              <a:buNone/>
            </a:pPr>
            <a:endParaRPr lang="en-CA" sz="1200" dirty="0" smtClean="0"/>
          </a:p>
          <a:p>
            <a:pPr lvl="1">
              <a:lnSpc>
                <a:spcPct val="80000"/>
              </a:lnSpc>
              <a:buNone/>
            </a:pPr>
            <a:r>
              <a:rPr lang="en-CA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produced E		C was responsible for E</a:t>
            </a:r>
          </a:p>
          <a:p>
            <a:pPr lvl="1">
              <a:lnSpc>
                <a:spcPct val="80000"/>
              </a:lnSpc>
              <a:buNone/>
            </a:pPr>
            <a:r>
              <a:rPr lang="en-CA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brought about E	C led to E</a:t>
            </a:r>
          </a:p>
          <a:p>
            <a:pPr lvl="1">
              <a:lnSpc>
                <a:spcPct val="80000"/>
              </a:lnSpc>
              <a:buNone/>
            </a:pPr>
            <a:r>
              <a:rPr lang="en-CA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created E		C affected E</a:t>
            </a:r>
          </a:p>
          <a:p>
            <a:pPr lvl="1">
              <a:lnSpc>
                <a:spcPct val="80000"/>
              </a:lnSpc>
              <a:buNone/>
            </a:pPr>
            <a:r>
              <a:rPr lang="en-CA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influenced E		As a result of A, E occurred</a:t>
            </a:r>
          </a:p>
          <a:p>
            <a:pPr lvl="1">
              <a:lnSpc>
                <a:spcPct val="80000"/>
              </a:lnSpc>
              <a:buNone/>
            </a:pPr>
            <a:r>
              <a:rPr lang="en-CA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 was determined by C	E was the result of C</a:t>
            </a:r>
          </a:p>
          <a:p>
            <a:pPr lvl="1">
              <a:lnSpc>
                <a:spcPct val="80000"/>
              </a:lnSpc>
              <a:buNone/>
            </a:pPr>
            <a:r>
              <a:rPr lang="en-CA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 was induced by C	E was an effect of C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Causal Inductive Arguments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360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8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Questions to be asking:</a:t>
            </a:r>
          </a:p>
          <a:p>
            <a:pPr lvl="1"/>
            <a:r>
              <a:rPr lang="en-US" sz="2400" dirty="0" smtClean="0"/>
              <a:t>Is the sample representative? (Where relevant)</a:t>
            </a:r>
          </a:p>
          <a:p>
            <a:pPr lvl="1"/>
            <a:r>
              <a:rPr lang="en-US" sz="2400" dirty="0" smtClean="0"/>
              <a:t>Was the data collected in an unbiased way?</a:t>
            </a:r>
          </a:p>
          <a:p>
            <a:pPr lvl="1"/>
            <a:r>
              <a:rPr lang="en-US" sz="2400" dirty="0" smtClean="0"/>
              <a:t>Is a positive correlation involved?</a:t>
            </a:r>
          </a:p>
          <a:p>
            <a:pPr lvl="1"/>
            <a:r>
              <a:rPr lang="en-US" sz="2400" dirty="0" smtClean="0"/>
              <a:t>Is the correlation significant?</a:t>
            </a:r>
          </a:p>
          <a:p>
            <a:pPr lvl="1"/>
            <a:r>
              <a:rPr lang="en-US" sz="2400" dirty="0" smtClean="0"/>
              <a:t>Is a causal relationship being claimed? (If so, of what sort is it?)</a:t>
            </a:r>
          </a:p>
          <a:p>
            <a:pPr lvl="1"/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Has a plausible causal mechanism been described? </a:t>
            </a:r>
          </a:p>
          <a:p>
            <a:pPr lvl="1"/>
            <a:r>
              <a:rPr lang="en-US" sz="2400" dirty="0" smtClean="0"/>
              <a:t>Has a causal claim been supported (have coincidence, the effect of a third factor, etc. been ruled out)?</a:t>
            </a:r>
          </a:p>
          <a:p>
            <a:pPr lvl="1"/>
            <a:r>
              <a:rPr lang="en-US" sz="2400" dirty="0" smtClean="0"/>
              <a:t>Have alternative hypotheses / explanations been ruled out? </a:t>
            </a:r>
          </a:p>
          <a:p>
            <a:pPr lvl="1"/>
            <a:r>
              <a:rPr lang="en-US" sz="2400" dirty="0" smtClean="0"/>
              <a:t>Is the </a:t>
            </a:r>
            <a:r>
              <a:rPr lang="en-US" sz="2400" dirty="0" err="1" smtClean="0"/>
              <a:t>favoured</a:t>
            </a:r>
            <a:r>
              <a:rPr lang="en-US" sz="2400" dirty="0" smtClean="0"/>
              <a:t> hypothesis plausible? Is it falsifiable? </a:t>
            </a:r>
          </a:p>
          <a:p>
            <a:pPr lvl="1"/>
            <a:r>
              <a:rPr lang="en-US" sz="2400" dirty="0" smtClean="0"/>
              <a:t>Is the </a:t>
            </a:r>
            <a:r>
              <a:rPr lang="en-US" sz="2400" dirty="0" err="1" smtClean="0"/>
              <a:t>favoured</a:t>
            </a:r>
            <a:r>
              <a:rPr lang="en-US" sz="2400" dirty="0" smtClean="0"/>
              <a:t> hypothesis more probable, of greater explanatory power, simpler than alternatives?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Errors in Causal Reasoning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5553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79248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CA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Issue 2:</a:t>
            </a:r>
            <a:r>
              <a:rPr lang="en-CA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Different types of causal relationships </a:t>
            </a:r>
          </a:p>
          <a:p>
            <a:pPr marL="454025" lvl="1" indent="0">
              <a:lnSpc>
                <a:spcPct val="80000"/>
              </a:lnSpc>
              <a:buNone/>
            </a:pPr>
            <a:endParaRPr lang="en-CA" sz="1000" dirty="0" smtClean="0"/>
          </a:p>
          <a:p>
            <a:pPr lvl="1">
              <a:lnSpc>
                <a:spcPct val="80000"/>
              </a:lnSpc>
            </a:pPr>
            <a:r>
              <a:rPr lang="en-CA" sz="2400" dirty="0" smtClean="0"/>
              <a:t>Four possible meanings of “cause”:</a:t>
            </a:r>
          </a:p>
          <a:p>
            <a:pPr marL="454025" lvl="1" indent="0">
              <a:lnSpc>
                <a:spcPct val="80000"/>
              </a:lnSpc>
              <a:buNone/>
            </a:pPr>
            <a:endParaRPr lang="en-CA" sz="1100" dirty="0" smtClean="0"/>
          </a:p>
          <a:p>
            <a:pPr marL="842962" lvl="1" indent="-514350">
              <a:lnSpc>
                <a:spcPct val="80000"/>
              </a:lnSpc>
              <a:buAutoNum type="romanLcParenBoth"/>
            </a:pPr>
            <a:r>
              <a:rPr lang="en-CA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Cause as necessary condition (E </a:t>
            </a:r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 C) </a:t>
            </a:r>
          </a:p>
          <a:p>
            <a:pPr marL="927100" lvl="2" indent="-342900">
              <a:lnSpc>
                <a:spcPct val="80000"/>
              </a:lnSpc>
            </a:pPr>
            <a:r>
              <a:rPr lang="en-CA" sz="2200" dirty="0" smtClean="0"/>
              <a:t>If C is not present, then E can not be present.</a:t>
            </a:r>
          </a:p>
          <a:p>
            <a:pPr marL="927100" lvl="2" indent="-342900">
              <a:lnSpc>
                <a:spcPct val="80000"/>
              </a:lnSpc>
            </a:pPr>
            <a:r>
              <a:rPr lang="en-CA" sz="2200" dirty="0" smtClean="0"/>
              <a:t>Of interest when we’re looking to </a:t>
            </a:r>
            <a:r>
              <a:rPr lang="en-CA" sz="2200" b="1" i="1" dirty="0" smtClean="0"/>
              <a:t>eliminate</a:t>
            </a:r>
            <a:r>
              <a:rPr lang="en-CA" sz="2200" dirty="0" smtClean="0"/>
              <a:t> an effect.</a:t>
            </a:r>
          </a:p>
          <a:p>
            <a:pPr marL="927100" lvl="2" indent="-342900">
              <a:lnSpc>
                <a:spcPct val="80000"/>
              </a:lnSpc>
            </a:pPr>
            <a:r>
              <a:rPr lang="en-CA" sz="2200" dirty="0" smtClean="0"/>
              <a:t>If there’s human life, there’s oxygen. No oxygen? No life.</a:t>
            </a:r>
          </a:p>
          <a:p>
            <a:pPr marL="584200" lvl="2" indent="0">
              <a:lnSpc>
                <a:spcPct val="80000"/>
              </a:lnSpc>
              <a:buNone/>
            </a:pPr>
            <a:endParaRPr lang="en-CA" sz="1100" dirty="0" smtClean="0"/>
          </a:p>
          <a:p>
            <a:pPr marL="842962" lvl="1" indent="-514350">
              <a:lnSpc>
                <a:spcPct val="80000"/>
              </a:lnSpc>
              <a:buAutoNum type="romanLcParenBoth"/>
            </a:pPr>
            <a:r>
              <a:rPr lang="en-CA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Cause as sufficient </a:t>
            </a:r>
            <a:r>
              <a:rPr lang="en-CA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condition </a:t>
            </a:r>
            <a:r>
              <a:rPr lang="en-CA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(C </a:t>
            </a:r>
            <a:r>
              <a:rPr 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 </a:t>
            </a:r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E)</a:t>
            </a:r>
          </a:p>
          <a:p>
            <a:pPr marL="927100" lvl="2" indent="-342900">
              <a:lnSpc>
                <a:spcPct val="80000"/>
              </a:lnSpc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If C is present, that guarantees that E is present.</a:t>
            </a:r>
          </a:p>
          <a:p>
            <a:pPr marL="927100" lvl="2" indent="-342900">
              <a:lnSpc>
                <a:spcPct val="80000"/>
              </a:lnSpc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Of interest when we’re looking to </a:t>
            </a:r>
            <a:r>
              <a:rPr lang="en-US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produce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an effect.</a:t>
            </a:r>
          </a:p>
          <a:p>
            <a:pPr marL="927100" lvl="2" indent="-342900">
              <a:lnSpc>
                <a:spcPct val="80000"/>
              </a:lnSpc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If I drop the ball, it will fall. I drop it. So, it falls.</a:t>
            </a:r>
          </a:p>
          <a:p>
            <a:pPr marL="584200" lvl="2" indent="0">
              <a:lnSpc>
                <a:spcPct val="80000"/>
              </a:lnSpc>
              <a:buNone/>
            </a:pPr>
            <a:endParaRPr lang="en-CA" sz="1100" dirty="0" smtClean="0"/>
          </a:p>
          <a:p>
            <a:pPr marL="842962" lvl="1" indent="-514350">
              <a:lnSpc>
                <a:spcPct val="80000"/>
              </a:lnSpc>
              <a:buAutoNum type="romanLcParenBoth"/>
            </a:pPr>
            <a:r>
              <a:rPr lang="en-CA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As both necessary &amp; sufficient (E </a:t>
            </a:r>
            <a:r>
              <a:rPr 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 </a:t>
            </a:r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C)</a:t>
            </a:r>
            <a:r>
              <a:rPr lang="en-CA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</a:t>
            </a:r>
            <a:r>
              <a:rPr lang="en-CA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en-CA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 </a:t>
            </a:r>
            <a:r>
              <a:rPr 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 E)</a:t>
            </a:r>
            <a:endParaRPr lang="en-CA" sz="24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927100" lvl="2" indent="-342900">
              <a:lnSpc>
                <a:spcPct val="80000"/>
              </a:lnSpc>
            </a:pPr>
            <a:r>
              <a:rPr lang="en-CA" sz="2200" dirty="0" smtClean="0"/>
              <a:t>Having a failed pancreas is </a:t>
            </a:r>
            <a:r>
              <a:rPr lang="en-CA" sz="2200" dirty="0" err="1" smtClean="0"/>
              <a:t>nec</a:t>
            </a:r>
            <a:r>
              <a:rPr lang="en-CA" sz="2200" dirty="0" smtClean="0"/>
              <a:t>. &amp; </a:t>
            </a:r>
            <a:r>
              <a:rPr lang="en-CA" sz="2200" dirty="0" err="1" smtClean="0"/>
              <a:t>suff.</a:t>
            </a:r>
            <a:r>
              <a:rPr lang="en-CA" sz="2200" dirty="0" smtClean="0"/>
              <a:t> for having diabetes.</a:t>
            </a:r>
          </a:p>
          <a:p>
            <a:pPr marL="584200" lvl="2" indent="0">
              <a:lnSpc>
                <a:spcPct val="80000"/>
              </a:lnSpc>
              <a:buNone/>
            </a:pPr>
            <a:endParaRPr lang="en-CA" sz="1100" dirty="0" smtClean="0"/>
          </a:p>
          <a:p>
            <a:pPr marL="842962" lvl="1" indent="-514350">
              <a:lnSpc>
                <a:spcPct val="80000"/>
              </a:lnSpc>
              <a:buAutoNum type="romanLcParenBoth"/>
            </a:pPr>
            <a:r>
              <a:rPr lang="en-CA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As a </a:t>
            </a:r>
            <a:r>
              <a:rPr lang="en-CA" sz="2400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contributing factor</a:t>
            </a:r>
            <a:r>
              <a:rPr lang="en-CA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– neither necessary nor sufficient on its own – (</a:t>
            </a:r>
            <a:r>
              <a:rPr lang="en-CA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(E </a:t>
            </a:r>
            <a:r>
              <a:rPr 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 C)</a:t>
            </a:r>
            <a:r>
              <a:rPr lang="en-CA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</a:t>
            </a:r>
            <a:r>
              <a:rPr lang="en-CA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(</a:t>
            </a:r>
            <a:r>
              <a:rPr lang="en-CA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 </a:t>
            </a:r>
            <a:r>
              <a:rPr 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 E</a:t>
            </a:r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))</a:t>
            </a:r>
            <a:r>
              <a:rPr lang="en-CA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927100" lvl="2" indent="-342900">
              <a:lnSpc>
                <a:spcPct val="80000"/>
              </a:lnSpc>
            </a:pPr>
            <a:r>
              <a:rPr lang="en-CA" sz="2200" dirty="0" smtClean="0"/>
              <a:t>Eating a lot of bacon contributes to being overweight.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Causal Inductive Arguments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6157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7924800" cy="4572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CA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Issue 2:</a:t>
            </a:r>
            <a:r>
              <a:rPr lang="en-CA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Different types of causal relationships </a:t>
            </a:r>
          </a:p>
          <a:p>
            <a:pPr marL="454025" lvl="1" indent="0">
              <a:lnSpc>
                <a:spcPct val="80000"/>
              </a:lnSpc>
              <a:buNone/>
            </a:pPr>
            <a:endParaRPr lang="en-CA" sz="1200" dirty="0" smtClean="0"/>
          </a:p>
          <a:p>
            <a:pPr lvl="1">
              <a:lnSpc>
                <a:spcPct val="80000"/>
              </a:lnSpc>
            </a:pPr>
            <a:r>
              <a:rPr lang="en-CA" sz="2400" dirty="0" smtClean="0"/>
              <a:t>Biological &amp; Social Sciences usually deal with causal claims in sense (iv), namely causal factors.</a:t>
            </a:r>
          </a:p>
          <a:p>
            <a:pPr lvl="2">
              <a:lnSpc>
                <a:spcPct val="80000"/>
              </a:lnSpc>
            </a:pPr>
            <a:r>
              <a:rPr lang="en-CA" sz="2200" dirty="0" smtClean="0"/>
              <a:t>Make progress by uncovering diverse factors that contribute towards a state of affairs, rather than </a:t>
            </a:r>
            <a:r>
              <a:rPr lang="en-CA" sz="2200" dirty="0" err="1" smtClean="0"/>
              <a:t>nec</a:t>
            </a:r>
            <a:r>
              <a:rPr lang="en-CA" sz="2200" dirty="0" smtClean="0"/>
              <a:t> &amp; </a:t>
            </a:r>
            <a:r>
              <a:rPr lang="en-CA" sz="2200" dirty="0" err="1" smtClean="0"/>
              <a:t>suff</a:t>
            </a:r>
            <a:r>
              <a:rPr lang="en-CA" sz="2200" dirty="0" smtClean="0"/>
              <a:t> conditions.</a:t>
            </a:r>
          </a:p>
          <a:p>
            <a:pPr marL="766763" lvl="2" indent="0">
              <a:lnSpc>
                <a:spcPct val="80000"/>
              </a:lnSpc>
              <a:buNone/>
            </a:pPr>
            <a:endParaRPr lang="en-CA" sz="1000" dirty="0" smtClean="0"/>
          </a:p>
          <a:p>
            <a:r>
              <a:rPr lang="en-US" sz="28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Correlation </a:t>
            </a:r>
            <a:r>
              <a:rPr lang="en-US" sz="32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≠</a:t>
            </a:r>
            <a:r>
              <a:rPr lang="en-US" sz="28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Causation</a:t>
            </a:r>
          </a:p>
          <a:p>
            <a:pPr lvl="1"/>
            <a:r>
              <a:rPr lang="en-US" sz="2400" dirty="0"/>
              <a:t>Correlation is a symmetrical relationship, while causation is asymmetrical.</a:t>
            </a:r>
            <a:endParaRPr lang="en-CA" dirty="0" smtClean="0"/>
          </a:p>
          <a:p>
            <a:pPr lvl="2">
              <a:lnSpc>
                <a:spcPct val="80000"/>
              </a:lnSpc>
            </a:pPr>
            <a:r>
              <a:rPr lang="en-CA" sz="2200" dirty="0" smtClean="0"/>
              <a:t>(A correlates with B)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 </a:t>
            </a:r>
            <a:r>
              <a:rPr lang="en-CA" sz="2200" dirty="0" smtClean="0"/>
              <a:t>(B correlates with A)</a:t>
            </a:r>
          </a:p>
          <a:p>
            <a:pPr lvl="2">
              <a:lnSpc>
                <a:spcPct val="80000"/>
              </a:lnSpc>
            </a:pPr>
            <a:r>
              <a:rPr lang="en-CA" sz="2200" dirty="0" smtClean="0"/>
              <a:t>But   – ( (A causes B)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</a:t>
            </a:r>
            <a:r>
              <a:rPr lang="en-CA" sz="2200" dirty="0" smtClean="0"/>
              <a:t> (B causes A) )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Causal Inductive Arguments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316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848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Classifying correlation relationships:</a:t>
            </a:r>
          </a:p>
          <a:p>
            <a:pPr marL="125413" indent="0">
              <a:buNone/>
            </a:pPr>
            <a:endParaRPr lang="en-US" sz="1400" dirty="0" smtClean="0"/>
          </a:p>
          <a:p>
            <a:pPr marL="728662" lvl="1" indent="-400050">
              <a:buAutoNum type="romanLcParenBoth"/>
            </a:pPr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</a:rPr>
              <a:t>Positive correlation</a:t>
            </a:r>
            <a:r>
              <a:rPr lang="en-US" dirty="0" smtClean="0"/>
              <a:t>: </a:t>
            </a:r>
            <a:r>
              <a:rPr lang="en-US" i="1" dirty="0" smtClean="0"/>
              <a:t>Higher proportion of Qs than non-Qs are H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</a:t>
            </a:r>
            <a:r>
              <a:rPr lang="en-US" i="1" dirty="0" smtClean="0"/>
              <a:t> positive correlation between being Q and being H. </a:t>
            </a:r>
          </a:p>
          <a:p>
            <a:pPr marL="584200" lvl="2" indent="0">
              <a:buNone/>
            </a:pPr>
            <a:r>
              <a:rPr lang="en-US" sz="2300" i="1" dirty="0" smtClean="0">
                <a:solidFill>
                  <a:srgbClr val="FFC000"/>
                </a:solidFill>
              </a:rPr>
              <a:t>More people who study than those who do not study get good grades.</a:t>
            </a:r>
          </a:p>
          <a:p>
            <a:pPr marL="584200" lvl="2" indent="0">
              <a:buNone/>
            </a:pPr>
            <a:endParaRPr lang="en-US" sz="1200" i="1" dirty="0" smtClean="0">
              <a:solidFill>
                <a:srgbClr val="FFC000"/>
              </a:solidFill>
            </a:endParaRPr>
          </a:p>
          <a:p>
            <a:pPr marL="728662" lvl="1" indent="-400050">
              <a:buAutoNum type="romanLcParenBoth"/>
            </a:pPr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</a:rPr>
              <a:t>Negative correlation</a:t>
            </a:r>
            <a:r>
              <a:rPr lang="en-US" dirty="0" smtClean="0"/>
              <a:t>: </a:t>
            </a:r>
            <a:r>
              <a:rPr lang="en-US" i="1" dirty="0" smtClean="0"/>
              <a:t>Smaller proportion of Qs than non-Qs are H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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i="1" dirty="0" smtClean="0"/>
              <a:t>negative correlation between being Q and being H.</a:t>
            </a:r>
            <a:r>
              <a:rPr lang="en-US" dirty="0" smtClean="0"/>
              <a:t> </a:t>
            </a:r>
          </a:p>
          <a:p>
            <a:pPr marL="584200" lvl="2" indent="0">
              <a:buNone/>
            </a:pPr>
            <a:endParaRPr lang="en-US" sz="1200" dirty="0" smtClean="0"/>
          </a:p>
          <a:p>
            <a:pPr marL="728662" lvl="1" indent="-400050">
              <a:buAutoNum type="romanLcParenBoth"/>
            </a:pPr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</a:rPr>
              <a:t>No correlation</a:t>
            </a:r>
            <a:r>
              <a:rPr lang="en-US" dirty="0" smtClean="0"/>
              <a:t>: </a:t>
            </a:r>
            <a:r>
              <a:rPr lang="en-US" i="1" dirty="0" smtClean="0"/>
              <a:t>About the same proportion of Qs as non-Qs are H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</a:t>
            </a:r>
            <a:r>
              <a:rPr lang="en-US" i="1" dirty="0" smtClean="0"/>
              <a:t> no correlation between being Q and being H. </a:t>
            </a:r>
          </a:p>
          <a:p>
            <a:pPr marL="584200" lvl="2" indent="0">
              <a:buNone/>
            </a:pPr>
            <a:r>
              <a:rPr lang="en-US" sz="2300" i="1" dirty="0" smtClean="0">
                <a:solidFill>
                  <a:srgbClr val="FFC000"/>
                </a:solidFill>
              </a:rPr>
              <a:t>Wearing sunglasses at night does not affect ability to keep track of the visions in a person’s eyes.</a:t>
            </a:r>
            <a:r>
              <a:rPr lang="en-US" sz="2300" i="1" dirty="0" smtClean="0"/>
              <a:t> </a:t>
            </a:r>
            <a:r>
              <a:rPr lang="en-US" sz="2300" dirty="0" smtClean="0"/>
              <a:t>(contra Corey Hart)</a:t>
            </a:r>
          </a:p>
          <a:p>
            <a:pPr marL="584200" lvl="2" indent="0">
              <a:buNone/>
            </a:pPr>
            <a:endParaRPr lang="en-US" sz="1300" dirty="0" smtClean="0"/>
          </a:p>
          <a:p>
            <a:r>
              <a:rPr lang="en-US" sz="2800" dirty="0" smtClean="0"/>
              <a:t>Not all pos. or neg. correlations are significant. A significant correlation is one that is </a:t>
            </a:r>
            <a:r>
              <a:rPr lang="en-US" sz="2800" b="1" u="sng" dirty="0" smtClean="0"/>
              <a:t>reliable</a:t>
            </a:r>
            <a:r>
              <a:rPr lang="en-US" sz="2800" dirty="0" smtClean="0"/>
              <a:t>.</a:t>
            </a:r>
          </a:p>
          <a:p>
            <a:pPr lvl="1"/>
            <a:r>
              <a:rPr lang="en-US" dirty="0" smtClean="0"/>
              <a:t>Reliable: Not likely to have occurred purely by chance.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Correlation &amp; Causation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1087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001000" cy="4876800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2800" i="1" dirty="0" smtClean="0">
                <a:solidFill>
                  <a:srgbClr val="92D050"/>
                </a:solidFill>
              </a:rPr>
              <a:t>“Men suffer more than women from marital breakdown.”</a:t>
            </a:r>
          </a:p>
          <a:p>
            <a:r>
              <a:rPr lang="en-US" sz="28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Vocabulary re: Correlation Claims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FFC000"/>
                </a:solidFill>
              </a:rPr>
              <a:t>Target population:</a:t>
            </a:r>
            <a:r>
              <a:rPr lang="en-US" dirty="0" smtClean="0"/>
              <a:t> Divorced Men &amp; Divorced Women (in Canada?)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At least two </a:t>
            </a:r>
            <a:r>
              <a:rPr lang="en-US" b="1" u="sng" dirty="0" smtClean="0"/>
              <a:t>variables</a:t>
            </a:r>
            <a:r>
              <a:rPr lang="en-US" dirty="0" smtClean="0"/>
              <a:t> with at least two </a:t>
            </a:r>
            <a:r>
              <a:rPr lang="en-US" b="1" u="sng" dirty="0" smtClean="0"/>
              <a:t>values</a:t>
            </a:r>
            <a:r>
              <a:rPr lang="en-US" dirty="0" smtClean="0"/>
              <a:t>:</a:t>
            </a:r>
          </a:p>
          <a:p>
            <a:pPr lvl="2"/>
            <a:r>
              <a:rPr lang="en-US" b="1" dirty="0" smtClean="0">
                <a:solidFill>
                  <a:srgbClr val="FFC000"/>
                </a:solidFill>
              </a:rPr>
              <a:t>Variables:</a:t>
            </a:r>
            <a:r>
              <a:rPr lang="en-US" dirty="0" smtClean="0"/>
              <a:t>      (1) Gender;      (2) Post-marital breakdown experience</a:t>
            </a:r>
          </a:p>
          <a:p>
            <a:pPr lvl="3"/>
            <a:r>
              <a:rPr lang="en-US" dirty="0" smtClean="0"/>
              <a:t>A property </a:t>
            </a:r>
            <a:r>
              <a:rPr lang="en-US" i="1" u="sng" dirty="0" smtClean="0"/>
              <a:t>all</a:t>
            </a:r>
            <a:r>
              <a:rPr lang="en-US" dirty="0" smtClean="0"/>
              <a:t> members of the population have</a:t>
            </a:r>
          </a:p>
          <a:p>
            <a:pPr lvl="2"/>
            <a:r>
              <a:rPr lang="en-US" b="1" dirty="0" smtClean="0">
                <a:solidFill>
                  <a:srgbClr val="FFC000"/>
                </a:solidFill>
              </a:rPr>
              <a:t>Values of the variable: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(1) Man [M] / Woman [W];      (2) Suffering [S] / Not suffering [N]</a:t>
            </a:r>
          </a:p>
          <a:p>
            <a:pPr lvl="3"/>
            <a:r>
              <a:rPr lang="en-US" dirty="0" smtClean="0"/>
              <a:t>Variables should be </a:t>
            </a:r>
            <a:r>
              <a:rPr lang="en-US" b="1" u="sng" dirty="0" smtClean="0">
                <a:solidFill>
                  <a:schemeClr val="tx2">
                    <a:lumMod val="90000"/>
                  </a:schemeClr>
                </a:solidFill>
              </a:rPr>
              <a:t>exclusive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u="sng" dirty="0" smtClean="0">
                <a:solidFill>
                  <a:schemeClr val="tx2">
                    <a:lumMod val="90000"/>
                  </a:schemeClr>
                </a:solidFill>
              </a:rPr>
              <a:t>exhaustive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FFC000"/>
                </a:solidFill>
              </a:rPr>
              <a:t>(Positive) Correlation Claim:</a:t>
            </a:r>
          </a:p>
          <a:p>
            <a:pPr lvl="2"/>
            <a:r>
              <a:rPr lang="en-US" b="1" dirty="0" smtClean="0">
                <a:solidFill>
                  <a:srgbClr val="92D050"/>
                </a:solidFill>
              </a:rPr>
              <a:t>More men [Qs] than women [non-Qs] have S [say 65% vs. 55%].</a:t>
            </a:r>
          </a:p>
          <a:p>
            <a:pPr lvl="3"/>
            <a:r>
              <a:rPr lang="en-US" dirty="0" smtClean="0"/>
              <a:t>“men” and “women” are </a:t>
            </a:r>
            <a:r>
              <a:rPr lang="en-US" b="1" dirty="0" smtClean="0">
                <a:solidFill>
                  <a:srgbClr val="FFC000"/>
                </a:solidFill>
              </a:rPr>
              <a:t>sub-populations</a:t>
            </a:r>
            <a:r>
              <a:rPr lang="en-US" dirty="0" smtClean="0"/>
              <a:t> within the target</a:t>
            </a:r>
          </a:p>
          <a:p>
            <a:pPr lvl="2"/>
            <a:r>
              <a:rPr lang="en-US" dirty="0" smtClean="0"/>
              <a:t>The proportion of men who suffer from marital breakdown is higher than the proportion of women who suffer from the same.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Being male [Q] correlates with suffering from marital breakdown [S]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Correlation &amp; Causation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5659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9" t="9590" r="41974" b="31228"/>
          <a:stretch/>
        </p:blipFill>
        <p:spPr bwMode="auto">
          <a:xfrm>
            <a:off x="1936735" y="938463"/>
            <a:ext cx="5302265" cy="5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Correlation &amp; Causation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6653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10 Causal Arguments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Correlation &amp; Causation</a:t>
            </a:r>
            <a:endParaRPr lang="en-US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1" t="27136" r="32631" b="20286"/>
          <a:stretch/>
        </p:blipFill>
        <p:spPr bwMode="auto">
          <a:xfrm>
            <a:off x="486992" y="1579714"/>
            <a:ext cx="8504607" cy="45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2" t="8714" r="43485" b="84970"/>
          <a:stretch/>
        </p:blipFill>
        <p:spPr bwMode="auto">
          <a:xfrm>
            <a:off x="485274" y="889902"/>
            <a:ext cx="8506326" cy="64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90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8456</TotalTime>
  <Words>3181</Words>
  <Application>Microsoft Office PowerPoint</Application>
  <PresentationFormat>On-screen Show (4:3)</PresentationFormat>
  <Paragraphs>436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Symbol</vt:lpstr>
      <vt:lpstr>Wingdings</vt:lpstr>
      <vt:lpstr>Office Theme</vt:lpstr>
      <vt:lpstr>Critical Thinking  PHIL 145 - 001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Thinking (PHIL 145)</dc:title>
  <dc:creator>Andy</dc:creator>
  <cp:lastModifiedBy>Andrew STUMPF</cp:lastModifiedBy>
  <cp:revision>338</cp:revision>
  <dcterms:created xsi:type="dcterms:W3CDTF">2009-05-04T15:42:00Z</dcterms:created>
  <dcterms:modified xsi:type="dcterms:W3CDTF">2017-07-04T19:27:03Z</dcterms:modified>
</cp:coreProperties>
</file>