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6"/>
  </p:notesMasterIdLst>
  <p:sldIdLst>
    <p:sldId id="256" r:id="rId2"/>
    <p:sldId id="803" r:id="rId3"/>
    <p:sldId id="805" r:id="rId4"/>
    <p:sldId id="806" r:id="rId5"/>
    <p:sldId id="835" r:id="rId6"/>
    <p:sldId id="836" r:id="rId7"/>
    <p:sldId id="808" r:id="rId8"/>
    <p:sldId id="809" r:id="rId9"/>
    <p:sldId id="811" r:id="rId10"/>
    <p:sldId id="812" r:id="rId11"/>
    <p:sldId id="813" r:id="rId12"/>
    <p:sldId id="814" r:id="rId13"/>
    <p:sldId id="815" r:id="rId14"/>
    <p:sldId id="816" r:id="rId15"/>
    <p:sldId id="818" r:id="rId16"/>
    <p:sldId id="819" r:id="rId17"/>
    <p:sldId id="820" r:id="rId18"/>
    <p:sldId id="821" r:id="rId19"/>
    <p:sldId id="822" r:id="rId20"/>
    <p:sldId id="823" r:id="rId21"/>
    <p:sldId id="824" r:id="rId22"/>
    <p:sldId id="825" r:id="rId23"/>
    <p:sldId id="826" r:id="rId24"/>
    <p:sldId id="827"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729" autoAdjust="0"/>
  </p:normalViewPr>
  <p:slideViewPr>
    <p:cSldViewPr>
      <p:cViewPr varScale="1">
        <p:scale>
          <a:sx n="84" d="100"/>
          <a:sy n="84" d="100"/>
        </p:scale>
        <p:origin x="84"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5B680C-DE10-49D4-AE12-7796B74FA0FA}" type="datetimeFigureOut">
              <a:rPr lang="en-US" smtClean="0"/>
              <a:t>7/4/2017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D31D46-13B0-428C-A453-D89CF4520482}" type="slidenum">
              <a:rPr lang="en-US" smtClean="0"/>
              <a:t>‹#›</a:t>
            </a:fld>
            <a:endParaRPr lang="en-US"/>
          </a:p>
        </p:txBody>
      </p:sp>
    </p:spTree>
    <p:extLst>
      <p:ext uri="{BB962C8B-B14F-4D97-AF65-F5344CB8AC3E}">
        <p14:creationId xmlns:p14="http://schemas.microsoft.com/office/powerpoint/2010/main" val="1656900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D31D46-13B0-428C-A453-D89CF4520482}" type="slidenum">
              <a:rPr lang="en-US" smtClean="0"/>
              <a:t>6</a:t>
            </a:fld>
            <a:endParaRPr lang="en-US"/>
          </a:p>
        </p:txBody>
      </p:sp>
    </p:spTree>
    <p:extLst>
      <p:ext uri="{BB962C8B-B14F-4D97-AF65-F5344CB8AC3E}">
        <p14:creationId xmlns:p14="http://schemas.microsoft.com/office/powerpoint/2010/main" val="2733811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804042CE-0B70-40E8-83AC-1DD8AD4978BC}" type="datetimeFigureOut">
              <a:rPr lang="en-US" smtClean="0"/>
              <a:pPr>
                <a:defRPr/>
              </a:pPr>
              <a:t>7/4/2017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8220198-B1A3-42F7-A558-15767EF1FBCA}" type="slidenum">
              <a:rPr lang="en-US" smtClean="0"/>
              <a:pPr>
                <a:defRPr/>
              </a:pPr>
              <a:t>‹#›</a:t>
            </a:fld>
            <a:endParaRPr lang="en-US"/>
          </a:p>
        </p:txBody>
      </p:sp>
    </p:spTree>
    <p:extLst>
      <p:ext uri="{BB962C8B-B14F-4D97-AF65-F5344CB8AC3E}">
        <p14:creationId xmlns:p14="http://schemas.microsoft.com/office/powerpoint/2010/main" val="3776404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98F5A39-D254-450A-AFE6-DBBA0C510918}" type="datetimeFigureOut">
              <a:rPr lang="en-US" smtClean="0"/>
              <a:pPr>
                <a:defRPr/>
              </a:pPr>
              <a:t>7/4/2017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949F85-3441-4525-9B64-D5AED2938DF2}" type="slidenum">
              <a:rPr lang="en-US" smtClean="0"/>
              <a:pPr>
                <a:defRPr/>
              </a:pPr>
              <a:t>‹#›</a:t>
            </a:fld>
            <a:endParaRPr lang="en-US"/>
          </a:p>
        </p:txBody>
      </p:sp>
    </p:spTree>
    <p:extLst>
      <p:ext uri="{BB962C8B-B14F-4D97-AF65-F5344CB8AC3E}">
        <p14:creationId xmlns:p14="http://schemas.microsoft.com/office/powerpoint/2010/main" val="3581902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4BC2EF0-EC9B-48A5-97CC-99B71A52DE2A}" type="datetimeFigureOut">
              <a:rPr lang="en-US" smtClean="0"/>
              <a:pPr>
                <a:defRPr/>
              </a:pPr>
              <a:t>7/4/2017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E55CAF4-771F-41BC-82D2-E2A8C9BFA07B}" type="slidenum">
              <a:rPr lang="en-US" smtClean="0"/>
              <a:pPr>
                <a:defRPr/>
              </a:pPr>
              <a:t>‹#›</a:t>
            </a:fld>
            <a:endParaRPr lang="en-US"/>
          </a:p>
        </p:txBody>
      </p:sp>
    </p:spTree>
    <p:extLst>
      <p:ext uri="{BB962C8B-B14F-4D97-AF65-F5344CB8AC3E}">
        <p14:creationId xmlns:p14="http://schemas.microsoft.com/office/powerpoint/2010/main" val="4286948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87B30ACC-9A4C-4ECB-9269-4061DFA6D19C}" type="datetimeFigureOut">
              <a:rPr lang="en-US" smtClean="0"/>
              <a:pPr>
                <a:defRPr/>
              </a:pPr>
              <a:t>7/4/2017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D73F052-74F3-4947-93D8-C79A052DCFD4}" type="slidenum">
              <a:rPr lang="en-US" smtClean="0"/>
              <a:pPr>
                <a:defRPr/>
              </a:pPr>
              <a:t>‹#›</a:t>
            </a:fld>
            <a:endParaRPr lang="en-US"/>
          </a:p>
        </p:txBody>
      </p:sp>
    </p:spTree>
    <p:extLst>
      <p:ext uri="{BB962C8B-B14F-4D97-AF65-F5344CB8AC3E}">
        <p14:creationId xmlns:p14="http://schemas.microsoft.com/office/powerpoint/2010/main" val="1995299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a:defRPr/>
            </a:pPr>
            <a:fld id="{A670E0A9-3AE2-489B-8B4B-2804C8CDF253}" type="datetimeFigureOut">
              <a:rPr lang="en-US" smtClean="0"/>
              <a:pPr>
                <a:defRPr/>
              </a:pPr>
              <a:t>7/4/2017</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25E4240-9D07-4CC7-8E1C-0D60A9505642}" type="slidenum">
              <a:rPr lang="en-US" smtClean="0"/>
              <a:pPr>
                <a:defRPr/>
              </a:pPr>
              <a:t>‹#›</a:t>
            </a:fld>
            <a:endParaRPr lang="en-US"/>
          </a:p>
        </p:txBody>
      </p:sp>
    </p:spTree>
    <p:extLst>
      <p:ext uri="{BB962C8B-B14F-4D97-AF65-F5344CB8AC3E}">
        <p14:creationId xmlns:p14="http://schemas.microsoft.com/office/powerpoint/2010/main" val="3530379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1A631C5D-4491-480F-8F7C-5A6F7CB2C318}" type="datetimeFigureOut">
              <a:rPr lang="en-US" smtClean="0"/>
              <a:pPr>
                <a:defRPr/>
              </a:pPr>
              <a:t>7/4/2017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D19FB9D-72B6-4DF2-B6BC-8E7042FBCBFD}" type="slidenum">
              <a:rPr lang="en-US" smtClean="0"/>
              <a:pPr>
                <a:defRPr/>
              </a:pPr>
              <a:t>‹#›</a:t>
            </a:fld>
            <a:endParaRPr lang="en-US"/>
          </a:p>
        </p:txBody>
      </p:sp>
    </p:spTree>
    <p:extLst>
      <p:ext uri="{BB962C8B-B14F-4D97-AF65-F5344CB8AC3E}">
        <p14:creationId xmlns:p14="http://schemas.microsoft.com/office/powerpoint/2010/main" val="6674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1AD0D8DB-D3DE-477D-8186-9C2AD902651D}" type="datetimeFigureOut">
              <a:rPr lang="en-US" smtClean="0"/>
              <a:pPr>
                <a:defRPr/>
              </a:pPr>
              <a:t>7/4/2017</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DE53DFF-112A-43D9-BD7A-87BB12A9B6F0}" type="slidenum">
              <a:rPr lang="en-US" smtClean="0"/>
              <a:pPr>
                <a:defRPr/>
              </a:pPr>
              <a:t>‹#›</a:t>
            </a:fld>
            <a:endParaRPr lang="en-US"/>
          </a:p>
        </p:txBody>
      </p:sp>
    </p:spTree>
    <p:extLst>
      <p:ext uri="{BB962C8B-B14F-4D97-AF65-F5344CB8AC3E}">
        <p14:creationId xmlns:p14="http://schemas.microsoft.com/office/powerpoint/2010/main" val="1993932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7BBD749F-5053-4814-986D-4A2FA21791C4}" type="datetimeFigureOut">
              <a:rPr lang="en-US" smtClean="0"/>
              <a:pPr>
                <a:defRPr/>
              </a:pPr>
              <a:t>7/4/2017</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613C7573-501D-4664-94CA-7C446BB05A76}" type="slidenum">
              <a:rPr lang="en-US" smtClean="0"/>
              <a:pPr>
                <a:defRPr/>
              </a:pPr>
              <a:t>‹#›</a:t>
            </a:fld>
            <a:endParaRPr lang="en-US"/>
          </a:p>
        </p:txBody>
      </p:sp>
    </p:spTree>
    <p:extLst>
      <p:ext uri="{BB962C8B-B14F-4D97-AF65-F5344CB8AC3E}">
        <p14:creationId xmlns:p14="http://schemas.microsoft.com/office/powerpoint/2010/main" val="2146482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915B154-96CA-4F58-A433-B65B0E7C6DFB}" type="datetimeFigureOut">
              <a:rPr lang="en-US" smtClean="0"/>
              <a:pPr>
                <a:defRPr/>
              </a:pPr>
              <a:t>7/4/2017</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F5039A7E-7EDF-4F5E-AEA5-31B3FC6BE0ED}" type="slidenum">
              <a:rPr lang="en-US" smtClean="0"/>
              <a:pPr>
                <a:defRPr/>
              </a:pPr>
              <a:t>‹#›</a:t>
            </a:fld>
            <a:endParaRPr lang="en-US"/>
          </a:p>
        </p:txBody>
      </p:sp>
    </p:spTree>
    <p:extLst>
      <p:ext uri="{BB962C8B-B14F-4D97-AF65-F5344CB8AC3E}">
        <p14:creationId xmlns:p14="http://schemas.microsoft.com/office/powerpoint/2010/main" val="1027807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00F9B413-F636-4360-96D3-AE04E9F314D2}" type="datetimeFigureOut">
              <a:rPr lang="en-US" smtClean="0"/>
              <a:pPr>
                <a:defRPr/>
              </a:pPr>
              <a:t>7/4/2017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0E4538F-3E46-4C4C-92EB-6626512DF7AD}" type="slidenum">
              <a:rPr lang="en-US" smtClean="0"/>
              <a:pPr>
                <a:defRPr/>
              </a:pPr>
              <a:t>‹#›</a:t>
            </a:fld>
            <a:endParaRPr lang="en-US"/>
          </a:p>
        </p:txBody>
      </p:sp>
    </p:spTree>
    <p:extLst>
      <p:ext uri="{BB962C8B-B14F-4D97-AF65-F5344CB8AC3E}">
        <p14:creationId xmlns:p14="http://schemas.microsoft.com/office/powerpoint/2010/main" val="3071056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a:defRPr/>
            </a:pPr>
            <a:fld id="{7287C877-9F07-40A5-AD8B-D4081DEF45B8}" type="datetimeFigureOut">
              <a:rPr lang="en-US" smtClean="0"/>
              <a:pPr>
                <a:defRPr/>
              </a:pPr>
              <a:t>7/4/2017</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C97911F-B6AC-4C3A-B800-54F841B4DFBF}" type="slidenum">
              <a:rPr lang="en-US" smtClean="0"/>
              <a:pPr>
                <a:defRPr/>
              </a:pPr>
              <a:t>‹#›</a:t>
            </a:fld>
            <a:endParaRPr lang="en-US"/>
          </a:p>
        </p:txBody>
      </p:sp>
    </p:spTree>
    <p:extLst>
      <p:ext uri="{BB962C8B-B14F-4D97-AF65-F5344CB8AC3E}">
        <p14:creationId xmlns:p14="http://schemas.microsoft.com/office/powerpoint/2010/main" val="2520119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49A2420B-5D3D-4743-A298-8828387EA158}" type="datetimeFigureOut">
              <a:rPr lang="en-US" smtClean="0"/>
              <a:pPr>
                <a:defRPr/>
              </a:pPr>
              <a:t>7/4/2017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707040B3-E56C-4FD3-AC64-1BFCDAB8C03E}" type="slidenum">
              <a:rPr lang="en-US" smtClean="0"/>
              <a:pPr>
                <a:defRPr/>
              </a:pPr>
              <a:t>‹#›</a:t>
            </a:fld>
            <a:endParaRPr lang="en-US"/>
          </a:p>
        </p:txBody>
      </p:sp>
    </p:spTree>
    <p:extLst>
      <p:ext uri="{BB962C8B-B14F-4D97-AF65-F5344CB8AC3E}">
        <p14:creationId xmlns:p14="http://schemas.microsoft.com/office/powerpoint/2010/main" val="235290137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online.wsj.com/article/SB10001424052702303640804577490964112343348.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343400"/>
            <a:ext cx="8229600" cy="1975104"/>
          </a:xfrm>
        </p:spPr>
        <p:txBody>
          <a:bodyPr/>
          <a:lstStyle/>
          <a:p>
            <a:pPr fontAlgn="auto">
              <a:spcAft>
                <a:spcPts val="0"/>
              </a:spcAft>
              <a:defRPr/>
            </a:pPr>
            <a:r>
              <a:rPr lang="en-US" dirty="0" smtClean="0">
                <a:solidFill>
                  <a:schemeClr val="tx2">
                    <a:satMod val="200000"/>
                  </a:schemeClr>
                </a:solidFill>
              </a:rPr>
              <a:t>Critical Thinking </a:t>
            </a:r>
            <a:br>
              <a:rPr lang="en-US" dirty="0" smtClean="0">
                <a:solidFill>
                  <a:schemeClr val="tx2">
                    <a:satMod val="200000"/>
                  </a:schemeClr>
                </a:solidFill>
              </a:rPr>
            </a:br>
            <a:r>
              <a:rPr lang="en-US" dirty="0" smtClean="0">
                <a:solidFill>
                  <a:schemeClr val="tx2">
                    <a:satMod val="200000"/>
                  </a:schemeClr>
                </a:solidFill>
              </a:rPr>
              <a:t>PHIL 145 - 001</a:t>
            </a:r>
            <a:endParaRPr lang="en-US" dirty="0">
              <a:solidFill>
                <a:schemeClr val="tx2">
                  <a:satMod val="200000"/>
                </a:schemeClr>
              </a:solidFill>
            </a:endParaRPr>
          </a:p>
        </p:txBody>
      </p:sp>
      <p:sp>
        <p:nvSpPr>
          <p:cNvPr id="8195" name="Subtitle 2"/>
          <p:cNvSpPr>
            <a:spLocks noGrp="1"/>
          </p:cNvSpPr>
          <p:nvPr>
            <p:ph type="subTitle" idx="1"/>
          </p:nvPr>
        </p:nvSpPr>
        <p:spPr/>
        <p:txBody>
          <a:bodyPr/>
          <a:lstStyle/>
          <a:p>
            <a:pPr>
              <a:spcBef>
                <a:spcPct val="0"/>
              </a:spcBef>
            </a:pPr>
            <a:r>
              <a:rPr lang="en-US" sz="2800" dirty="0" smtClean="0"/>
              <a:t>Lecture 16: Inductive Reasoning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7772400" cy="4724400"/>
          </a:xfrm>
        </p:spPr>
        <p:txBody>
          <a:bodyPr>
            <a:normAutofit fontScale="92500" lnSpcReduction="20000"/>
          </a:bodyPr>
          <a:lstStyle/>
          <a:p>
            <a:r>
              <a:rPr lang="en-US" sz="2800" dirty="0" smtClean="0">
                <a:solidFill>
                  <a:schemeClr val="tx2">
                    <a:lumMod val="75000"/>
                  </a:schemeClr>
                </a:solidFill>
              </a:rPr>
              <a:t>Stratified Sampling</a:t>
            </a:r>
          </a:p>
          <a:p>
            <a:pPr marL="454025" lvl="1" indent="0">
              <a:buNone/>
            </a:pPr>
            <a:endParaRPr lang="en-US" sz="1100" dirty="0" smtClean="0"/>
          </a:p>
          <a:p>
            <a:pPr lvl="1"/>
            <a:r>
              <a:rPr lang="en-US" sz="2400" dirty="0" smtClean="0"/>
              <a:t>Select a sample in such a way that significant characteristics within the population are (approximately) proportionately represented within it.</a:t>
            </a:r>
            <a:endParaRPr lang="en-US" sz="1050" dirty="0" smtClean="0"/>
          </a:p>
          <a:p>
            <a:pPr marL="766763" lvl="2" indent="0">
              <a:buNone/>
            </a:pPr>
            <a:endParaRPr lang="en-US" sz="1100" dirty="0" smtClean="0"/>
          </a:p>
          <a:p>
            <a:pPr lvl="2"/>
            <a:r>
              <a:rPr lang="en-US" sz="2200" dirty="0" smtClean="0"/>
              <a:t>E.g. </a:t>
            </a:r>
            <a:r>
              <a:rPr lang="en-US" sz="2200" b="1" i="1" dirty="0" smtClean="0">
                <a:solidFill>
                  <a:schemeClr val="accent1">
                    <a:lumMod val="40000"/>
                    <a:lumOff val="60000"/>
                  </a:schemeClr>
                </a:solidFill>
              </a:rPr>
              <a:t>Population P is composed of three relevant subgroups: (10% As, 30% </a:t>
            </a:r>
            <a:r>
              <a:rPr lang="en-US" sz="2200" b="1" i="1" dirty="0" err="1" smtClean="0">
                <a:solidFill>
                  <a:schemeClr val="accent1">
                    <a:lumMod val="40000"/>
                    <a:lumOff val="60000"/>
                  </a:schemeClr>
                </a:solidFill>
              </a:rPr>
              <a:t>Bs</a:t>
            </a:r>
            <a:r>
              <a:rPr lang="en-US" sz="2200" b="1" i="1" dirty="0" smtClean="0">
                <a:solidFill>
                  <a:schemeClr val="accent1">
                    <a:lumMod val="40000"/>
                    <a:lumOff val="60000"/>
                  </a:schemeClr>
                </a:solidFill>
              </a:rPr>
              <a:t>, 60% Cs). </a:t>
            </a:r>
          </a:p>
          <a:p>
            <a:pPr lvl="3"/>
            <a:r>
              <a:rPr lang="en-US" sz="2000" dirty="0" smtClean="0"/>
              <a:t>E.g. Syrian population: 90% Syrian Arabs; 9% Kurds; 1% Other</a:t>
            </a:r>
          </a:p>
          <a:p>
            <a:pPr lvl="3"/>
            <a:r>
              <a:rPr lang="en-US" sz="2000" dirty="0" smtClean="0"/>
              <a:t>Our sample should have the same proportion.</a:t>
            </a:r>
          </a:p>
          <a:p>
            <a:pPr marL="766763" lvl="2" indent="0">
              <a:buNone/>
            </a:pPr>
            <a:endParaRPr lang="en-US" sz="1100" dirty="0" smtClean="0"/>
          </a:p>
          <a:p>
            <a:pPr lvl="2"/>
            <a:r>
              <a:rPr lang="en-US" sz="2200" dirty="0" smtClean="0"/>
              <a:t>Gallup polling group uses stratified sampling combined with background knowledge of regularities in population to predict political outcomes with fewer members in the sample population being polled.</a:t>
            </a:r>
          </a:p>
          <a:p>
            <a:pPr marL="766763" lvl="2" indent="0">
              <a:buNone/>
            </a:pPr>
            <a:endParaRPr lang="en-US" sz="1100" dirty="0" smtClean="0"/>
          </a:p>
          <a:p>
            <a:pPr lvl="2"/>
            <a:r>
              <a:rPr lang="en-US" sz="2200" dirty="0" smtClean="0"/>
              <a:t>E.g. The Lancet study (p. 264) – Deaths due to war in Iraq, 2003</a:t>
            </a:r>
          </a:p>
          <a:p>
            <a:pPr lvl="3"/>
            <a:r>
              <a:rPr lang="en-US" sz="2000" dirty="0" smtClean="0"/>
              <a:t>Physicians visited randomly selected households in geographically selected clusters in Iraq to inquire about deaths.</a:t>
            </a:r>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6"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tx2">
                    <a:satMod val="200000"/>
                  </a:schemeClr>
                </a:solidFill>
              </a:rPr>
              <a:t>Inductive Generalizations</a:t>
            </a:r>
            <a:endParaRPr lang="en-US" sz="3200" dirty="0" smtClean="0"/>
          </a:p>
        </p:txBody>
      </p:sp>
    </p:spTree>
    <p:extLst>
      <p:ext uri="{BB962C8B-B14F-4D97-AF65-F5344CB8AC3E}">
        <p14:creationId xmlns:p14="http://schemas.microsoft.com/office/powerpoint/2010/main" val="3644961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772400" cy="4876800"/>
          </a:xfrm>
        </p:spPr>
        <p:txBody>
          <a:bodyPr>
            <a:normAutofit lnSpcReduction="10000"/>
          </a:bodyPr>
          <a:lstStyle/>
          <a:p>
            <a:pPr>
              <a:buNone/>
            </a:pPr>
            <a:r>
              <a:rPr lang="en-US" sz="2800" b="1" dirty="0" smtClean="0">
                <a:solidFill>
                  <a:schemeClr val="accent3">
                    <a:lumMod val="60000"/>
                    <a:lumOff val="40000"/>
                  </a:schemeClr>
                </a:solidFill>
              </a:rPr>
              <a:t>Guidelines for Evaluating Inductive Generalizations </a:t>
            </a:r>
          </a:p>
          <a:p>
            <a:pPr marL="68263" indent="0">
              <a:buNone/>
            </a:pPr>
            <a:endParaRPr lang="en-US" sz="1000" i="1" dirty="0" smtClean="0">
              <a:solidFill>
                <a:schemeClr val="accent2">
                  <a:lumMod val="40000"/>
                  <a:lumOff val="60000"/>
                </a:schemeClr>
              </a:solidFill>
            </a:endParaRPr>
          </a:p>
          <a:p>
            <a:pPr>
              <a:buAutoNum type="arabicPeriod"/>
            </a:pPr>
            <a:r>
              <a:rPr lang="en-US" sz="2400" i="1" dirty="0" smtClean="0">
                <a:solidFill>
                  <a:schemeClr val="accent2">
                    <a:lumMod val="40000"/>
                    <a:lumOff val="60000"/>
                  </a:schemeClr>
                </a:solidFill>
              </a:rPr>
              <a:t>Try to determine what the sample is and what the population is. </a:t>
            </a:r>
          </a:p>
          <a:p>
            <a:pPr lvl="1"/>
            <a:r>
              <a:rPr lang="en-US" sz="2000" dirty="0" smtClean="0"/>
              <a:t>If population is not stated, make an inference as to what population is intended, relying on the context for cues. </a:t>
            </a:r>
          </a:p>
          <a:p>
            <a:pPr marL="454025" lvl="1" indent="0">
              <a:buNone/>
            </a:pPr>
            <a:endParaRPr lang="en-US" sz="1000" dirty="0" smtClean="0"/>
          </a:p>
          <a:p>
            <a:pPr>
              <a:buAutoNum type="arabicPeriod"/>
            </a:pPr>
            <a:r>
              <a:rPr lang="en-US" sz="2400" i="1" dirty="0" smtClean="0">
                <a:solidFill>
                  <a:schemeClr val="accent2">
                    <a:lumMod val="40000"/>
                    <a:lumOff val="60000"/>
                  </a:schemeClr>
                </a:solidFill>
              </a:rPr>
              <a:t>Note the size of the sample. </a:t>
            </a:r>
          </a:p>
          <a:p>
            <a:pPr lvl="1"/>
            <a:r>
              <a:rPr lang="en-US" sz="2000" dirty="0" smtClean="0"/>
              <a:t>If lower than 50, then, unless the population is extremely uniform or itself very small, the argument is weak. </a:t>
            </a:r>
          </a:p>
          <a:p>
            <a:pPr marL="454025" lvl="1" indent="0">
              <a:buNone/>
            </a:pPr>
            <a:endParaRPr lang="en-US" sz="1100" dirty="0" smtClean="0"/>
          </a:p>
          <a:p>
            <a:pPr>
              <a:buAutoNum type="arabicPeriod"/>
            </a:pPr>
            <a:r>
              <a:rPr lang="en-US" sz="2400" i="1" dirty="0" smtClean="0">
                <a:solidFill>
                  <a:schemeClr val="accent2">
                    <a:lumMod val="40000"/>
                    <a:lumOff val="60000"/>
                  </a:schemeClr>
                </a:solidFill>
              </a:rPr>
              <a:t>Reflect on the variability of the population with regard to the trait or property, x, that the argument is about. </a:t>
            </a:r>
          </a:p>
          <a:p>
            <a:pPr lvl="1"/>
            <a:r>
              <a:rPr lang="en-US" sz="2000" dirty="0" smtClean="0"/>
              <a:t>If population not known to be reasonably uniform with regard to </a:t>
            </a:r>
            <a:r>
              <a:rPr lang="en-US" sz="2000" i="1" dirty="0" smtClean="0"/>
              <a:t>x</a:t>
            </a:r>
            <a:r>
              <a:rPr lang="en-US" sz="2000" dirty="0" smtClean="0"/>
              <a:t>, the sample should be large enough to reflect the variety in the population.</a:t>
            </a:r>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6"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tx2">
                    <a:satMod val="200000"/>
                  </a:schemeClr>
                </a:solidFill>
              </a:rPr>
              <a:t>Inductive Generalizations</a:t>
            </a:r>
            <a:endParaRPr lang="en-US" sz="3200" dirty="0" smtClean="0"/>
          </a:p>
        </p:txBody>
      </p:sp>
    </p:spTree>
    <p:extLst>
      <p:ext uri="{BB962C8B-B14F-4D97-AF65-F5344CB8AC3E}">
        <p14:creationId xmlns:p14="http://schemas.microsoft.com/office/powerpoint/2010/main" val="4054169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772400" cy="4876800"/>
          </a:xfrm>
        </p:spPr>
        <p:txBody>
          <a:bodyPr>
            <a:normAutofit/>
          </a:bodyPr>
          <a:lstStyle/>
          <a:p>
            <a:pPr>
              <a:buNone/>
            </a:pPr>
            <a:r>
              <a:rPr lang="en-US" sz="2600" b="1" dirty="0" smtClean="0">
                <a:solidFill>
                  <a:schemeClr val="accent3">
                    <a:lumMod val="60000"/>
                    <a:lumOff val="40000"/>
                  </a:schemeClr>
                </a:solidFill>
              </a:rPr>
              <a:t>Guidelines for Evaluating Inductive Generalizations </a:t>
            </a:r>
          </a:p>
          <a:p>
            <a:pPr marL="68263" indent="0">
              <a:buNone/>
            </a:pPr>
            <a:endParaRPr lang="en-US" sz="1000" i="1" dirty="0" smtClean="0">
              <a:solidFill>
                <a:schemeClr val="accent2">
                  <a:lumMod val="40000"/>
                  <a:lumOff val="60000"/>
                </a:schemeClr>
              </a:solidFill>
            </a:endParaRPr>
          </a:p>
          <a:p>
            <a:pPr marL="525463" indent="-457200">
              <a:buFont typeface="+mj-lt"/>
              <a:buAutoNum type="arabicPeriod" startAt="4"/>
            </a:pPr>
            <a:r>
              <a:rPr lang="en-US" sz="2400" i="1" dirty="0" smtClean="0">
                <a:solidFill>
                  <a:schemeClr val="accent2">
                    <a:lumMod val="40000"/>
                    <a:lumOff val="60000"/>
                  </a:schemeClr>
                </a:solidFill>
              </a:rPr>
              <a:t>Reflect on how the sample has been selected. </a:t>
            </a:r>
          </a:p>
          <a:p>
            <a:pPr lvl="1"/>
            <a:r>
              <a:rPr lang="en-US" sz="2000" dirty="0" smtClean="0"/>
              <a:t>If there is a likely source of bias in the selection process, the argument is inductively weak. </a:t>
            </a:r>
          </a:p>
          <a:p>
            <a:pPr marL="454025" lvl="1" indent="0">
              <a:buNone/>
            </a:pPr>
            <a:endParaRPr lang="en-US" sz="1000" dirty="0" smtClean="0"/>
          </a:p>
          <a:p>
            <a:pPr>
              <a:buAutoNum type="arabicPeriod" startAt="4"/>
            </a:pPr>
            <a:r>
              <a:rPr lang="en-US" sz="2400" i="1" dirty="0" smtClean="0">
                <a:solidFill>
                  <a:schemeClr val="accent2">
                    <a:lumMod val="40000"/>
                    <a:lumOff val="60000"/>
                  </a:schemeClr>
                </a:solidFill>
              </a:rPr>
              <a:t>For most purposes, samples based on volunteers, college students, or persons of a single gender, race, or social class are not representative. </a:t>
            </a:r>
          </a:p>
          <a:p>
            <a:pPr>
              <a:buAutoNum type="arabicPeriod" startAt="4"/>
            </a:pPr>
            <a:endParaRPr lang="en-US" sz="1000" i="1" dirty="0" smtClean="0">
              <a:solidFill>
                <a:schemeClr val="accent2">
                  <a:lumMod val="40000"/>
                  <a:lumOff val="60000"/>
                </a:schemeClr>
              </a:solidFill>
            </a:endParaRPr>
          </a:p>
          <a:p>
            <a:pPr>
              <a:buAutoNum type="arabicPeriod" startAt="4"/>
            </a:pPr>
            <a:r>
              <a:rPr lang="en-US" sz="2400" i="1" dirty="0" smtClean="0">
                <a:solidFill>
                  <a:schemeClr val="accent2">
                    <a:lumMod val="40000"/>
                    <a:lumOff val="60000"/>
                  </a:schemeClr>
                </a:solidFill>
              </a:rPr>
              <a:t>Evaluate the representativeness of the sample (in light of 1-5). </a:t>
            </a:r>
          </a:p>
          <a:p>
            <a:pPr lvl="1"/>
            <a:r>
              <a:rPr lang="en-US" sz="2000" dirty="0" smtClean="0"/>
              <a:t>If you can give good reasons to believe that it is representative of the population, the argument is inductively strong. Otherwise, it is weak.</a:t>
            </a:r>
            <a:endParaRPr lang="en-US" sz="2000" dirty="0"/>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6"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tx2">
                    <a:satMod val="200000"/>
                  </a:schemeClr>
                </a:solidFill>
              </a:rPr>
              <a:t>Inductive Generalizations</a:t>
            </a:r>
            <a:endParaRPr lang="en-US" sz="3200" dirty="0" smtClean="0"/>
          </a:p>
        </p:txBody>
      </p:sp>
    </p:spTree>
    <p:extLst>
      <p:ext uri="{BB962C8B-B14F-4D97-AF65-F5344CB8AC3E}">
        <p14:creationId xmlns:p14="http://schemas.microsoft.com/office/powerpoint/2010/main" val="756369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971" y="990600"/>
            <a:ext cx="8207829" cy="5029200"/>
          </a:xfrm>
        </p:spPr>
        <p:txBody>
          <a:bodyPr>
            <a:normAutofit lnSpcReduction="10000"/>
          </a:bodyPr>
          <a:lstStyle/>
          <a:p>
            <a:r>
              <a:rPr lang="en-US" sz="2400" b="1" i="1" dirty="0" smtClean="0">
                <a:solidFill>
                  <a:schemeClr val="accent3">
                    <a:lumMod val="60000"/>
                    <a:lumOff val="40000"/>
                  </a:schemeClr>
                </a:solidFill>
              </a:rPr>
              <a:t>Statistical Syllogism (SS)</a:t>
            </a:r>
          </a:p>
          <a:p>
            <a:pPr lvl="1"/>
            <a:r>
              <a:rPr lang="en-US" sz="2000" dirty="0" smtClean="0"/>
              <a:t>Reason from characteristics generally present (or absent) within a certain reference class to a characteristic likely present (or absent) in a member of the reference class.  </a:t>
            </a:r>
          </a:p>
          <a:p>
            <a:pPr marL="454025" lvl="1" indent="0">
              <a:buNone/>
            </a:pPr>
            <a:endParaRPr lang="en-US" sz="1100" dirty="0" smtClean="0"/>
          </a:p>
          <a:p>
            <a:pPr marL="1109663" lvl="2" indent="-342900">
              <a:buFont typeface="+mj-lt"/>
              <a:buAutoNum type="arabicPeriod"/>
            </a:pPr>
            <a:r>
              <a:rPr lang="en-US" sz="2000" b="1" i="1" dirty="0" smtClean="0">
                <a:solidFill>
                  <a:schemeClr val="tx2">
                    <a:lumMod val="75000"/>
                  </a:schemeClr>
                </a:solidFill>
              </a:rPr>
              <a:t>Most As are </a:t>
            </a:r>
            <a:r>
              <a:rPr lang="en-US" sz="2000" b="1" i="1" dirty="0" err="1" smtClean="0">
                <a:solidFill>
                  <a:schemeClr val="tx2">
                    <a:lumMod val="75000"/>
                  </a:schemeClr>
                </a:solidFill>
              </a:rPr>
              <a:t>Bs</a:t>
            </a:r>
            <a:r>
              <a:rPr lang="en-US" sz="2000" b="1" i="1" dirty="0" smtClean="0">
                <a:solidFill>
                  <a:schemeClr val="tx2">
                    <a:lumMod val="75000"/>
                  </a:schemeClr>
                </a:solidFill>
              </a:rPr>
              <a:t>.           [or] Few As are </a:t>
            </a:r>
            <a:r>
              <a:rPr lang="en-US" sz="2000" b="1" i="1" dirty="0" err="1" smtClean="0">
                <a:solidFill>
                  <a:schemeClr val="tx2">
                    <a:lumMod val="75000"/>
                  </a:schemeClr>
                </a:solidFill>
              </a:rPr>
              <a:t>Bs</a:t>
            </a:r>
            <a:r>
              <a:rPr lang="en-US" sz="2000" b="1" i="1" dirty="0" smtClean="0">
                <a:solidFill>
                  <a:schemeClr val="tx2">
                    <a:lumMod val="75000"/>
                  </a:schemeClr>
                </a:solidFill>
              </a:rPr>
              <a:t>.</a:t>
            </a:r>
            <a:endParaRPr lang="en-US" sz="2000" dirty="0" smtClean="0"/>
          </a:p>
          <a:p>
            <a:pPr marL="1109663" lvl="2" indent="-342900">
              <a:buFont typeface="+mj-lt"/>
              <a:buAutoNum type="arabicPeriod"/>
            </a:pPr>
            <a:r>
              <a:rPr lang="en-US" sz="2000" b="1" i="1" dirty="0" smtClean="0">
                <a:solidFill>
                  <a:schemeClr val="tx2">
                    <a:lumMod val="75000"/>
                  </a:schemeClr>
                </a:solidFill>
              </a:rPr>
              <a:t>x is an A.</a:t>
            </a:r>
          </a:p>
          <a:p>
            <a:pPr marL="766763" lvl="2" indent="0">
              <a:buNone/>
            </a:pPr>
            <a:r>
              <a:rPr lang="en-US" sz="2000" b="1" i="1" dirty="0" smtClean="0">
                <a:solidFill>
                  <a:schemeClr val="tx2">
                    <a:lumMod val="75000"/>
                  </a:schemeClr>
                </a:solidFill>
              </a:rPr>
              <a:t>Therefore, probably,</a:t>
            </a:r>
          </a:p>
          <a:p>
            <a:pPr marL="1109663" lvl="2" indent="-342900">
              <a:buFont typeface="+mj-lt"/>
              <a:buAutoNum type="arabicPeriod" startAt="3"/>
            </a:pPr>
            <a:r>
              <a:rPr lang="en-US" sz="2000" b="1" i="1" dirty="0" smtClean="0">
                <a:solidFill>
                  <a:schemeClr val="tx2">
                    <a:lumMod val="75000"/>
                  </a:schemeClr>
                </a:solidFill>
              </a:rPr>
              <a:t>x is a B.	          [or] x is not a B.</a:t>
            </a:r>
          </a:p>
          <a:p>
            <a:pPr marL="454025" lvl="1" indent="0">
              <a:buNone/>
            </a:pPr>
            <a:endParaRPr lang="en-US" sz="1000" dirty="0" smtClean="0"/>
          </a:p>
          <a:p>
            <a:pPr lvl="1"/>
            <a:r>
              <a:rPr lang="en-US" sz="2000" dirty="0" smtClean="0"/>
              <a:t>Typically, premise of a SS is derived from the conclusion of an IG.</a:t>
            </a:r>
          </a:p>
          <a:p>
            <a:pPr marL="1257300" lvl="2" indent="-457200">
              <a:buAutoNum type="arabicPeriod"/>
            </a:pPr>
            <a:r>
              <a:rPr lang="en-US" sz="2000" b="1" i="1" dirty="0" smtClean="0">
                <a:solidFill>
                  <a:schemeClr val="accent1">
                    <a:lumMod val="60000"/>
                    <a:lumOff val="40000"/>
                  </a:schemeClr>
                </a:solidFill>
              </a:rPr>
              <a:t>95% of Notre Dame students are football fans.</a:t>
            </a:r>
          </a:p>
          <a:p>
            <a:pPr marL="1257300" lvl="2" indent="-457200">
              <a:buAutoNum type="arabicPeriod"/>
            </a:pPr>
            <a:r>
              <a:rPr lang="en-US" sz="2000" b="1" i="1" dirty="0" smtClean="0">
                <a:solidFill>
                  <a:schemeClr val="accent1">
                    <a:lumMod val="60000"/>
                    <a:lumOff val="40000"/>
                  </a:schemeClr>
                </a:solidFill>
              </a:rPr>
              <a:t>Gordon is a Notre Dame student.</a:t>
            </a:r>
          </a:p>
          <a:p>
            <a:pPr marL="1257300" lvl="2" indent="-457200">
              <a:buNone/>
            </a:pPr>
            <a:r>
              <a:rPr lang="en-US" sz="2000" b="1" i="1" dirty="0" smtClean="0">
                <a:solidFill>
                  <a:schemeClr val="accent1">
                    <a:lumMod val="60000"/>
                    <a:lumOff val="40000"/>
                  </a:schemeClr>
                </a:solidFill>
              </a:rPr>
              <a:t>So, probably,</a:t>
            </a:r>
          </a:p>
          <a:p>
            <a:pPr marL="1257300" lvl="2" indent="-457200">
              <a:buFont typeface="+mj-lt"/>
              <a:buAutoNum type="arabicPeriod" startAt="3"/>
            </a:pPr>
            <a:r>
              <a:rPr lang="en-US" sz="2000" b="1" i="1" dirty="0" smtClean="0">
                <a:solidFill>
                  <a:schemeClr val="accent1">
                    <a:lumMod val="60000"/>
                    <a:lumOff val="40000"/>
                  </a:schemeClr>
                </a:solidFill>
              </a:rPr>
              <a:t>Gordon is a Notre Dame football fan.</a:t>
            </a:r>
          </a:p>
          <a:p>
            <a:pPr marL="454025" lvl="1" indent="0">
              <a:buNone/>
            </a:pPr>
            <a:endParaRPr lang="en-US" sz="1000" dirty="0" smtClean="0"/>
          </a:p>
          <a:p>
            <a:pPr lvl="1"/>
            <a:r>
              <a:rPr lang="en-US" sz="2000" dirty="0" smtClean="0"/>
              <a:t>SS arguments can work in the other direction with low %s. </a:t>
            </a:r>
          </a:p>
        </p:txBody>
      </p:sp>
      <p:sp>
        <p:nvSpPr>
          <p:cNvPr id="4" name="TextBox 3"/>
          <p:cNvSpPr txBox="1"/>
          <p:nvPr/>
        </p:nvSpPr>
        <p:spPr>
          <a:xfrm>
            <a:off x="6665938" y="2667000"/>
            <a:ext cx="2038122" cy="646331"/>
          </a:xfrm>
          <a:prstGeom prst="rect">
            <a:avLst/>
          </a:prstGeom>
          <a:noFill/>
          <a:ln>
            <a:solidFill>
              <a:schemeClr val="accent2">
                <a:lumMod val="75000"/>
              </a:schemeClr>
            </a:solidFill>
          </a:ln>
        </p:spPr>
        <p:txBody>
          <a:bodyPr wrap="none" rtlCol="0">
            <a:spAutoFit/>
          </a:bodyPr>
          <a:lstStyle/>
          <a:p>
            <a:r>
              <a:rPr lang="en-CA" i="1" dirty="0" smtClean="0"/>
              <a:t>Compare to A and E</a:t>
            </a:r>
          </a:p>
          <a:p>
            <a:r>
              <a:rPr lang="en-CA" i="1" dirty="0" smtClean="0"/>
              <a:t>Categorical Forms.</a:t>
            </a:r>
            <a:endParaRPr lang="en-CA" i="1" dirty="0"/>
          </a:p>
        </p:txBody>
      </p:sp>
      <p:sp>
        <p:nvSpPr>
          <p:cNvPr id="6"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7"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tx2">
                    <a:satMod val="200000"/>
                  </a:schemeClr>
                </a:solidFill>
              </a:rPr>
              <a:t>Statistical Syllogisms</a:t>
            </a:r>
            <a:endParaRPr lang="en-US" sz="3200" dirty="0" smtClean="0"/>
          </a:p>
        </p:txBody>
      </p:sp>
    </p:spTree>
    <p:extLst>
      <p:ext uri="{BB962C8B-B14F-4D97-AF65-F5344CB8AC3E}">
        <p14:creationId xmlns:p14="http://schemas.microsoft.com/office/powerpoint/2010/main" val="5230407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19200"/>
            <a:ext cx="7772400" cy="4572000"/>
          </a:xfrm>
        </p:spPr>
        <p:txBody>
          <a:bodyPr>
            <a:normAutofit/>
          </a:bodyPr>
          <a:lstStyle/>
          <a:p>
            <a:r>
              <a:rPr lang="en-US" sz="2800" dirty="0" smtClean="0"/>
              <a:t>Two provisos needed for a SS to be cogent:</a:t>
            </a:r>
          </a:p>
          <a:p>
            <a:pPr marL="68263" indent="0">
              <a:buNone/>
            </a:pPr>
            <a:endParaRPr lang="en-US" sz="1400" dirty="0" smtClean="0"/>
          </a:p>
          <a:p>
            <a:pPr marL="854075" lvl="1" indent="-342900">
              <a:buFont typeface="+mj-lt"/>
              <a:buAutoNum type="arabicPeriod"/>
            </a:pPr>
            <a:r>
              <a:rPr lang="en-US" b="1" i="1" dirty="0" smtClean="0">
                <a:solidFill>
                  <a:schemeClr val="accent2">
                    <a:lumMod val="60000"/>
                    <a:lumOff val="40000"/>
                  </a:schemeClr>
                </a:solidFill>
              </a:rPr>
              <a:t>We don’t have further info about x that entails that x is not a B.</a:t>
            </a:r>
          </a:p>
          <a:p>
            <a:pPr marL="854075" lvl="1" indent="-342900">
              <a:buFont typeface="+mj-lt"/>
              <a:buAutoNum type="arabicPeriod"/>
            </a:pPr>
            <a:r>
              <a:rPr lang="en-US" b="1" i="1" dirty="0" smtClean="0">
                <a:solidFill>
                  <a:schemeClr val="accent2">
                    <a:lumMod val="60000"/>
                    <a:lumOff val="40000"/>
                  </a:schemeClr>
                </a:solidFill>
              </a:rPr>
              <a:t>We have no good reason to think that x is not a typical A.</a:t>
            </a:r>
          </a:p>
          <a:p>
            <a:pPr marL="454025" lvl="1" indent="0">
              <a:buNone/>
            </a:pPr>
            <a:endParaRPr lang="en-US" sz="1400" dirty="0" smtClean="0"/>
          </a:p>
          <a:p>
            <a:pPr lvl="1"/>
            <a:r>
              <a:rPr lang="en-US" dirty="0" smtClean="0"/>
              <a:t>If </a:t>
            </a:r>
            <a:r>
              <a:rPr lang="en-US" dirty="0"/>
              <a:t>Gordon is a member of a relevant sub-group of Notre Dame students who belong to an </a:t>
            </a:r>
            <a:r>
              <a:rPr lang="en-US" dirty="0" smtClean="0"/>
              <a:t>anti-jock </a:t>
            </a:r>
            <a:r>
              <a:rPr lang="en-US" dirty="0"/>
              <a:t>association, then we would need to know the percentage of the members of </a:t>
            </a:r>
            <a:r>
              <a:rPr lang="en-US" i="1" dirty="0"/>
              <a:t>that</a:t>
            </a:r>
            <a:r>
              <a:rPr lang="en-US" dirty="0"/>
              <a:t> class who are football fans</a:t>
            </a:r>
            <a:r>
              <a:rPr lang="en-US" dirty="0" smtClean="0"/>
              <a:t>.</a:t>
            </a:r>
          </a:p>
          <a:p>
            <a:pPr marL="454025" lvl="1" indent="0">
              <a:buNone/>
            </a:pPr>
            <a:endParaRPr lang="en-US" sz="1400" dirty="0" smtClean="0"/>
          </a:p>
          <a:p>
            <a:pPr lvl="1"/>
            <a:r>
              <a:rPr lang="en-US" b="1" i="1" u="sng" dirty="0" smtClean="0">
                <a:solidFill>
                  <a:schemeClr val="tx2">
                    <a:lumMod val="75000"/>
                  </a:schemeClr>
                </a:solidFill>
              </a:rPr>
              <a:t>Rule of Total Evidence</a:t>
            </a:r>
            <a:r>
              <a:rPr lang="en-US" dirty="0" smtClean="0"/>
              <a:t>: Must consider an individual within the reference class most relevant to the question at hand. (e.g. Overlap: Notre Dame students + anti-jock)</a:t>
            </a:r>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6"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tx2">
                    <a:satMod val="200000"/>
                  </a:schemeClr>
                </a:solidFill>
              </a:rPr>
              <a:t>Statistical Syllogisms &amp; Total Evidence</a:t>
            </a:r>
            <a:endParaRPr lang="en-US" sz="3200" dirty="0" smtClean="0"/>
          </a:p>
        </p:txBody>
      </p:sp>
    </p:spTree>
    <p:extLst>
      <p:ext uri="{BB962C8B-B14F-4D97-AF65-F5344CB8AC3E}">
        <p14:creationId xmlns:p14="http://schemas.microsoft.com/office/powerpoint/2010/main" val="3450940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19200"/>
            <a:ext cx="7772400" cy="4572000"/>
          </a:xfrm>
        </p:spPr>
        <p:txBody>
          <a:bodyPr>
            <a:normAutofit/>
          </a:bodyPr>
          <a:lstStyle/>
          <a:p>
            <a:r>
              <a:rPr lang="en-US" dirty="0" smtClean="0"/>
              <a:t>Medical claims</a:t>
            </a:r>
          </a:p>
          <a:p>
            <a:pPr marL="511175" lvl="1" indent="0">
              <a:buNone/>
            </a:pPr>
            <a:endParaRPr lang="en-US" sz="1300" b="1" i="1" dirty="0" smtClean="0">
              <a:solidFill>
                <a:schemeClr val="accent1">
                  <a:lumMod val="60000"/>
                  <a:lumOff val="40000"/>
                </a:schemeClr>
              </a:solidFill>
            </a:endParaRPr>
          </a:p>
          <a:p>
            <a:pPr lvl="1"/>
            <a:r>
              <a:rPr lang="en-US" b="1" i="1" dirty="0" smtClean="0">
                <a:solidFill>
                  <a:schemeClr val="accent1">
                    <a:lumMod val="60000"/>
                    <a:lumOff val="40000"/>
                  </a:schemeClr>
                </a:solidFill>
              </a:rPr>
              <a:t>80% of diabetics with high blood pressure suffer from strokes and heart attacks. You’re a diabetic with high blood pressure. Therefore, you have an 80% chance of suffering a stroke and a heart attack.</a:t>
            </a:r>
          </a:p>
          <a:p>
            <a:pPr marL="511175" lvl="1" indent="0">
              <a:buNone/>
            </a:pPr>
            <a:endParaRPr lang="en-US" sz="1300" dirty="0" smtClean="0"/>
          </a:p>
          <a:p>
            <a:pPr lvl="1"/>
            <a:r>
              <a:rPr lang="en-US" dirty="0" smtClean="0"/>
              <a:t>Other relevant factors should be included in the reference class to provide accurate expectation: </a:t>
            </a:r>
          </a:p>
          <a:p>
            <a:pPr lvl="2"/>
            <a:r>
              <a:rPr lang="en-US" dirty="0" smtClean="0"/>
              <a:t>Smoking, drinking, diet, regular exercise, family history, etc.</a:t>
            </a:r>
          </a:p>
          <a:p>
            <a:pPr marL="766763" lvl="2" indent="0">
              <a:buNone/>
            </a:pPr>
            <a:endParaRPr lang="en-US" sz="1300" dirty="0" smtClean="0"/>
          </a:p>
          <a:p>
            <a:r>
              <a:rPr lang="en-US" dirty="0" smtClean="0">
                <a:solidFill>
                  <a:srgbClr val="FFC000"/>
                </a:solidFill>
              </a:rPr>
              <a:t>Stereotyping</a:t>
            </a:r>
          </a:p>
          <a:p>
            <a:pPr lvl="1"/>
            <a:r>
              <a:rPr lang="en-US" dirty="0" smtClean="0"/>
              <a:t>Think of a person only as a member of a group without considering their distinctive features.</a:t>
            </a:r>
          </a:p>
          <a:p>
            <a:pPr lvl="1"/>
            <a:r>
              <a:rPr lang="en-US" dirty="0" smtClean="0"/>
              <a:t>E.g. Joni </a:t>
            </a:r>
            <a:r>
              <a:rPr lang="en-US" dirty="0" err="1" smtClean="0"/>
              <a:t>Eareckson</a:t>
            </a:r>
            <a:r>
              <a:rPr lang="en-US" dirty="0" smtClean="0"/>
              <a:t> Tada – quadriplegic painter</a:t>
            </a:r>
            <a:r>
              <a:rPr lang="en-CA" dirty="0" smtClean="0"/>
              <a:t>.</a:t>
            </a:r>
          </a:p>
          <a:p>
            <a:pPr lvl="1"/>
            <a:r>
              <a:rPr lang="en-CA" b="1" dirty="0" smtClean="0"/>
              <a:t>E.g. Key and Peele’s Solution to Racial Profiling</a:t>
            </a:r>
            <a:endParaRPr lang="en-CA" b="1" dirty="0"/>
          </a:p>
          <a:p>
            <a:pPr lvl="2"/>
            <a:endParaRPr lang="en-US" dirty="0" smtClean="0"/>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6"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tx2">
                    <a:satMod val="200000"/>
                  </a:schemeClr>
                </a:solidFill>
              </a:rPr>
              <a:t>Statistical Syllogisms &amp; Total Evidence</a:t>
            </a:r>
            <a:endParaRPr lang="en-US" sz="3200" dirty="0" smtClean="0"/>
          </a:p>
        </p:txBody>
      </p:sp>
    </p:spTree>
    <p:extLst>
      <p:ext uri="{BB962C8B-B14F-4D97-AF65-F5344CB8AC3E}">
        <p14:creationId xmlns:p14="http://schemas.microsoft.com/office/powerpoint/2010/main" val="10369614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7772400" cy="4648200"/>
          </a:xfrm>
        </p:spPr>
        <p:txBody>
          <a:bodyPr>
            <a:normAutofit lnSpcReduction="10000"/>
          </a:bodyPr>
          <a:lstStyle/>
          <a:p>
            <a:r>
              <a:rPr lang="en-US" sz="2800" dirty="0" smtClean="0">
                <a:solidFill>
                  <a:schemeClr val="accent3">
                    <a:lumMod val="60000"/>
                    <a:lumOff val="40000"/>
                  </a:schemeClr>
                </a:solidFill>
              </a:rPr>
              <a:t>Language Problems in the Context of Induction:</a:t>
            </a:r>
          </a:p>
          <a:p>
            <a:pPr marL="454025" lvl="1" indent="0">
              <a:buNone/>
            </a:pPr>
            <a:endParaRPr lang="en-US" sz="1100" b="1" u="sng" dirty="0" smtClean="0">
              <a:solidFill>
                <a:schemeClr val="tx2">
                  <a:lumMod val="75000"/>
                </a:schemeClr>
              </a:solidFill>
            </a:endParaRPr>
          </a:p>
          <a:p>
            <a:pPr marL="582613" indent="-457200">
              <a:buFont typeface="+mj-lt"/>
              <a:buAutoNum type="arabicPeriod"/>
            </a:pPr>
            <a:r>
              <a:rPr lang="en-US" sz="2800" b="1" dirty="0" smtClean="0">
                <a:solidFill>
                  <a:schemeClr val="tx2">
                    <a:lumMod val="75000"/>
                  </a:schemeClr>
                </a:solidFill>
              </a:rPr>
              <a:t>Pseudoprecision</a:t>
            </a:r>
            <a:r>
              <a:rPr lang="en-US" sz="2800" dirty="0" smtClean="0"/>
              <a:t>: Claims that appear to be precise because of the use of numbers, but cannot be precise because of the impossibility of obtaining knowledge to the level of exactness described. </a:t>
            </a:r>
          </a:p>
          <a:p>
            <a:pPr marL="454025" lvl="1" indent="0">
              <a:buNone/>
            </a:pPr>
            <a:endParaRPr lang="en-US" sz="1200" dirty="0" smtClean="0"/>
          </a:p>
          <a:p>
            <a:pPr lvl="1"/>
            <a:r>
              <a:rPr lang="en-US" sz="2400" dirty="0" smtClean="0"/>
              <a:t>Examples: </a:t>
            </a:r>
          </a:p>
          <a:p>
            <a:pPr lvl="2"/>
            <a:r>
              <a:rPr lang="en-US" sz="2200" b="1" i="1" dirty="0" smtClean="0">
                <a:solidFill>
                  <a:schemeClr val="accent1">
                    <a:lumMod val="60000"/>
                    <a:lumOff val="40000"/>
                  </a:schemeClr>
                </a:solidFill>
              </a:rPr>
              <a:t>This sour cream will expire on May 9, 2014.</a:t>
            </a:r>
          </a:p>
          <a:p>
            <a:pPr lvl="2"/>
            <a:r>
              <a:rPr lang="en-US" sz="2200" b="1" i="1" dirty="0" smtClean="0">
                <a:solidFill>
                  <a:schemeClr val="accent1">
                    <a:lumMod val="60000"/>
                    <a:lumOff val="40000"/>
                  </a:schemeClr>
                </a:solidFill>
              </a:rPr>
              <a:t>One serving of this pie contains 342 calories.</a:t>
            </a:r>
          </a:p>
          <a:p>
            <a:pPr lvl="2"/>
            <a:r>
              <a:rPr lang="en-US" sz="2200" b="1" i="1" dirty="0" smtClean="0">
                <a:solidFill>
                  <a:schemeClr val="accent1">
                    <a:lumMod val="60000"/>
                    <a:lumOff val="40000"/>
                  </a:schemeClr>
                </a:solidFill>
              </a:rPr>
              <a:t>Research studies show that on the average we use 38% of our brains. Imagine what we could do if only we could tap into that other 62%!</a:t>
            </a:r>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6"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tx2">
                    <a:satMod val="200000"/>
                  </a:schemeClr>
                </a:solidFill>
              </a:rPr>
              <a:t>Induction &amp; Problems with Language</a:t>
            </a:r>
            <a:endParaRPr lang="en-US" sz="3200" dirty="0" smtClean="0"/>
          </a:p>
        </p:txBody>
      </p:sp>
    </p:spTree>
    <p:extLst>
      <p:ext uri="{BB962C8B-B14F-4D97-AF65-F5344CB8AC3E}">
        <p14:creationId xmlns:p14="http://schemas.microsoft.com/office/powerpoint/2010/main" val="34277988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7772400" cy="4572000"/>
          </a:xfrm>
        </p:spPr>
        <p:txBody>
          <a:bodyPr>
            <a:normAutofit/>
          </a:bodyPr>
          <a:lstStyle/>
          <a:p>
            <a:pPr marL="582613" indent="-514350">
              <a:buFont typeface="+mj-lt"/>
              <a:buAutoNum type="arabicPeriod" startAt="2"/>
            </a:pPr>
            <a:r>
              <a:rPr lang="en-US" sz="3200" dirty="0" smtClean="0">
                <a:solidFill>
                  <a:schemeClr val="tx2">
                    <a:lumMod val="75000"/>
                  </a:schemeClr>
                </a:solidFill>
              </a:rPr>
              <a:t>Questionable Operational Definitions</a:t>
            </a:r>
          </a:p>
          <a:p>
            <a:pPr marL="454025" lvl="1" indent="0">
              <a:buNone/>
            </a:pPr>
            <a:endParaRPr lang="en-US" sz="1000" dirty="0" smtClean="0"/>
          </a:p>
          <a:p>
            <a:pPr lvl="1"/>
            <a:r>
              <a:rPr lang="en-US" sz="2800" dirty="0" smtClean="0"/>
              <a:t>Operational definition used in science illicitly. </a:t>
            </a:r>
          </a:p>
          <a:p>
            <a:pPr lvl="2"/>
            <a:r>
              <a:rPr lang="en-US" dirty="0" smtClean="0"/>
              <a:t>Danger of </a:t>
            </a:r>
            <a:r>
              <a:rPr lang="en-US" dirty="0" err="1" smtClean="0"/>
              <a:t>unclarity</a:t>
            </a:r>
            <a:r>
              <a:rPr lang="en-US" dirty="0" smtClean="0"/>
              <a:t> resulting from confusion of </a:t>
            </a:r>
            <a:r>
              <a:rPr lang="en-US" dirty="0"/>
              <a:t>stipulated </a:t>
            </a:r>
            <a:r>
              <a:rPr lang="en-US" dirty="0" smtClean="0"/>
              <a:t>operational definition of the term with the lexical definition commonly used.</a:t>
            </a:r>
          </a:p>
          <a:p>
            <a:pPr marL="766763" lvl="2" indent="0">
              <a:buNone/>
            </a:pPr>
            <a:endParaRPr lang="en-US" sz="1100" dirty="0" smtClean="0"/>
          </a:p>
          <a:p>
            <a:pPr lvl="2"/>
            <a:r>
              <a:rPr lang="en-US" b="1" i="1" dirty="0" smtClean="0">
                <a:solidFill>
                  <a:schemeClr val="accent1">
                    <a:lumMod val="60000"/>
                    <a:lumOff val="40000"/>
                  </a:schemeClr>
                </a:solidFill>
              </a:rPr>
              <a:t>Lying means having moist palms and a higher pulse when exposed to a lie detector test. If you fail a lie detector test, you are lying – by definition.</a:t>
            </a:r>
          </a:p>
          <a:p>
            <a:pPr marL="766763" lvl="2" indent="0">
              <a:buNone/>
            </a:pPr>
            <a:endParaRPr lang="en-US" sz="1100" b="1" i="1" dirty="0" smtClean="0">
              <a:solidFill>
                <a:schemeClr val="accent1">
                  <a:lumMod val="60000"/>
                  <a:lumOff val="40000"/>
                </a:schemeClr>
              </a:solidFill>
            </a:endParaRPr>
          </a:p>
          <a:p>
            <a:pPr lvl="2"/>
            <a:r>
              <a:rPr lang="en-US" i="1" dirty="0" smtClean="0"/>
              <a:t>“To the extent that </a:t>
            </a:r>
            <a:r>
              <a:rPr lang="en-US" i="1" dirty="0" err="1" smtClean="0"/>
              <a:t>operationalizations</a:t>
            </a:r>
            <a:r>
              <a:rPr lang="en-US" i="1" dirty="0" smtClean="0"/>
              <a:t> are questionable, the conclusions are undermined.” </a:t>
            </a:r>
            <a:r>
              <a:rPr lang="en-US" dirty="0" smtClean="0"/>
              <a:t>(</a:t>
            </a:r>
            <a:r>
              <a:rPr lang="en-US" dirty="0" err="1" smtClean="0"/>
              <a:t>Govier</a:t>
            </a:r>
            <a:r>
              <a:rPr lang="en-US" dirty="0" smtClean="0"/>
              <a:t>, 272)</a:t>
            </a:r>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6"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tx2">
                    <a:satMod val="200000"/>
                  </a:schemeClr>
                </a:solidFill>
              </a:rPr>
              <a:t>Induction &amp; Problems with Language</a:t>
            </a:r>
            <a:endParaRPr lang="en-US" sz="3200" dirty="0" smtClean="0"/>
          </a:p>
        </p:txBody>
      </p:sp>
    </p:spTree>
    <p:extLst>
      <p:ext uri="{BB962C8B-B14F-4D97-AF65-F5344CB8AC3E}">
        <p14:creationId xmlns:p14="http://schemas.microsoft.com/office/powerpoint/2010/main" val="7542926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95400"/>
            <a:ext cx="7772400" cy="4572000"/>
          </a:xfrm>
        </p:spPr>
        <p:txBody>
          <a:bodyPr>
            <a:normAutofit/>
          </a:bodyPr>
          <a:lstStyle/>
          <a:p>
            <a:r>
              <a:rPr lang="en-US" sz="2800" dirty="0" smtClean="0"/>
              <a:t>Operational definition and </a:t>
            </a:r>
            <a:r>
              <a:rPr lang="en-US" sz="2800" dirty="0" err="1" smtClean="0"/>
              <a:t>pseudoprecision</a:t>
            </a:r>
            <a:r>
              <a:rPr lang="en-US" sz="2800" dirty="0" smtClean="0"/>
              <a:t> combined:</a:t>
            </a:r>
          </a:p>
          <a:p>
            <a:pPr marL="454025" lvl="1" indent="0">
              <a:buNone/>
            </a:pPr>
            <a:endParaRPr lang="en-US" sz="1300" dirty="0" smtClean="0"/>
          </a:p>
          <a:p>
            <a:pPr lvl="1"/>
            <a:r>
              <a:rPr lang="en-US" dirty="0" smtClean="0"/>
              <a:t>E.g. A term or phrase that is vague or imprecise is used (e.g. “unfocused hyperactivity”) and a precise measurement is applied (like 40% reduction).</a:t>
            </a:r>
          </a:p>
          <a:p>
            <a:pPr marL="511175" lvl="1" indent="0">
              <a:buNone/>
            </a:pPr>
            <a:r>
              <a:rPr lang="en-US" dirty="0"/>
              <a:t>	</a:t>
            </a:r>
            <a:r>
              <a:rPr lang="en-US" dirty="0" smtClean="0"/>
              <a:t>	</a:t>
            </a:r>
            <a:r>
              <a:rPr lang="en-US" b="1" i="1" dirty="0" smtClean="0">
                <a:solidFill>
                  <a:schemeClr val="accent1">
                    <a:lumMod val="60000"/>
                    <a:lumOff val="40000"/>
                  </a:schemeClr>
                </a:solidFill>
              </a:rPr>
              <a:t>There has been a 40% reduction in </a:t>
            </a:r>
            <a:r>
              <a:rPr lang="en-US" b="1" i="1" dirty="0" smtClean="0">
                <a:solidFill>
                  <a:schemeClr val="accent1">
                    <a:lumMod val="60000"/>
                    <a:lumOff val="40000"/>
                  </a:schemeClr>
                </a:solidFill>
              </a:rPr>
              <a:t>unfocused </a:t>
            </a:r>
            <a:r>
              <a:rPr lang="en-US" b="1" i="1" dirty="0" smtClean="0">
                <a:solidFill>
                  <a:schemeClr val="accent1">
                    <a:lumMod val="60000"/>
                    <a:lumOff val="40000"/>
                  </a:schemeClr>
                </a:solidFill>
              </a:rPr>
              <a:t>hyperactivity </a:t>
            </a:r>
            <a:r>
              <a:rPr lang="en-US" b="1" i="1" dirty="0" smtClean="0">
                <a:solidFill>
                  <a:schemeClr val="accent1">
                    <a:lumMod val="60000"/>
                    <a:lumOff val="40000"/>
                  </a:schemeClr>
                </a:solidFill>
              </a:rPr>
              <a:t>			among </a:t>
            </a:r>
            <a:r>
              <a:rPr lang="en-US" b="1" i="1" dirty="0" smtClean="0">
                <a:solidFill>
                  <a:schemeClr val="accent1">
                    <a:lumMod val="60000"/>
                    <a:lumOff val="40000"/>
                  </a:schemeClr>
                </a:solidFill>
              </a:rPr>
              <a:t>grade 3 </a:t>
            </a:r>
            <a:r>
              <a:rPr lang="en-US" b="1" i="1" dirty="0" smtClean="0">
                <a:solidFill>
                  <a:schemeClr val="accent1">
                    <a:lumMod val="60000"/>
                    <a:lumOff val="40000"/>
                  </a:schemeClr>
                </a:solidFill>
              </a:rPr>
              <a:t>students </a:t>
            </a:r>
            <a:r>
              <a:rPr lang="en-US" b="1" i="1" dirty="0" smtClean="0">
                <a:solidFill>
                  <a:schemeClr val="accent1">
                    <a:lumMod val="60000"/>
                    <a:lumOff val="40000"/>
                  </a:schemeClr>
                </a:solidFill>
              </a:rPr>
              <a:t>in Ontario.</a:t>
            </a:r>
          </a:p>
          <a:p>
            <a:pPr marL="454025" lvl="1" indent="0">
              <a:buNone/>
            </a:pPr>
            <a:endParaRPr lang="en-US" sz="1400" dirty="0" smtClean="0"/>
          </a:p>
          <a:p>
            <a:pPr lvl="1"/>
            <a:r>
              <a:rPr lang="en-US" dirty="0" smtClean="0"/>
              <a:t>Without knowing how “unfocused hyperactivity” has been </a:t>
            </a:r>
            <a:r>
              <a:rPr lang="en-US" b="1" i="1" dirty="0" smtClean="0">
                <a:solidFill>
                  <a:schemeClr val="tx2">
                    <a:lumMod val="75000"/>
                  </a:schemeClr>
                </a:solidFill>
              </a:rPr>
              <a:t>operationalized</a:t>
            </a:r>
            <a:r>
              <a:rPr lang="en-US" dirty="0" smtClean="0"/>
              <a:t>, we  can’t understand what is being claimed.</a:t>
            </a:r>
            <a:endParaRPr lang="en-US" dirty="0"/>
          </a:p>
          <a:p>
            <a:pPr lvl="1"/>
            <a:r>
              <a:rPr lang="en-US" dirty="0" smtClean="0"/>
              <a:t>The number is misleading; degree of precision unjustified.</a:t>
            </a:r>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6"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tx2">
                    <a:satMod val="200000"/>
                  </a:schemeClr>
                </a:solidFill>
              </a:rPr>
              <a:t>Induction &amp; Problems with Language</a:t>
            </a:r>
            <a:endParaRPr lang="en-US" sz="3200" dirty="0" smtClean="0"/>
          </a:p>
        </p:txBody>
      </p:sp>
    </p:spTree>
    <p:extLst>
      <p:ext uri="{BB962C8B-B14F-4D97-AF65-F5344CB8AC3E}">
        <p14:creationId xmlns:p14="http://schemas.microsoft.com/office/powerpoint/2010/main" val="1405377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772400" cy="4724400"/>
          </a:xfrm>
        </p:spPr>
        <p:txBody>
          <a:bodyPr>
            <a:normAutofit/>
          </a:bodyPr>
          <a:lstStyle/>
          <a:p>
            <a:r>
              <a:rPr lang="en-US" sz="2800" u="sng" dirty="0" smtClean="0">
                <a:solidFill>
                  <a:schemeClr val="accent3">
                    <a:lumMod val="60000"/>
                    <a:lumOff val="40000"/>
                  </a:schemeClr>
                </a:solidFill>
              </a:rPr>
              <a:t>Common Errors in Inductive Reasoning</a:t>
            </a:r>
          </a:p>
          <a:p>
            <a:pPr marL="454025" lvl="1" indent="0">
              <a:buNone/>
            </a:pPr>
            <a:endParaRPr lang="en-US" sz="1200" b="1" dirty="0" smtClean="0">
              <a:solidFill>
                <a:schemeClr val="tx2">
                  <a:lumMod val="75000"/>
                </a:schemeClr>
              </a:solidFill>
            </a:endParaRPr>
          </a:p>
          <a:p>
            <a:pPr marL="911225" lvl="1" indent="-457200">
              <a:buFont typeface="+mj-lt"/>
              <a:buAutoNum type="arabicPeriod"/>
            </a:pPr>
            <a:r>
              <a:rPr lang="en-US" sz="2400" b="1" dirty="0" smtClean="0">
                <a:solidFill>
                  <a:schemeClr val="tx2">
                    <a:lumMod val="75000"/>
                  </a:schemeClr>
                </a:solidFill>
              </a:rPr>
              <a:t>The Biased Sample</a:t>
            </a:r>
            <a:r>
              <a:rPr lang="en-US" sz="2400" dirty="0" smtClean="0"/>
              <a:t> </a:t>
            </a:r>
          </a:p>
          <a:p>
            <a:pPr lvl="2"/>
            <a:r>
              <a:rPr lang="en-US" sz="2200" dirty="0" smtClean="0"/>
              <a:t>The sample is selected in a way that ensures it will under- or over-emphasize the characteristics being studied.</a:t>
            </a:r>
          </a:p>
          <a:p>
            <a:pPr lvl="2"/>
            <a:r>
              <a:rPr lang="en-US" sz="2200" dirty="0"/>
              <a:t>Because </a:t>
            </a:r>
            <a:r>
              <a:rPr lang="en-US" sz="2200" dirty="0" smtClean="0"/>
              <a:t>the sample </a:t>
            </a:r>
            <a:r>
              <a:rPr lang="en-US" sz="2200" dirty="0"/>
              <a:t>isn’t random.</a:t>
            </a:r>
            <a:endParaRPr lang="en-US" sz="2200" dirty="0" smtClean="0"/>
          </a:p>
          <a:p>
            <a:pPr lvl="3">
              <a:spcAft>
                <a:spcPts val="1200"/>
              </a:spcAft>
            </a:pPr>
            <a:r>
              <a:rPr lang="en-US" sz="2000" dirty="0" smtClean="0"/>
              <a:t>E.g. </a:t>
            </a:r>
            <a:r>
              <a:rPr lang="en-US" sz="2000" b="1" i="1" dirty="0" smtClean="0">
                <a:solidFill>
                  <a:schemeClr val="accent1">
                    <a:lumMod val="60000"/>
                    <a:lumOff val="40000"/>
                  </a:schemeClr>
                </a:solidFill>
              </a:rPr>
              <a:t>How many Canadians like Justin Trudeau? </a:t>
            </a:r>
            <a:r>
              <a:rPr lang="en-US" sz="2000" dirty="0" smtClean="0"/>
              <a:t>Taken from a sample of 500 people at a Liberal rally in Kingston.   </a:t>
            </a:r>
          </a:p>
          <a:p>
            <a:pPr lvl="2"/>
            <a:r>
              <a:rPr lang="en-US" sz="2200" dirty="0" smtClean="0"/>
              <a:t>Or the question in a poll is presented in such a way to guarantee the outcome desired by the poll taker.</a:t>
            </a:r>
          </a:p>
          <a:p>
            <a:pPr lvl="3"/>
            <a:r>
              <a:rPr lang="en-US" sz="2000" dirty="0" smtClean="0"/>
              <a:t>E.g. </a:t>
            </a:r>
            <a:r>
              <a:rPr lang="en-US" sz="2000" b="1" i="1" dirty="0" smtClean="0">
                <a:solidFill>
                  <a:schemeClr val="accent1">
                    <a:lumMod val="60000"/>
                    <a:lumOff val="40000"/>
                  </a:schemeClr>
                </a:solidFill>
              </a:rPr>
              <a:t>Proving that 98% of people in Waterloo are tech savvy. </a:t>
            </a:r>
            <a:r>
              <a:rPr lang="en-US" sz="2000" dirty="0" smtClean="0"/>
              <a:t>Survey administered via free downloadable smart phone app.</a:t>
            </a:r>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6"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tx2">
                    <a:satMod val="200000"/>
                  </a:schemeClr>
                </a:solidFill>
              </a:rPr>
              <a:t>Errors in Inductive Reasoning</a:t>
            </a:r>
            <a:endParaRPr lang="en-US" sz="3200" dirty="0" smtClean="0"/>
          </a:p>
        </p:txBody>
      </p:sp>
    </p:spTree>
    <p:extLst>
      <p:ext uri="{BB962C8B-B14F-4D97-AF65-F5344CB8AC3E}">
        <p14:creationId xmlns:p14="http://schemas.microsoft.com/office/powerpoint/2010/main" val="30966501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7772400" cy="4648200"/>
          </a:xfrm>
        </p:spPr>
        <p:txBody>
          <a:bodyPr>
            <a:normAutofit lnSpcReduction="10000"/>
          </a:bodyPr>
          <a:lstStyle/>
          <a:p>
            <a:r>
              <a:rPr lang="en-US" sz="2400" b="1" i="1" dirty="0" smtClean="0">
                <a:solidFill>
                  <a:schemeClr val="accent3">
                    <a:lumMod val="60000"/>
                    <a:lumOff val="40000"/>
                  </a:schemeClr>
                </a:solidFill>
              </a:rPr>
              <a:t>Inductive Generalizations (IG)</a:t>
            </a:r>
            <a:endParaRPr lang="en-US" sz="2400" dirty="0" smtClean="0">
              <a:solidFill>
                <a:schemeClr val="accent3">
                  <a:lumMod val="60000"/>
                  <a:lumOff val="40000"/>
                </a:schemeClr>
              </a:solidFill>
            </a:endParaRPr>
          </a:p>
          <a:p>
            <a:pPr lvl="1"/>
            <a:r>
              <a:rPr lang="en-US" sz="2000" dirty="0" smtClean="0"/>
              <a:t>The premises describe a number of observed objects or events as having some particular feature. </a:t>
            </a:r>
          </a:p>
          <a:p>
            <a:pPr lvl="1"/>
            <a:r>
              <a:rPr lang="en-US" sz="2000" dirty="0" smtClean="0"/>
              <a:t>Based on this observed set of objects / events the conclusion asserts a claim about all (or most) of the objects / events of the same type, namely that they have the feature in question.</a:t>
            </a:r>
          </a:p>
          <a:p>
            <a:pPr marL="454025" lvl="1" indent="0">
              <a:buNone/>
            </a:pPr>
            <a:endParaRPr lang="en-US" sz="1100" dirty="0" smtClean="0"/>
          </a:p>
          <a:p>
            <a:pPr marL="1257300" lvl="2" indent="-457200">
              <a:buFont typeface="+mj-lt"/>
              <a:buAutoNum type="arabicPeriod"/>
            </a:pPr>
            <a:r>
              <a:rPr lang="en-US" sz="2000" b="1" i="1" dirty="0" smtClean="0">
                <a:solidFill>
                  <a:schemeClr val="accent1">
                    <a:lumMod val="60000"/>
                    <a:lumOff val="40000"/>
                  </a:schemeClr>
                </a:solidFill>
              </a:rPr>
              <a:t>85% of </a:t>
            </a:r>
            <a:r>
              <a:rPr lang="en-US" sz="2000" b="1" i="1" u="sng" dirty="0" smtClean="0">
                <a:solidFill>
                  <a:srgbClr val="FFC000"/>
                </a:solidFill>
              </a:rPr>
              <a:t>polled students at Notre Dame</a:t>
            </a:r>
            <a:r>
              <a:rPr lang="en-US" sz="2000" b="1" i="1" dirty="0" smtClean="0">
                <a:solidFill>
                  <a:srgbClr val="FFC000"/>
                </a:solidFill>
              </a:rPr>
              <a:t> </a:t>
            </a:r>
            <a:r>
              <a:rPr lang="en-US" sz="2000" b="1" i="1" dirty="0" smtClean="0">
                <a:solidFill>
                  <a:schemeClr val="accent1">
                    <a:lumMod val="60000"/>
                    <a:lumOff val="40000"/>
                  </a:schemeClr>
                </a:solidFill>
              </a:rPr>
              <a:t>think the football team is great.  </a:t>
            </a:r>
          </a:p>
          <a:p>
            <a:pPr marL="800100" lvl="2" indent="0">
              <a:buNone/>
            </a:pPr>
            <a:r>
              <a:rPr lang="en-US" sz="2000" b="1" i="1" dirty="0" smtClean="0">
                <a:solidFill>
                  <a:schemeClr val="accent1">
                    <a:lumMod val="60000"/>
                    <a:lumOff val="40000"/>
                  </a:schemeClr>
                </a:solidFill>
              </a:rPr>
              <a:t>So, probably:</a:t>
            </a:r>
          </a:p>
          <a:p>
            <a:pPr marL="1257300" lvl="2" indent="-457200">
              <a:buFont typeface="+mj-lt"/>
              <a:buAutoNum type="arabicPeriod" startAt="2"/>
            </a:pPr>
            <a:r>
              <a:rPr lang="en-US" sz="2000" b="1" i="1" dirty="0" smtClean="0">
                <a:solidFill>
                  <a:schemeClr val="accent1">
                    <a:lumMod val="60000"/>
                    <a:lumOff val="40000"/>
                  </a:schemeClr>
                </a:solidFill>
              </a:rPr>
              <a:t>85% of all </a:t>
            </a:r>
            <a:r>
              <a:rPr lang="en-US" sz="2000" b="1" i="1" u="sng" dirty="0" smtClean="0">
                <a:solidFill>
                  <a:srgbClr val="FFC000"/>
                </a:solidFill>
              </a:rPr>
              <a:t>Notre Dame students</a:t>
            </a:r>
            <a:r>
              <a:rPr lang="en-US" sz="2000" b="1" i="1" dirty="0" smtClean="0">
                <a:solidFill>
                  <a:srgbClr val="FFC000"/>
                </a:solidFill>
              </a:rPr>
              <a:t> </a:t>
            </a:r>
            <a:r>
              <a:rPr lang="en-US" sz="2000" b="1" i="1" dirty="0" smtClean="0">
                <a:solidFill>
                  <a:schemeClr val="accent1">
                    <a:lumMod val="60000"/>
                    <a:lumOff val="40000"/>
                  </a:schemeClr>
                </a:solidFill>
              </a:rPr>
              <a:t>think the the football team is great.</a:t>
            </a:r>
          </a:p>
          <a:p>
            <a:pPr marL="328612" lvl="1" indent="0">
              <a:buNone/>
            </a:pPr>
            <a:endParaRPr lang="en-US" sz="1500" dirty="0" smtClean="0"/>
          </a:p>
          <a:p>
            <a:pPr marL="785812" lvl="1" indent="-457200"/>
            <a:r>
              <a:rPr lang="en-US" sz="2000" dirty="0" smtClean="0"/>
              <a:t>The word “probably” (or “likely,” etc.) indicates </a:t>
            </a:r>
            <a:r>
              <a:rPr lang="en-US" sz="2000" b="1" i="1" dirty="0" smtClean="0">
                <a:solidFill>
                  <a:schemeClr val="accent4">
                    <a:lumMod val="60000"/>
                    <a:lumOff val="40000"/>
                  </a:schemeClr>
                </a:solidFill>
              </a:rPr>
              <a:t>extrapolation</a:t>
            </a:r>
            <a:r>
              <a:rPr lang="en-US" sz="2000" dirty="0" smtClean="0">
                <a:solidFill>
                  <a:schemeClr val="accent4">
                    <a:lumMod val="60000"/>
                    <a:lumOff val="40000"/>
                  </a:schemeClr>
                </a:solidFill>
              </a:rPr>
              <a:t> </a:t>
            </a:r>
            <a:r>
              <a:rPr lang="en-US" sz="2000" dirty="0" smtClean="0"/>
              <a:t>from polled (observed) group to entire group.</a:t>
            </a:r>
          </a:p>
          <a:p>
            <a:pPr marL="785812" lvl="1" indent="-457200"/>
            <a:r>
              <a:rPr lang="en-US" sz="2000" dirty="0" smtClean="0"/>
              <a:t>Inductive arguments give (good) evidence, but never certainty.</a:t>
            </a:r>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6"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tx2">
                    <a:satMod val="200000"/>
                  </a:schemeClr>
                </a:solidFill>
              </a:rPr>
              <a:t>Inductive Generalizations</a:t>
            </a:r>
            <a:endParaRPr lang="en-US" sz="3200" dirty="0" smtClean="0"/>
          </a:p>
        </p:txBody>
      </p:sp>
      <p:sp>
        <p:nvSpPr>
          <p:cNvPr id="2" name="TextBox 1"/>
          <p:cNvSpPr txBox="1"/>
          <p:nvPr/>
        </p:nvSpPr>
        <p:spPr>
          <a:xfrm>
            <a:off x="4023052" y="3364468"/>
            <a:ext cx="1082348" cy="369332"/>
          </a:xfrm>
          <a:prstGeom prst="rect">
            <a:avLst/>
          </a:prstGeom>
          <a:noFill/>
        </p:spPr>
        <p:txBody>
          <a:bodyPr wrap="none" rtlCol="0">
            <a:spAutoFit/>
          </a:bodyPr>
          <a:lstStyle/>
          <a:p>
            <a:r>
              <a:rPr lang="en-US" dirty="0" smtClean="0">
                <a:solidFill>
                  <a:schemeClr val="accent2">
                    <a:lumMod val="40000"/>
                    <a:lumOff val="60000"/>
                  </a:schemeClr>
                </a:solidFill>
              </a:rPr>
              <a:t>(sample)</a:t>
            </a:r>
            <a:endParaRPr lang="en-US" dirty="0">
              <a:solidFill>
                <a:schemeClr val="accent2">
                  <a:lumMod val="40000"/>
                  <a:lumOff val="60000"/>
                </a:schemeClr>
              </a:solidFill>
            </a:endParaRPr>
          </a:p>
        </p:txBody>
      </p:sp>
      <p:sp>
        <p:nvSpPr>
          <p:cNvPr id="7" name="TextBox 6"/>
          <p:cNvSpPr txBox="1"/>
          <p:nvPr/>
        </p:nvSpPr>
        <p:spPr>
          <a:xfrm>
            <a:off x="3581827" y="4278868"/>
            <a:ext cx="2056973" cy="369332"/>
          </a:xfrm>
          <a:prstGeom prst="rect">
            <a:avLst/>
          </a:prstGeom>
          <a:noFill/>
        </p:spPr>
        <p:txBody>
          <a:bodyPr wrap="none" rtlCol="0">
            <a:spAutoFit/>
          </a:bodyPr>
          <a:lstStyle/>
          <a:p>
            <a:r>
              <a:rPr lang="en-US" dirty="0" smtClean="0">
                <a:solidFill>
                  <a:schemeClr val="accent2">
                    <a:lumMod val="40000"/>
                    <a:lumOff val="60000"/>
                  </a:schemeClr>
                </a:solidFill>
              </a:rPr>
              <a:t>(target population)</a:t>
            </a:r>
            <a:endParaRPr lang="en-US" dirty="0">
              <a:solidFill>
                <a:schemeClr val="accent2">
                  <a:lumMod val="40000"/>
                  <a:lumOff val="60000"/>
                </a:schemeClr>
              </a:solidFill>
            </a:endParaRPr>
          </a:p>
        </p:txBody>
      </p:sp>
    </p:spTree>
    <p:extLst>
      <p:ext uri="{BB962C8B-B14F-4D97-AF65-F5344CB8AC3E}">
        <p14:creationId xmlns:p14="http://schemas.microsoft.com/office/powerpoint/2010/main" val="33912702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95400"/>
            <a:ext cx="7772400" cy="4572000"/>
          </a:xfrm>
        </p:spPr>
        <p:txBody>
          <a:bodyPr/>
          <a:lstStyle/>
          <a:p>
            <a:pPr marL="582613" indent="-457200">
              <a:buFont typeface="+mj-lt"/>
              <a:buAutoNum type="arabicPeriod" startAt="2"/>
            </a:pPr>
            <a:r>
              <a:rPr lang="en-US" sz="2800" b="1" dirty="0" smtClean="0">
                <a:solidFill>
                  <a:schemeClr val="tx2">
                    <a:lumMod val="75000"/>
                  </a:schemeClr>
                </a:solidFill>
              </a:rPr>
              <a:t>Hasty generalization </a:t>
            </a:r>
          </a:p>
          <a:p>
            <a:pPr lvl="1"/>
            <a:r>
              <a:rPr lang="en-US" dirty="0" smtClean="0"/>
              <a:t>The sample referred to in the premise is hopelessly inadequate, given its size relative to the population, to support the conclusion.</a:t>
            </a:r>
          </a:p>
          <a:p>
            <a:pPr marL="511175" lvl="1" indent="0">
              <a:buNone/>
            </a:pPr>
            <a:endParaRPr lang="en-US" sz="1400" dirty="0" smtClean="0"/>
          </a:p>
          <a:p>
            <a:pPr lvl="2"/>
            <a:r>
              <a:rPr lang="en-US" dirty="0" smtClean="0"/>
              <a:t>E.g. </a:t>
            </a:r>
            <a:r>
              <a:rPr lang="en-US" b="1" i="1" dirty="0" smtClean="0">
                <a:solidFill>
                  <a:schemeClr val="accent1">
                    <a:lumMod val="60000"/>
                    <a:lumOff val="40000"/>
                  </a:schemeClr>
                </a:solidFill>
              </a:rPr>
              <a:t>That goose purposefully refused to get out of my way on the bike path. Therefore all geese are venomous monsters.</a:t>
            </a:r>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6"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tx2">
                    <a:satMod val="200000"/>
                  </a:schemeClr>
                </a:solidFill>
              </a:rPr>
              <a:t>Errors in Inductive Reasoning</a:t>
            </a:r>
            <a:endParaRPr lang="en-US" sz="3200" dirty="0" smtClean="0"/>
          </a:p>
        </p:txBody>
      </p:sp>
    </p:spTree>
    <p:extLst>
      <p:ext uri="{BB962C8B-B14F-4D97-AF65-F5344CB8AC3E}">
        <p14:creationId xmlns:p14="http://schemas.microsoft.com/office/powerpoint/2010/main" val="20710453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95400"/>
            <a:ext cx="7772400" cy="4572000"/>
          </a:xfrm>
        </p:spPr>
        <p:txBody>
          <a:bodyPr/>
          <a:lstStyle/>
          <a:p>
            <a:pPr marL="582613" indent="-514350">
              <a:buFont typeface="+mj-lt"/>
              <a:buAutoNum type="arabicPeriod" startAt="3"/>
            </a:pPr>
            <a:r>
              <a:rPr lang="en-US" sz="2800" b="1" dirty="0" smtClean="0">
                <a:solidFill>
                  <a:schemeClr val="tx2">
                    <a:lumMod val="75000"/>
                  </a:schemeClr>
                </a:solidFill>
              </a:rPr>
              <a:t>Anecdotal arguments </a:t>
            </a:r>
          </a:p>
          <a:p>
            <a:pPr lvl="1"/>
            <a:r>
              <a:rPr lang="en-US" sz="2400" dirty="0" smtClean="0"/>
              <a:t>Attempt to reach a conclusion via inductive generalization based on premises from one person’s experiences. </a:t>
            </a:r>
          </a:p>
          <a:p>
            <a:pPr lvl="2"/>
            <a:r>
              <a:rPr lang="en-US" sz="2200" b="1" dirty="0" smtClean="0"/>
              <a:t>Spatula City</a:t>
            </a:r>
          </a:p>
          <a:p>
            <a:pPr lvl="2"/>
            <a:r>
              <a:rPr lang="en-US" sz="2200" b="1" i="1" dirty="0" smtClean="0">
                <a:solidFill>
                  <a:schemeClr val="accent1">
                    <a:lumMod val="60000"/>
                    <a:lumOff val="40000"/>
                  </a:schemeClr>
                </a:solidFill>
              </a:rPr>
              <a:t>“I liked the spatulas so much, I bought the company.”</a:t>
            </a:r>
          </a:p>
          <a:p>
            <a:pPr lvl="2">
              <a:spcAft>
                <a:spcPts val="1200"/>
              </a:spcAft>
            </a:pPr>
            <a:r>
              <a:rPr lang="en-US" sz="2200" b="1" i="1" dirty="0" smtClean="0">
                <a:solidFill>
                  <a:schemeClr val="accent1">
                    <a:lumMod val="60000"/>
                    <a:lumOff val="40000"/>
                  </a:schemeClr>
                </a:solidFill>
              </a:rPr>
              <a:t>“I tried to use one of their spatula’s on a winter camping trip and it melted in with the pancake mix!”</a:t>
            </a:r>
          </a:p>
          <a:p>
            <a:pPr lvl="1"/>
            <a:r>
              <a:rPr lang="en-US" sz="2400" dirty="0" smtClean="0"/>
              <a:t>Problem: G condition – no good grounds to accept a robust conclusion on such a slender basis. </a:t>
            </a:r>
          </a:p>
          <a:p>
            <a:pPr lvl="1"/>
            <a:r>
              <a:rPr lang="en-US" sz="2400" dirty="0" smtClean="0"/>
              <a:t>A form of hasty generalization and thus a fallacy.</a:t>
            </a:r>
            <a:endParaRPr lang="en-US" sz="2400" dirty="0"/>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6"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tx2">
                    <a:satMod val="200000"/>
                  </a:schemeClr>
                </a:solidFill>
              </a:rPr>
              <a:t>Errors in Inductive Reasoning</a:t>
            </a:r>
            <a:endParaRPr lang="en-US" sz="3200" dirty="0" smtClean="0"/>
          </a:p>
        </p:txBody>
      </p:sp>
    </p:spTree>
    <p:extLst>
      <p:ext uri="{BB962C8B-B14F-4D97-AF65-F5344CB8AC3E}">
        <p14:creationId xmlns:p14="http://schemas.microsoft.com/office/powerpoint/2010/main" val="3164159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6800"/>
            <a:ext cx="7772400" cy="4724400"/>
          </a:xfrm>
        </p:spPr>
        <p:txBody>
          <a:bodyPr>
            <a:normAutofit lnSpcReduction="10000"/>
          </a:bodyPr>
          <a:lstStyle/>
          <a:p>
            <a:pPr marL="582613" indent="-514350">
              <a:buFont typeface="+mj-lt"/>
              <a:buAutoNum type="arabicPeriod" startAt="4"/>
            </a:pPr>
            <a:r>
              <a:rPr lang="en-US" sz="2800" dirty="0" smtClean="0">
                <a:solidFill>
                  <a:schemeClr val="accent3">
                    <a:lumMod val="60000"/>
                    <a:lumOff val="40000"/>
                  </a:schemeClr>
                </a:solidFill>
              </a:rPr>
              <a:t>Fallacies of Composition and Division</a:t>
            </a:r>
          </a:p>
          <a:p>
            <a:pPr lvl="1"/>
            <a:r>
              <a:rPr lang="en-US" sz="2400" dirty="0" smtClean="0"/>
              <a:t>Deal with inferences between the part and the whole, or members of a group and the group itself.</a:t>
            </a:r>
          </a:p>
          <a:p>
            <a:pPr lvl="1"/>
            <a:r>
              <a:rPr lang="en-US" sz="2400" dirty="0" smtClean="0"/>
              <a:t>Both </a:t>
            </a:r>
            <a:r>
              <a:rPr lang="en-US" sz="2400" i="1" dirty="0" smtClean="0"/>
              <a:t>“ignore the fact that, often, a whole is something over and above the sum of its parts; the whole involves, in addition to parts, aspects added due to relationships and structure.”</a:t>
            </a:r>
            <a:r>
              <a:rPr lang="en-US" sz="2400" dirty="0" smtClean="0"/>
              <a:t> (</a:t>
            </a:r>
            <a:r>
              <a:rPr lang="en-US" sz="2400" dirty="0" err="1" smtClean="0"/>
              <a:t>Govier</a:t>
            </a:r>
            <a:r>
              <a:rPr lang="en-US" sz="2400" dirty="0" smtClean="0"/>
              <a:t>, 278)</a:t>
            </a:r>
          </a:p>
          <a:p>
            <a:pPr marL="454025" lvl="1" indent="0">
              <a:buNone/>
            </a:pPr>
            <a:endParaRPr lang="en-US" sz="1300" dirty="0" smtClean="0"/>
          </a:p>
          <a:p>
            <a:pPr lvl="1"/>
            <a:r>
              <a:rPr lang="en-US" sz="2400" b="1" dirty="0" smtClean="0">
                <a:solidFill>
                  <a:schemeClr val="tx2">
                    <a:lumMod val="75000"/>
                  </a:schemeClr>
                </a:solidFill>
              </a:rPr>
              <a:t>Fallacy of Composition</a:t>
            </a:r>
            <a:r>
              <a:rPr lang="en-US" sz="2400" dirty="0" smtClean="0"/>
              <a:t>: </a:t>
            </a:r>
          </a:p>
          <a:p>
            <a:pPr lvl="2"/>
            <a:r>
              <a:rPr lang="en-US" sz="2000" dirty="0" smtClean="0"/>
              <a:t>A conclusion about a whole or group is reached based on premises about its parts or members.</a:t>
            </a:r>
          </a:p>
          <a:p>
            <a:pPr lvl="2"/>
            <a:r>
              <a:rPr lang="en-US" sz="2000" b="1" i="1" dirty="0">
                <a:solidFill>
                  <a:schemeClr val="accent1">
                    <a:lumMod val="60000"/>
                    <a:lumOff val="40000"/>
                  </a:schemeClr>
                </a:solidFill>
              </a:rPr>
              <a:t>Each apartment is small.  So the whole apartment building is small</a:t>
            </a:r>
            <a:r>
              <a:rPr lang="en-US" sz="2000" b="1" i="1" dirty="0" smtClean="0">
                <a:solidFill>
                  <a:schemeClr val="accent1">
                    <a:lumMod val="60000"/>
                    <a:lumOff val="40000"/>
                  </a:schemeClr>
                </a:solidFill>
              </a:rPr>
              <a:t>.</a:t>
            </a:r>
          </a:p>
          <a:p>
            <a:pPr lvl="2"/>
            <a:r>
              <a:rPr lang="en-US" sz="2000" i="1" dirty="0" smtClean="0"/>
              <a:t>“Smart people working collectively can be dumber than the sum of their brains.”</a:t>
            </a:r>
            <a:r>
              <a:rPr lang="en-US" sz="2000" dirty="0" smtClean="0"/>
              <a:t> (279)</a:t>
            </a:r>
            <a:endParaRPr lang="en-US" sz="2000" b="1" i="1" dirty="0" smtClean="0">
              <a:solidFill>
                <a:schemeClr val="accent1">
                  <a:lumMod val="60000"/>
                  <a:lumOff val="40000"/>
                </a:schemeClr>
              </a:solidFill>
            </a:endParaRPr>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6"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tx2">
                    <a:satMod val="200000"/>
                  </a:schemeClr>
                </a:solidFill>
              </a:rPr>
              <a:t>Errors in Inductive Reasoning</a:t>
            </a:r>
            <a:endParaRPr lang="en-US" sz="3200" dirty="0" smtClean="0"/>
          </a:p>
        </p:txBody>
      </p:sp>
    </p:spTree>
    <p:extLst>
      <p:ext uri="{BB962C8B-B14F-4D97-AF65-F5344CB8AC3E}">
        <p14:creationId xmlns:p14="http://schemas.microsoft.com/office/powerpoint/2010/main" val="10704977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19200"/>
            <a:ext cx="7772400" cy="4572000"/>
          </a:xfrm>
        </p:spPr>
        <p:txBody>
          <a:bodyPr/>
          <a:lstStyle/>
          <a:p>
            <a:pPr marL="582613" indent="-514350">
              <a:buFont typeface="+mj-lt"/>
              <a:buAutoNum type="arabicPeriod" startAt="4"/>
            </a:pPr>
            <a:r>
              <a:rPr lang="en-US" sz="2800" dirty="0" smtClean="0">
                <a:solidFill>
                  <a:schemeClr val="accent3">
                    <a:lumMod val="60000"/>
                    <a:lumOff val="40000"/>
                  </a:schemeClr>
                </a:solidFill>
              </a:rPr>
              <a:t>Fallacies of Composition and Division</a:t>
            </a:r>
          </a:p>
          <a:p>
            <a:pPr lvl="1"/>
            <a:r>
              <a:rPr lang="en-US" sz="2400" b="1" dirty="0" smtClean="0">
                <a:solidFill>
                  <a:schemeClr val="tx2">
                    <a:lumMod val="75000"/>
                  </a:schemeClr>
                </a:solidFill>
              </a:rPr>
              <a:t>Fallacy of Division</a:t>
            </a:r>
            <a:r>
              <a:rPr lang="en-US" sz="2400" dirty="0" smtClean="0"/>
              <a:t>: </a:t>
            </a:r>
          </a:p>
          <a:p>
            <a:pPr lvl="2"/>
            <a:r>
              <a:rPr lang="en-US" sz="2000" dirty="0" smtClean="0"/>
              <a:t>A conclusion about a part or member is reached based on premises about the whole or group.</a:t>
            </a:r>
          </a:p>
          <a:p>
            <a:pPr marL="766763" lvl="2" indent="0">
              <a:buNone/>
            </a:pPr>
            <a:endParaRPr lang="en-US" sz="1200" b="1" i="1" dirty="0" smtClean="0">
              <a:solidFill>
                <a:schemeClr val="accent1">
                  <a:lumMod val="60000"/>
                  <a:lumOff val="40000"/>
                </a:schemeClr>
              </a:solidFill>
            </a:endParaRPr>
          </a:p>
          <a:p>
            <a:pPr lvl="2"/>
            <a:r>
              <a:rPr lang="en-US" sz="2000" b="1" i="1" dirty="0" smtClean="0">
                <a:solidFill>
                  <a:schemeClr val="accent1">
                    <a:lumMod val="60000"/>
                    <a:lumOff val="40000"/>
                  </a:schemeClr>
                </a:solidFill>
              </a:rPr>
              <a:t>The Blue Jays team </a:t>
            </a:r>
            <a:r>
              <a:rPr lang="en-US" sz="2000" b="1" i="1" dirty="0">
                <a:solidFill>
                  <a:schemeClr val="accent1">
                    <a:lumMod val="60000"/>
                    <a:lumOff val="40000"/>
                  </a:schemeClr>
                </a:solidFill>
              </a:rPr>
              <a:t>is 16 years old. </a:t>
            </a:r>
            <a:r>
              <a:rPr lang="en-US" sz="2000" b="1" i="1" dirty="0" smtClean="0">
                <a:solidFill>
                  <a:schemeClr val="accent1">
                    <a:lumMod val="60000"/>
                    <a:lumOff val="40000"/>
                  </a:schemeClr>
                </a:solidFill>
              </a:rPr>
              <a:t>So</a:t>
            </a:r>
            <a:r>
              <a:rPr lang="en-US" sz="2000" b="1" i="1" dirty="0">
                <a:solidFill>
                  <a:schemeClr val="accent1">
                    <a:lumMod val="60000"/>
                    <a:lumOff val="40000"/>
                  </a:schemeClr>
                </a:solidFill>
              </a:rPr>
              <a:t>, each </a:t>
            </a:r>
            <a:r>
              <a:rPr lang="en-US" sz="2000" b="1" i="1" dirty="0" smtClean="0">
                <a:solidFill>
                  <a:schemeClr val="accent1">
                    <a:lumMod val="60000"/>
                    <a:lumOff val="40000"/>
                  </a:schemeClr>
                </a:solidFill>
              </a:rPr>
              <a:t>Blue Jays </a:t>
            </a:r>
            <a:r>
              <a:rPr lang="en-US" sz="2000" b="1" i="1" dirty="0">
                <a:solidFill>
                  <a:schemeClr val="accent1">
                    <a:lumMod val="60000"/>
                    <a:lumOff val="40000"/>
                  </a:schemeClr>
                </a:solidFill>
              </a:rPr>
              <a:t>baseball player </a:t>
            </a:r>
            <a:r>
              <a:rPr lang="en-US" sz="2000" b="1" i="1" dirty="0" smtClean="0">
                <a:solidFill>
                  <a:schemeClr val="accent1">
                    <a:lumMod val="60000"/>
                    <a:lumOff val="40000"/>
                  </a:schemeClr>
                </a:solidFill>
              </a:rPr>
              <a:t>has been playing baseball for </a:t>
            </a:r>
            <a:r>
              <a:rPr lang="en-US" sz="2000" b="1" i="1" dirty="0">
                <a:solidFill>
                  <a:schemeClr val="accent1">
                    <a:lumMod val="60000"/>
                    <a:lumOff val="40000"/>
                  </a:schemeClr>
                </a:solidFill>
              </a:rPr>
              <a:t>16 </a:t>
            </a:r>
            <a:r>
              <a:rPr lang="en-US" sz="2000" b="1" i="1" dirty="0" smtClean="0">
                <a:solidFill>
                  <a:schemeClr val="accent1">
                    <a:lumMod val="60000"/>
                    <a:lumOff val="40000"/>
                  </a:schemeClr>
                </a:solidFill>
              </a:rPr>
              <a:t>years.</a:t>
            </a:r>
          </a:p>
          <a:p>
            <a:pPr lvl="2">
              <a:spcBef>
                <a:spcPts val="1200"/>
              </a:spcBef>
            </a:pPr>
            <a:r>
              <a:rPr lang="en-US" sz="2000" b="1" i="1" dirty="0" smtClean="0">
                <a:solidFill>
                  <a:schemeClr val="accent1">
                    <a:lumMod val="40000"/>
                    <a:lumOff val="60000"/>
                  </a:schemeClr>
                </a:solidFill>
              </a:rPr>
              <a:t>If a group is collectively responsible for wrongdoing, then every individual in that group is responsible…. [I]f the Germans during WWII were collectively responsible for human rights violations, then every individual German is responsible…. But that can’t be right, so we must reject the notion of collective responsibility.</a:t>
            </a:r>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6"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tx2">
                    <a:satMod val="200000"/>
                  </a:schemeClr>
                </a:solidFill>
              </a:rPr>
              <a:t>Errors in Inductive Reasoning</a:t>
            </a:r>
            <a:endParaRPr lang="en-US" sz="3200" dirty="0" smtClean="0"/>
          </a:p>
        </p:txBody>
      </p:sp>
    </p:spTree>
    <p:extLst>
      <p:ext uri="{BB962C8B-B14F-4D97-AF65-F5344CB8AC3E}">
        <p14:creationId xmlns:p14="http://schemas.microsoft.com/office/powerpoint/2010/main" val="17491114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95400"/>
            <a:ext cx="7772400" cy="4724400"/>
          </a:xfrm>
        </p:spPr>
        <p:txBody>
          <a:bodyPr>
            <a:normAutofit/>
          </a:bodyPr>
          <a:lstStyle/>
          <a:p>
            <a:r>
              <a:rPr lang="en-US" sz="2800" dirty="0" smtClean="0">
                <a:solidFill>
                  <a:schemeClr val="accent3">
                    <a:lumMod val="60000"/>
                    <a:lumOff val="40000"/>
                  </a:schemeClr>
                </a:solidFill>
              </a:rPr>
              <a:t>Summary</a:t>
            </a:r>
          </a:p>
          <a:p>
            <a:pPr marL="911225" lvl="1" indent="-457200">
              <a:buFont typeface="+mj-lt"/>
              <a:buAutoNum type="arabicPeriod"/>
            </a:pPr>
            <a:r>
              <a:rPr lang="en-US" sz="2400" b="1" i="1" dirty="0" smtClean="0">
                <a:solidFill>
                  <a:schemeClr val="accent2">
                    <a:lumMod val="40000"/>
                    <a:lumOff val="60000"/>
                  </a:schemeClr>
                </a:solidFill>
              </a:rPr>
              <a:t>Unrepresentative Samples</a:t>
            </a:r>
          </a:p>
          <a:p>
            <a:pPr marL="911225" lvl="1" indent="-457200">
              <a:buFont typeface="+mj-lt"/>
              <a:buAutoNum type="arabicPeriod"/>
            </a:pPr>
            <a:r>
              <a:rPr lang="en-US" sz="2400" b="1" i="1" dirty="0" smtClean="0">
                <a:solidFill>
                  <a:schemeClr val="accent2">
                    <a:lumMod val="40000"/>
                    <a:lumOff val="60000"/>
                  </a:schemeClr>
                </a:solidFill>
              </a:rPr>
              <a:t>Biased Samples</a:t>
            </a:r>
          </a:p>
          <a:p>
            <a:pPr marL="911225" lvl="1" indent="-457200">
              <a:buFont typeface="+mj-lt"/>
              <a:buAutoNum type="arabicPeriod"/>
            </a:pPr>
            <a:r>
              <a:rPr lang="en-US" sz="2400" b="1" i="1" dirty="0" smtClean="0">
                <a:solidFill>
                  <a:schemeClr val="accent2">
                    <a:lumMod val="40000"/>
                    <a:lumOff val="60000"/>
                  </a:schemeClr>
                </a:solidFill>
              </a:rPr>
              <a:t>Pseudoprecision</a:t>
            </a:r>
          </a:p>
          <a:p>
            <a:pPr marL="911225" lvl="1" indent="-457200">
              <a:buFont typeface="+mj-lt"/>
              <a:buAutoNum type="arabicPeriod"/>
            </a:pPr>
            <a:r>
              <a:rPr lang="en-US" sz="2400" b="1" i="1" dirty="0" smtClean="0">
                <a:solidFill>
                  <a:schemeClr val="accent2">
                    <a:lumMod val="40000"/>
                    <a:lumOff val="60000"/>
                  </a:schemeClr>
                </a:solidFill>
              </a:rPr>
              <a:t>Questionable Operational Definitions</a:t>
            </a:r>
          </a:p>
          <a:p>
            <a:pPr marL="911225" lvl="1" indent="-457200">
              <a:buFont typeface="+mj-lt"/>
              <a:buAutoNum type="arabicPeriod"/>
            </a:pPr>
            <a:r>
              <a:rPr lang="en-US" sz="2400" b="1" i="1" dirty="0" smtClean="0">
                <a:solidFill>
                  <a:schemeClr val="accent2">
                    <a:lumMod val="40000"/>
                    <a:lumOff val="60000"/>
                  </a:schemeClr>
                </a:solidFill>
              </a:rPr>
              <a:t>Failing the Rule of Total Evidence (Reference Class)</a:t>
            </a:r>
          </a:p>
          <a:p>
            <a:pPr marL="911225" lvl="1" indent="-457200">
              <a:buFont typeface="+mj-lt"/>
              <a:buAutoNum type="arabicPeriod"/>
            </a:pPr>
            <a:r>
              <a:rPr lang="en-US" sz="2400" b="1" i="1" dirty="0" smtClean="0">
                <a:solidFill>
                  <a:schemeClr val="accent2">
                    <a:lumMod val="40000"/>
                    <a:lumOff val="60000"/>
                  </a:schemeClr>
                </a:solidFill>
              </a:rPr>
              <a:t>Hasty Generalization</a:t>
            </a:r>
          </a:p>
          <a:p>
            <a:pPr marL="911225" lvl="1" indent="-457200">
              <a:buFont typeface="+mj-lt"/>
              <a:buAutoNum type="arabicPeriod"/>
            </a:pPr>
            <a:r>
              <a:rPr lang="en-US" sz="2400" b="1" i="1" dirty="0" smtClean="0">
                <a:solidFill>
                  <a:schemeClr val="accent2">
                    <a:lumMod val="40000"/>
                    <a:lumOff val="60000"/>
                  </a:schemeClr>
                </a:solidFill>
              </a:rPr>
              <a:t>Anecdotal Arguments</a:t>
            </a:r>
          </a:p>
          <a:p>
            <a:pPr marL="911225" lvl="1" indent="-457200">
              <a:buFont typeface="+mj-lt"/>
              <a:buAutoNum type="arabicPeriod"/>
            </a:pPr>
            <a:r>
              <a:rPr lang="en-US" sz="2400" b="1" i="1" dirty="0" smtClean="0">
                <a:solidFill>
                  <a:schemeClr val="accent2">
                    <a:lumMod val="40000"/>
                    <a:lumOff val="60000"/>
                  </a:schemeClr>
                </a:solidFill>
              </a:rPr>
              <a:t>Fallacies of Composition and Division </a:t>
            </a:r>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6"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a:solidFill>
                  <a:schemeClr val="tx2">
                    <a:satMod val="200000"/>
                  </a:schemeClr>
                </a:solidFill>
              </a:rPr>
              <a:t>Errors in Inductive Reasoning</a:t>
            </a:r>
            <a:endParaRPr lang="en-US" sz="3200" dirty="0" smtClean="0"/>
          </a:p>
        </p:txBody>
      </p:sp>
    </p:spTree>
    <p:extLst>
      <p:ext uri="{BB962C8B-B14F-4D97-AF65-F5344CB8AC3E}">
        <p14:creationId xmlns:p14="http://schemas.microsoft.com/office/powerpoint/2010/main" val="17502121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66800"/>
            <a:ext cx="7924800" cy="4800600"/>
          </a:xfrm>
        </p:spPr>
        <p:txBody>
          <a:bodyPr>
            <a:normAutofit fontScale="92500" lnSpcReduction="20000"/>
          </a:bodyPr>
          <a:lstStyle/>
          <a:p>
            <a:r>
              <a:rPr lang="en-US" sz="2800" dirty="0" smtClean="0"/>
              <a:t>Inductive Reasoning used in: </a:t>
            </a:r>
          </a:p>
          <a:p>
            <a:pPr lvl="1"/>
            <a:r>
              <a:rPr lang="en-US" sz="2400" b="1" i="1" dirty="0" smtClean="0">
                <a:solidFill>
                  <a:schemeClr val="accent2">
                    <a:lumMod val="60000"/>
                    <a:lumOff val="40000"/>
                  </a:schemeClr>
                </a:solidFill>
              </a:rPr>
              <a:t>Prediction</a:t>
            </a:r>
            <a:r>
              <a:rPr lang="en-US" sz="2400" b="1" i="1" dirty="0" smtClean="0"/>
              <a:t> </a:t>
            </a:r>
            <a:r>
              <a:rPr lang="en-US" sz="2400" dirty="0" smtClean="0"/>
              <a:t>(reasoning from the past to the future)</a:t>
            </a:r>
          </a:p>
          <a:p>
            <a:pPr lvl="1"/>
            <a:r>
              <a:rPr lang="en-US" sz="2400" b="1" i="1" dirty="0" err="1" smtClean="0">
                <a:solidFill>
                  <a:schemeClr val="accent2">
                    <a:lumMod val="60000"/>
                    <a:lumOff val="40000"/>
                  </a:schemeClr>
                </a:solidFill>
              </a:rPr>
              <a:t>Retrodiction</a:t>
            </a:r>
            <a:r>
              <a:rPr lang="en-US" sz="2400" dirty="0" smtClean="0">
                <a:solidFill>
                  <a:schemeClr val="accent2">
                    <a:lumMod val="60000"/>
                    <a:lumOff val="40000"/>
                  </a:schemeClr>
                </a:solidFill>
              </a:rPr>
              <a:t> </a:t>
            </a:r>
            <a:r>
              <a:rPr lang="en-US" sz="2400" dirty="0" smtClean="0"/>
              <a:t>(reasoning from the present to the past)</a:t>
            </a:r>
          </a:p>
          <a:p>
            <a:pPr lvl="2"/>
            <a:r>
              <a:rPr lang="en-US" sz="2200" dirty="0" smtClean="0"/>
              <a:t>E.g. Archaeology – Claim about which dinosaurs went extinct first based on current fossil records. </a:t>
            </a:r>
          </a:p>
          <a:p>
            <a:pPr marL="766763" lvl="2" indent="0">
              <a:buNone/>
            </a:pPr>
            <a:endParaRPr lang="en-US" sz="1400" dirty="0" smtClean="0"/>
          </a:p>
          <a:p>
            <a:r>
              <a:rPr lang="en-US" sz="2800" dirty="0" smtClean="0"/>
              <a:t>In Inductive Reasoning, must </a:t>
            </a:r>
            <a:r>
              <a:rPr lang="en-US" sz="2800" dirty="0"/>
              <a:t>take into account:</a:t>
            </a:r>
          </a:p>
          <a:p>
            <a:pPr marL="785812" lvl="1" indent="-457200">
              <a:buFont typeface="+mj-lt"/>
              <a:buAutoNum type="arabicPeriod"/>
            </a:pPr>
            <a:r>
              <a:rPr lang="en-US" sz="2400" b="1" i="1" u="sng" dirty="0">
                <a:solidFill>
                  <a:schemeClr val="tx2">
                    <a:lumMod val="75000"/>
                  </a:schemeClr>
                </a:solidFill>
              </a:rPr>
              <a:t>Sample</a:t>
            </a:r>
            <a:r>
              <a:rPr lang="en-US" sz="2400" b="1" i="1" dirty="0">
                <a:solidFill>
                  <a:schemeClr val="tx2">
                    <a:lumMod val="75000"/>
                  </a:schemeClr>
                </a:solidFill>
              </a:rPr>
              <a:t> size, relative to the size of the </a:t>
            </a:r>
            <a:r>
              <a:rPr lang="en-US" sz="2400" b="1" i="1" u="sng" dirty="0">
                <a:solidFill>
                  <a:schemeClr val="tx2">
                    <a:lumMod val="75000"/>
                  </a:schemeClr>
                </a:solidFill>
              </a:rPr>
              <a:t>target population</a:t>
            </a:r>
            <a:r>
              <a:rPr lang="en-US" sz="2400" b="1" i="1" dirty="0" smtClean="0">
                <a:solidFill>
                  <a:schemeClr val="tx2">
                    <a:lumMod val="75000"/>
                  </a:schemeClr>
                </a:solidFill>
              </a:rPr>
              <a:t>.</a:t>
            </a:r>
          </a:p>
          <a:p>
            <a:pPr lvl="2"/>
            <a:r>
              <a:rPr lang="en-US" sz="2200" b="1" dirty="0" smtClean="0"/>
              <a:t>Sample</a:t>
            </a:r>
            <a:r>
              <a:rPr lang="en-US" sz="2200" dirty="0" smtClean="0"/>
              <a:t> = observed cases </a:t>
            </a:r>
          </a:p>
          <a:p>
            <a:pPr lvl="2"/>
            <a:r>
              <a:rPr lang="en-US" sz="2200" b="1" dirty="0" smtClean="0"/>
              <a:t>Population</a:t>
            </a:r>
            <a:r>
              <a:rPr lang="en-US" sz="2200" dirty="0" smtClean="0"/>
              <a:t> = group being generalized about.</a:t>
            </a:r>
          </a:p>
          <a:p>
            <a:pPr lvl="2"/>
            <a:r>
              <a:rPr lang="en-US" sz="2200" dirty="0" smtClean="0"/>
              <a:t>Sampling needed due to size of population or other difficulties in accessing the whole.</a:t>
            </a:r>
          </a:p>
          <a:p>
            <a:pPr marL="766763" lvl="2" indent="0">
              <a:buNone/>
            </a:pPr>
            <a:r>
              <a:rPr lang="en-US" sz="1400" dirty="0" smtClean="0"/>
              <a:t> </a:t>
            </a:r>
            <a:endParaRPr lang="en-US" sz="1400" dirty="0"/>
          </a:p>
          <a:p>
            <a:pPr marL="785812" lvl="1" indent="-457200">
              <a:buFont typeface="+mj-lt"/>
              <a:buAutoNum type="arabicPeriod"/>
            </a:pPr>
            <a:r>
              <a:rPr lang="en-US" sz="2400" b="1" i="1" dirty="0" smtClean="0">
                <a:solidFill>
                  <a:schemeClr val="tx2">
                    <a:lumMod val="75000"/>
                  </a:schemeClr>
                </a:solidFill>
              </a:rPr>
              <a:t>Samples (ideally) need </a:t>
            </a:r>
            <a:r>
              <a:rPr lang="en-US" sz="2400" b="1" i="1" dirty="0">
                <a:solidFill>
                  <a:schemeClr val="tx2">
                    <a:lumMod val="75000"/>
                  </a:schemeClr>
                </a:solidFill>
              </a:rPr>
              <a:t>to be </a:t>
            </a:r>
            <a:r>
              <a:rPr lang="en-US" sz="2400" b="1" i="1" u="sng" dirty="0">
                <a:solidFill>
                  <a:schemeClr val="tx2">
                    <a:lumMod val="75000"/>
                  </a:schemeClr>
                </a:solidFill>
              </a:rPr>
              <a:t>random</a:t>
            </a:r>
            <a:r>
              <a:rPr lang="en-US" sz="2400" b="1" i="1" dirty="0">
                <a:solidFill>
                  <a:schemeClr val="tx2">
                    <a:lumMod val="75000"/>
                  </a:schemeClr>
                </a:solidFill>
              </a:rPr>
              <a:t>.</a:t>
            </a:r>
          </a:p>
          <a:p>
            <a:pPr lvl="2"/>
            <a:r>
              <a:rPr lang="en-US" sz="2200" dirty="0"/>
              <a:t>If every member of the population has an equal chance of being chosen for the sample, then the sample is random. </a:t>
            </a:r>
            <a:endParaRPr lang="en-US" sz="2200" dirty="0" smtClean="0"/>
          </a:p>
          <a:p>
            <a:pPr lvl="3"/>
            <a:r>
              <a:rPr lang="en-US" sz="2000" dirty="0" smtClean="0"/>
              <a:t>Often not possible in practice</a:t>
            </a:r>
            <a:endParaRPr lang="en-US" sz="2000" dirty="0"/>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6"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tx2">
                    <a:satMod val="200000"/>
                  </a:schemeClr>
                </a:solidFill>
              </a:rPr>
              <a:t>Inductive Generalizations</a:t>
            </a:r>
            <a:endParaRPr lang="en-US" sz="3200" dirty="0" smtClean="0"/>
          </a:p>
        </p:txBody>
      </p:sp>
    </p:spTree>
    <p:extLst>
      <p:ext uri="{BB962C8B-B14F-4D97-AF65-F5344CB8AC3E}">
        <p14:creationId xmlns:p14="http://schemas.microsoft.com/office/powerpoint/2010/main" val="2487060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7772400" cy="4724400"/>
          </a:xfrm>
        </p:spPr>
        <p:txBody>
          <a:bodyPr>
            <a:normAutofit/>
          </a:bodyPr>
          <a:lstStyle/>
          <a:p>
            <a:r>
              <a:rPr lang="en-US" sz="2800" dirty="0" smtClean="0">
                <a:solidFill>
                  <a:schemeClr val="accent3">
                    <a:lumMod val="60000"/>
                    <a:lumOff val="40000"/>
                  </a:schemeClr>
                </a:solidFill>
              </a:rPr>
              <a:t>Sampling</a:t>
            </a:r>
          </a:p>
          <a:p>
            <a:pPr lvl="1"/>
            <a:r>
              <a:rPr lang="en-US" sz="2200" dirty="0" smtClean="0"/>
              <a:t>A larger sample size does </a:t>
            </a:r>
            <a:r>
              <a:rPr lang="en-US" sz="2200" dirty="0"/>
              <a:t>not necessarily make an IG stronger. </a:t>
            </a:r>
            <a:r>
              <a:rPr lang="en-US" sz="2200" dirty="0" smtClean="0"/>
              <a:t>To be adequate, a sample must be </a:t>
            </a:r>
            <a:r>
              <a:rPr lang="en-US" sz="2200" b="1" i="1" dirty="0" smtClean="0"/>
              <a:t>representative</a:t>
            </a:r>
            <a:r>
              <a:rPr lang="en-US" sz="2200" dirty="0" smtClean="0"/>
              <a:t>.  </a:t>
            </a:r>
          </a:p>
          <a:p>
            <a:pPr lvl="2"/>
            <a:r>
              <a:rPr lang="en-US" sz="2000" b="1" u="sng" dirty="0">
                <a:solidFill>
                  <a:schemeClr val="tx2">
                    <a:lumMod val="75000"/>
                  </a:schemeClr>
                </a:solidFill>
              </a:rPr>
              <a:t>Representative</a:t>
            </a:r>
            <a:r>
              <a:rPr lang="en-US" sz="2000" dirty="0"/>
              <a:t>: </a:t>
            </a:r>
            <a:r>
              <a:rPr lang="en-US" sz="2000" i="1" dirty="0">
                <a:solidFill>
                  <a:srgbClr val="92D050"/>
                </a:solidFill>
              </a:rPr>
              <a:t>“The sample is similar to the population in ways relevant to the issue at hand”</a:t>
            </a:r>
            <a:r>
              <a:rPr lang="en-US" sz="2000" dirty="0">
                <a:solidFill>
                  <a:srgbClr val="92D050"/>
                </a:solidFill>
              </a:rPr>
              <a:t> so that </a:t>
            </a:r>
            <a:r>
              <a:rPr lang="en-US" sz="2000" i="1" dirty="0">
                <a:solidFill>
                  <a:srgbClr val="92D050"/>
                </a:solidFill>
              </a:rPr>
              <a:t>“the items in the sample are typical of the items in the population at large.”</a:t>
            </a:r>
            <a:r>
              <a:rPr lang="en-US" sz="2000" dirty="0">
                <a:solidFill>
                  <a:srgbClr val="92D050"/>
                </a:solidFill>
              </a:rPr>
              <a:t> </a:t>
            </a:r>
            <a:r>
              <a:rPr lang="en-US" sz="2000" dirty="0"/>
              <a:t>(</a:t>
            </a:r>
            <a:r>
              <a:rPr lang="en-US" sz="2000" dirty="0" err="1"/>
              <a:t>Govier</a:t>
            </a:r>
            <a:r>
              <a:rPr lang="en-US" sz="2000" dirty="0"/>
              <a:t>, 259)</a:t>
            </a:r>
          </a:p>
          <a:p>
            <a:pPr lvl="2"/>
            <a:r>
              <a:rPr lang="en-US" sz="2000" dirty="0" smtClean="0"/>
              <a:t>Representativeness can </a:t>
            </a:r>
            <a:r>
              <a:rPr lang="en-US" sz="2000" dirty="0"/>
              <a:t>substitute </a:t>
            </a:r>
            <a:r>
              <a:rPr lang="en-US" sz="2000" dirty="0" smtClean="0"/>
              <a:t>for </a:t>
            </a:r>
            <a:r>
              <a:rPr lang="en-US" sz="2000" dirty="0"/>
              <a:t>randomness. </a:t>
            </a:r>
            <a:endParaRPr lang="en-US" sz="2000" dirty="0" smtClean="0"/>
          </a:p>
          <a:p>
            <a:pPr marL="766763" lvl="2" indent="0">
              <a:buNone/>
            </a:pPr>
            <a:r>
              <a:rPr lang="en-US" sz="1200" dirty="0" smtClean="0"/>
              <a:t> </a:t>
            </a:r>
          </a:p>
          <a:p>
            <a:pPr lvl="1"/>
            <a:r>
              <a:rPr lang="en-US" sz="2200" dirty="0" err="1" smtClean="0">
                <a:solidFill>
                  <a:schemeClr val="accent3">
                    <a:lumMod val="75000"/>
                  </a:schemeClr>
                </a:solidFill>
                <a:hlinkClick r:id="rId2"/>
              </a:rPr>
              <a:t>Ekos</a:t>
            </a:r>
            <a:r>
              <a:rPr lang="en-US" sz="2200" dirty="0" smtClean="0">
                <a:solidFill>
                  <a:schemeClr val="accent3">
                    <a:lumMod val="75000"/>
                  </a:schemeClr>
                </a:solidFill>
                <a:hlinkClick r:id="rId2"/>
              </a:rPr>
              <a:t> ON Election P</a:t>
            </a:r>
            <a:r>
              <a:rPr lang="en-US" sz="2200" u="sng" dirty="0" smtClean="0">
                <a:solidFill>
                  <a:schemeClr val="accent3">
                    <a:lumMod val="75000"/>
                  </a:schemeClr>
                </a:solidFill>
                <a:hlinkClick r:id="rId2"/>
              </a:rPr>
              <a:t>oll</a:t>
            </a:r>
            <a:r>
              <a:rPr lang="en-US" sz="2200" u="sng" dirty="0" smtClean="0">
                <a:solidFill>
                  <a:schemeClr val="accent3">
                    <a:lumMod val="75000"/>
                  </a:schemeClr>
                </a:solidFill>
              </a:rPr>
              <a:t> (June 11, 2014)</a:t>
            </a:r>
            <a:r>
              <a:rPr lang="en-US" sz="2200" dirty="0" smtClean="0">
                <a:solidFill>
                  <a:schemeClr val="accent3">
                    <a:lumMod val="75000"/>
                  </a:schemeClr>
                </a:solidFill>
              </a:rPr>
              <a:t> </a:t>
            </a:r>
            <a:r>
              <a:rPr lang="en-US" sz="2200" dirty="0" smtClean="0"/>
              <a:t>Conservatives (30.2%); Liberals (36.6%); NDP (21.5%); Green (6.6%)</a:t>
            </a:r>
          </a:p>
          <a:p>
            <a:pPr lvl="2"/>
            <a:r>
              <a:rPr lang="en-US" sz="2000" dirty="0" smtClean="0"/>
              <a:t>1332 people interviewed via IVR Telephone</a:t>
            </a:r>
          </a:p>
          <a:p>
            <a:pPr lvl="2"/>
            <a:r>
              <a:rPr lang="en-US" sz="2000" dirty="0" smtClean="0"/>
              <a:t>Is this likely to be representative of the population?</a:t>
            </a:r>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6"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tx2">
                    <a:satMod val="200000"/>
                  </a:schemeClr>
                </a:solidFill>
              </a:rPr>
              <a:t>Inductive Generalizations</a:t>
            </a:r>
            <a:endParaRPr lang="en-US" sz="3200" dirty="0" smtClean="0"/>
          </a:p>
        </p:txBody>
      </p:sp>
    </p:spTree>
    <p:extLst>
      <p:ext uri="{BB962C8B-B14F-4D97-AF65-F5344CB8AC3E}">
        <p14:creationId xmlns:p14="http://schemas.microsoft.com/office/powerpoint/2010/main" val="4229954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66800"/>
            <a:ext cx="7924800" cy="2819400"/>
          </a:xfrm>
        </p:spPr>
        <p:txBody>
          <a:bodyPr>
            <a:normAutofit fontScale="92500" lnSpcReduction="10000"/>
          </a:bodyPr>
          <a:lstStyle/>
          <a:p>
            <a:r>
              <a:rPr lang="en-US" sz="2800" b="1" dirty="0" smtClean="0">
                <a:solidFill>
                  <a:schemeClr val="accent2">
                    <a:lumMod val="60000"/>
                    <a:lumOff val="40000"/>
                  </a:schemeClr>
                </a:solidFill>
              </a:rPr>
              <a:t>Margin of Error</a:t>
            </a:r>
            <a:endParaRPr lang="en-US" sz="2800" b="1" dirty="0" smtClean="0">
              <a:solidFill>
                <a:schemeClr val="accent2">
                  <a:lumMod val="60000"/>
                  <a:lumOff val="40000"/>
                </a:schemeClr>
              </a:solidFill>
            </a:endParaRPr>
          </a:p>
          <a:p>
            <a:pPr lvl="1"/>
            <a:r>
              <a:rPr lang="en-US" sz="2400" dirty="0" smtClean="0"/>
              <a:t>If a poll is “accurate to within n%, 19 times out of 20” (95% of the time), n represents the margin of error for the sample.</a:t>
            </a:r>
          </a:p>
          <a:p>
            <a:pPr lvl="1"/>
            <a:r>
              <a:rPr lang="en-US" sz="2400" dirty="0" smtClean="0"/>
              <a:t>19 times out of 20, the distribution of a property in the population will be in the range of the observed frequency plus or minus the margin of error.</a:t>
            </a:r>
          </a:p>
          <a:p>
            <a:pPr lvl="2"/>
            <a:r>
              <a:rPr lang="en-US" sz="2200" dirty="0" smtClean="0">
                <a:solidFill>
                  <a:srgbClr val="FFC000"/>
                </a:solidFill>
              </a:rPr>
              <a:t>Observed frequency of property: </a:t>
            </a:r>
            <a:r>
              <a:rPr lang="en-US" sz="2200" dirty="0" smtClean="0"/>
              <a:t>65%</a:t>
            </a:r>
          </a:p>
          <a:p>
            <a:pPr lvl="2"/>
            <a:r>
              <a:rPr lang="en-US" sz="2200" dirty="0" smtClean="0">
                <a:solidFill>
                  <a:srgbClr val="92D050"/>
                </a:solidFill>
              </a:rPr>
              <a:t>Margin of error: </a:t>
            </a:r>
            <a:r>
              <a:rPr lang="en-US" sz="2200" dirty="0" smtClean="0"/>
              <a:t>2% (based on sample of approximately 2,000)</a:t>
            </a:r>
          </a:p>
          <a:p>
            <a:pPr lvl="2"/>
            <a:r>
              <a:rPr lang="en-US" sz="2200" dirty="0" smtClean="0">
                <a:solidFill>
                  <a:srgbClr val="FFC000"/>
                </a:solidFill>
              </a:rPr>
              <a:t>Actual incidence of property: </a:t>
            </a:r>
            <a:r>
              <a:rPr lang="en-US" sz="2200" dirty="0" smtClean="0"/>
              <a:t>between 63 and 67% (65% +/- 2%)</a:t>
            </a:r>
            <a:endParaRPr lang="en-US" sz="2200" dirty="0" smtClean="0"/>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6"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tx2">
                    <a:satMod val="200000"/>
                  </a:schemeClr>
                </a:solidFill>
              </a:rPr>
              <a:t>Inductive Generalizations</a:t>
            </a:r>
            <a:endParaRPr lang="en-US" sz="3200" dirty="0" smtClean="0"/>
          </a:p>
        </p:txBody>
      </p:sp>
      <p:graphicFrame>
        <p:nvGraphicFramePr>
          <p:cNvPr id="2" name="Table 1"/>
          <p:cNvGraphicFramePr>
            <a:graphicFrameLocks noGrp="1"/>
          </p:cNvGraphicFramePr>
          <p:nvPr>
            <p:extLst>
              <p:ext uri="{D42A27DB-BD31-4B8C-83A1-F6EECF244321}">
                <p14:modId xmlns:p14="http://schemas.microsoft.com/office/powerpoint/2010/main" val="2393354818"/>
              </p:ext>
            </p:extLst>
          </p:nvPr>
        </p:nvGraphicFramePr>
        <p:xfrm>
          <a:off x="5334000" y="3733800"/>
          <a:ext cx="3581400" cy="2225040"/>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36586177"/>
                    </a:ext>
                  </a:extLst>
                </a:gridCol>
                <a:gridCol w="1790700">
                  <a:extLst>
                    <a:ext uri="{9D8B030D-6E8A-4147-A177-3AD203B41FA5}">
                      <a16:colId xmlns:a16="http://schemas.microsoft.com/office/drawing/2014/main" val="2194505397"/>
                    </a:ext>
                  </a:extLst>
                </a:gridCol>
              </a:tblGrid>
              <a:tr h="370840">
                <a:tc>
                  <a:txBody>
                    <a:bodyPr/>
                    <a:lstStyle/>
                    <a:p>
                      <a:r>
                        <a:rPr lang="en-US" dirty="0" smtClean="0">
                          <a:solidFill>
                            <a:schemeClr val="bg1"/>
                          </a:solidFill>
                        </a:rPr>
                        <a:t>Sample Size</a:t>
                      </a:r>
                      <a:endParaRPr lang="en-US" dirty="0">
                        <a:solidFill>
                          <a:schemeClr val="bg1"/>
                        </a:solidFill>
                      </a:endParaRPr>
                    </a:p>
                  </a:txBody>
                  <a:tcPr/>
                </a:tc>
                <a:tc>
                  <a:txBody>
                    <a:bodyPr/>
                    <a:lstStyle/>
                    <a:p>
                      <a:r>
                        <a:rPr lang="en-US" dirty="0" smtClean="0">
                          <a:solidFill>
                            <a:schemeClr val="bg1"/>
                          </a:solidFill>
                        </a:rPr>
                        <a:t>Margin of Error</a:t>
                      </a:r>
                      <a:endParaRPr lang="en-US" dirty="0">
                        <a:solidFill>
                          <a:schemeClr val="bg1"/>
                        </a:solidFill>
                      </a:endParaRPr>
                    </a:p>
                  </a:txBody>
                  <a:tcPr/>
                </a:tc>
                <a:extLst>
                  <a:ext uri="{0D108BD9-81ED-4DB2-BD59-A6C34878D82A}">
                    <a16:rowId xmlns:a16="http://schemas.microsoft.com/office/drawing/2014/main" val="2716990500"/>
                  </a:ext>
                </a:extLst>
              </a:tr>
              <a:tr h="370840">
                <a:tc>
                  <a:txBody>
                    <a:bodyPr/>
                    <a:lstStyle/>
                    <a:p>
                      <a:r>
                        <a:rPr lang="en-US" dirty="0" smtClean="0"/>
                        <a:t>25</a:t>
                      </a:r>
                      <a:endParaRPr lang="en-US" dirty="0"/>
                    </a:p>
                  </a:txBody>
                  <a:tcPr/>
                </a:tc>
                <a:tc>
                  <a:txBody>
                    <a:bodyPr/>
                    <a:lstStyle/>
                    <a:p>
                      <a:r>
                        <a:rPr lang="en-US" dirty="0" smtClean="0"/>
                        <a:t>25%</a:t>
                      </a:r>
                      <a:endParaRPr lang="en-US" dirty="0"/>
                    </a:p>
                  </a:txBody>
                  <a:tcPr/>
                </a:tc>
                <a:extLst>
                  <a:ext uri="{0D108BD9-81ED-4DB2-BD59-A6C34878D82A}">
                    <a16:rowId xmlns:a16="http://schemas.microsoft.com/office/drawing/2014/main" val="2145153493"/>
                  </a:ext>
                </a:extLst>
              </a:tr>
              <a:tr h="370840">
                <a:tc>
                  <a:txBody>
                    <a:bodyPr/>
                    <a:lstStyle/>
                    <a:p>
                      <a:r>
                        <a:rPr lang="en-US" dirty="0" smtClean="0"/>
                        <a:t>100</a:t>
                      </a:r>
                      <a:endParaRPr lang="en-US" dirty="0"/>
                    </a:p>
                  </a:txBody>
                  <a:tcPr/>
                </a:tc>
                <a:tc>
                  <a:txBody>
                    <a:bodyPr/>
                    <a:lstStyle/>
                    <a:p>
                      <a:r>
                        <a:rPr lang="en-US" dirty="0" smtClean="0"/>
                        <a:t>10%</a:t>
                      </a:r>
                      <a:endParaRPr lang="en-US" dirty="0"/>
                    </a:p>
                  </a:txBody>
                  <a:tcPr/>
                </a:tc>
                <a:extLst>
                  <a:ext uri="{0D108BD9-81ED-4DB2-BD59-A6C34878D82A}">
                    <a16:rowId xmlns:a16="http://schemas.microsoft.com/office/drawing/2014/main" val="3429230318"/>
                  </a:ext>
                </a:extLst>
              </a:tr>
              <a:tr h="370840">
                <a:tc>
                  <a:txBody>
                    <a:bodyPr/>
                    <a:lstStyle/>
                    <a:p>
                      <a:r>
                        <a:rPr lang="en-US" dirty="0" smtClean="0"/>
                        <a:t>500</a:t>
                      </a:r>
                      <a:endParaRPr lang="en-US" dirty="0"/>
                    </a:p>
                  </a:txBody>
                  <a:tcPr/>
                </a:tc>
                <a:tc>
                  <a:txBody>
                    <a:bodyPr/>
                    <a:lstStyle/>
                    <a:p>
                      <a:r>
                        <a:rPr lang="en-US" dirty="0" smtClean="0"/>
                        <a:t>5%</a:t>
                      </a:r>
                      <a:endParaRPr lang="en-US" dirty="0"/>
                    </a:p>
                  </a:txBody>
                  <a:tcPr/>
                </a:tc>
                <a:extLst>
                  <a:ext uri="{0D108BD9-81ED-4DB2-BD59-A6C34878D82A}">
                    <a16:rowId xmlns:a16="http://schemas.microsoft.com/office/drawing/2014/main" val="1092875778"/>
                  </a:ext>
                </a:extLst>
              </a:tr>
              <a:tr h="370840">
                <a:tc>
                  <a:txBody>
                    <a:bodyPr/>
                    <a:lstStyle/>
                    <a:p>
                      <a:r>
                        <a:rPr lang="en-US" dirty="0" smtClean="0"/>
                        <a:t>2000</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2418087357"/>
                  </a:ext>
                </a:extLst>
              </a:tr>
              <a:tr h="370840">
                <a:tc>
                  <a:txBody>
                    <a:bodyPr/>
                    <a:lstStyle/>
                    <a:p>
                      <a:r>
                        <a:rPr lang="en-US" dirty="0" smtClean="0"/>
                        <a:t>10,000</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2195605800"/>
                  </a:ext>
                </a:extLst>
              </a:tr>
            </a:tbl>
          </a:graphicData>
        </a:graphic>
      </p:graphicFrame>
      <p:sp>
        <p:nvSpPr>
          <p:cNvPr id="4" name="TextBox 3"/>
          <p:cNvSpPr txBox="1"/>
          <p:nvPr/>
        </p:nvSpPr>
        <p:spPr>
          <a:xfrm>
            <a:off x="1369338" y="4114800"/>
            <a:ext cx="3812262" cy="1200329"/>
          </a:xfrm>
          <a:prstGeom prst="rect">
            <a:avLst/>
          </a:prstGeom>
          <a:noFill/>
        </p:spPr>
        <p:txBody>
          <a:bodyPr wrap="none" rtlCol="0">
            <a:spAutoFit/>
          </a:bodyPr>
          <a:lstStyle/>
          <a:p>
            <a:r>
              <a:rPr lang="en-US" i="1" dirty="0" smtClean="0">
                <a:latin typeface="+mn-lt"/>
              </a:rPr>
              <a:t>How confident are we that our sample</a:t>
            </a:r>
          </a:p>
          <a:p>
            <a:r>
              <a:rPr lang="en-US" i="1" dirty="0" smtClean="0">
                <a:latin typeface="+mn-lt"/>
              </a:rPr>
              <a:t>represents our target population? </a:t>
            </a:r>
          </a:p>
          <a:p>
            <a:endParaRPr lang="en-US" dirty="0">
              <a:latin typeface="+mn-lt"/>
            </a:endParaRPr>
          </a:p>
          <a:p>
            <a:r>
              <a:rPr lang="en-US" dirty="0" smtClean="0">
                <a:latin typeface="+mn-lt"/>
              </a:rPr>
              <a:t>		</a:t>
            </a:r>
            <a:r>
              <a:rPr lang="en-US" b="1" i="1" dirty="0" smtClean="0">
                <a:solidFill>
                  <a:schemeClr val="accent2">
                    <a:lumMod val="60000"/>
                    <a:lumOff val="40000"/>
                  </a:schemeClr>
                </a:solidFill>
                <a:latin typeface="+mn-lt"/>
              </a:rPr>
              <a:t>Rule of thumb </a:t>
            </a:r>
            <a:r>
              <a:rPr lang="en-US" b="1" i="1" dirty="0" smtClean="0">
                <a:solidFill>
                  <a:schemeClr val="accent2">
                    <a:lumMod val="60000"/>
                    <a:lumOff val="40000"/>
                  </a:schemeClr>
                </a:solidFill>
                <a:latin typeface="+mn-lt"/>
                <a:sym typeface="Wingdings" panose="05000000000000000000" pitchFamily="2" charset="2"/>
              </a:rPr>
              <a:t></a:t>
            </a:r>
            <a:endParaRPr lang="en-US" b="1" i="1" dirty="0">
              <a:solidFill>
                <a:schemeClr val="accent2">
                  <a:lumMod val="60000"/>
                  <a:lumOff val="40000"/>
                </a:schemeClr>
              </a:solidFill>
              <a:latin typeface="+mn-lt"/>
            </a:endParaRPr>
          </a:p>
        </p:txBody>
      </p:sp>
    </p:spTree>
    <p:extLst>
      <p:ext uri="{BB962C8B-B14F-4D97-AF65-F5344CB8AC3E}">
        <p14:creationId xmlns:p14="http://schemas.microsoft.com/office/powerpoint/2010/main" val="864954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66800"/>
            <a:ext cx="7924800" cy="4876800"/>
          </a:xfrm>
        </p:spPr>
        <p:txBody>
          <a:bodyPr>
            <a:normAutofit fontScale="77500" lnSpcReduction="20000"/>
          </a:bodyPr>
          <a:lstStyle/>
          <a:p>
            <a:pPr>
              <a:spcAft>
                <a:spcPts val="600"/>
              </a:spcAft>
            </a:pPr>
            <a:r>
              <a:rPr lang="en-US" sz="2800" i="1" dirty="0" smtClean="0">
                <a:solidFill>
                  <a:srgbClr val="FFC000"/>
                </a:solidFill>
              </a:rPr>
              <a:t>Why does randomness assure representativeness?</a:t>
            </a:r>
            <a:endParaRPr lang="en-US" sz="2800" i="1" dirty="0" smtClean="0">
              <a:solidFill>
                <a:srgbClr val="FFC000"/>
              </a:solidFill>
            </a:endParaRPr>
          </a:p>
          <a:p>
            <a:pPr lvl="1">
              <a:spcAft>
                <a:spcPts val="600"/>
              </a:spcAft>
            </a:pPr>
            <a:r>
              <a:rPr lang="en-US" sz="2400" dirty="0" smtClean="0"/>
              <a:t>Assume objective frequency ½ (0.5) ants in colony are blue (diseased). </a:t>
            </a:r>
            <a:endParaRPr lang="en-US" sz="2400" dirty="0"/>
          </a:p>
          <a:p>
            <a:pPr lvl="2"/>
            <a:r>
              <a:rPr lang="en-US" sz="2200" dirty="0" smtClean="0"/>
              <a:t>1 trial (randomly selected) – frequency of blue ants in sample either 1 or 0 (not close to actual, 0.5).</a:t>
            </a:r>
          </a:p>
          <a:p>
            <a:pPr lvl="2">
              <a:spcBef>
                <a:spcPts val="1200"/>
              </a:spcBef>
            </a:pPr>
            <a:r>
              <a:rPr lang="en-US" sz="2200" dirty="0" smtClean="0"/>
              <a:t>2 trials – four possibilities &lt;red, red&gt;, &lt;blue, blue&gt;, &lt;red, blue&gt;, &lt;blue, red&gt;.</a:t>
            </a:r>
          </a:p>
          <a:p>
            <a:pPr lvl="3"/>
            <a:r>
              <a:rPr lang="en-US" sz="2000" dirty="0" smtClean="0"/>
              <a:t>25% chance of frequency 1; 25% of 0; 50% chance of 0.5.</a:t>
            </a:r>
          </a:p>
          <a:p>
            <a:pPr lvl="3"/>
            <a:r>
              <a:rPr lang="en-US" sz="2000" dirty="0" smtClean="0"/>
              <a:t>50% chance of getting the right answer.</a:t>
            </a:r>
          </a:p>
          <a:p>
            <a:pPr lvl="2">
              <a:spcBef>
                <a:spcPts val="1200"/>
              </a:spcBef>
            </a:pPr>
            <a:r>
              <a:rPr lang="en-US" sz="2200" dirty="0" smtClean="0"/>
              <a:t>3 trials – eight possibilities; 1/8 chance of 0 and 1; 3/8 chance of frequencies 0.33 and 0.66.</a:t>
            </a:r>
          </a:p>
          <a:p>
            <a:pPr lvl="3"/>
            <a:r>
              <a:rPr lang="en-US" sz="2000" dirty="0" smtClean="0"/>
              <a:t>75% chance of results within 0.17 of the right answer</a:t>
            </a:r>
          </a:p>
          <a:p>
            <a:pPr lvl="2">
              <a:spcBef>
                <a:spcPts val="1200"/>
              </a:spcBef>
            </a:pPr>
            <a:r>
              <a:rPr lang="en-US" sz="2200" dirty="0" smtClean="0"/>
              <a:t>4 trials – 3/8 chance of 0.5; 7/8 chance of frequency between 0.25 and 0.75</a:t>
            </a:r>
          </a:p>
          <a:p>
            <a:pPr lvl="2">
              <a:spcBef>
                <a:spcPts val="1200"/>
              </a:spcBef>
            </a:pPr>
            <a:r>
              <a:rPr lang="en-US" sz="2200" dirty="0" smtClean="0"/>
              <a:t>5       –  62% chance of 0.4 or 0.6; 94% chance of between 0.2 and 0.8</a:t>
            </a:r>
          </a:p>
          <a:p>
            <a:pPr lvl="2"/>
            <a:r>
              <a:rPr lang="en-US" sz="2200" dirty="0" smtClean="0"/>
              <a:t>25    –  95% chance of between 0.3 and 0.7</a:t>
            </a:r>
          </a:p>
          <a:p>
            <a:pPr lvl="2"/>
            <a:r>
              <a:rPr lang="en-US" sz="2200" dirty="0" smtClean="0"/>
              <a:t>100 –  95</a:t>
            </a:r>
            <a:r>
              <a:rPr lang="en-US" sz="2200" dirty="0"/>
              <a:t>% chance of between 0.4 and 0.6</a:t>
            </a:r>
            <a:endParaRPr lang="en-US" sz="2200" dirty="0" smtClean="0"/>
          </a:p>
          <a:p>
            <a:pPr lvl="2"/>
            <a:r>
              <a:rPr lang="en-US" sz="2200" dirty="0" smtClean="0"/>
              <a:t>250 –  95% chance of between 0.42 and 0.58</a:t>
            </a:r>
          </a:p>
          <a:p>
            <a:pPr lvl="2"/>
            <a:r>
              <a:rPr lang="en-US" sz="2200" dirty="0" smtClean="0"/>
              <a:t>500 –  95% chance of between 0.46 and 0.54</a:t>
            </a:r>
            <a:endParaRPr lang="en-US" sz="2200" dirty="0" smtClean="0"/>
          </a:p>
          <a:p>
            <a:pPr marL="766763" lvl="2" indent="0">
              <a:buNone/>
            </a:pPr>
            <a:r>
              <a:rPr lang="en-US" sz="1400" dirty="0" smtClean="0"/>
              <a:t> </a:t>
            </a:r>
            <a:endParaRPr lang="en-US" sz="1400" dirty="0"/>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6"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tx2">
                    <a:satMod val="200000"/>
                  </a:schemeClr>
                </a:solidFill>
              </a:rPr>
              <a:t>Inductive Generalizations</a:t>
            </a:r>
            <a:endParaRPr lang="en-US" sz="3200" dirty="0" smtClean="0"/>
          </a:p>
        </p:txBody>
      </p:sp>
      <p:pic>
        <p:nvPicPr>
          <p:cNvPr id="1026" name="Picture 2" descr="Image result for red ant clip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78525" y="4876800"/>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blue ant clip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7578725" y="4900715"/>
            <a:ext cx="1264251" cy="126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16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6"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tx2">
                    <a:satMod val="200000"/>
                  </a:schemeClr>
                </a:solidFill>
              </a:rPr>
              <a:t>Inductive Generalizations</a:t>
            </a:r>
            <a:endParaRPr lang="en-US" sz="3200" dirty="0" smtClean="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896" t="7618" r="25208" b="88303"/>
          <a:stretch/>
        </p:blipFill>
        <p:spPr bwMode="auto">
          <a:xfrm>
            <a:off x="631371" y="914400"/>
            <a:ext cx="8284029"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896" t="24750" r="25208" b="3866"/>
          <a:stretch/>
        </p:blipFill>
        <p:spPr bwMode="auto">
          <a:xfrm>
            <a:off x="1393371" y="1333500"/>
            <a:ext cx="6760029" cy="5440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5123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6"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tx2">
                    <a:satMod val="200000"/>
                  </a:schemeClr>
                </a:solidFill>
              </a:rPr>
              <a:t>Inductive Generalizations</a:t>
            </a:r>
            <a:endParaRPr lang="en-US" sz="3200" dirty="0" smtClean="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896" t="7618" r="25208" b="88303"/>
          <a:stretch/>
        </p:blipFill>
        <p:spPr bwMode="auto">
          <a:xfrm>
            <a:off x="631371" y="914400"/>
            <a:ext cx="8284029"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4895" t="10741" r="35001" b="41507"/>
          <a:stretch/>
        </p:blipFill>
        <p:spPr bwMode="auto">
          <a:xfrm>
            <a:off x="1066800" y="1409700"/>
            <a:ext cx="7334250" cy="491227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884252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3000"/>
            <a:ext cx="7772400" cy="4572000"/>
          </a:xfrm>
        </p:spPr>
        <p:txBody>
          <a:bodyPr>
            <a:normAutofit/>
          </a:bodyPr>
          <a:lstStyle/>
          <a:p>
            <a:r>
              <a:rPr lang="en-US" sz="2800" dirty="0" smtClean="0">
                <a:solidFill>
                  <a:schemeClr val="accent3">
                    <a:lumMod val="60000"/>
                    <a:lumOff val="40000"/>
                  </a:schemeClr>
                </a:solidFill>
              </a:rPr>
              <a:t>Problems of Sampling</a:t>
            </a:r>
          </a:p>
          <a:p>
            <a:pPr lvl="1"/>
            <a:r>
              <a:rPr lang="en-US" sz="2400" dirty="0" smtClean="0"/>
              <a:t>More </a:t>
            </a:r>
            <a:r>
              <a:rPr lang="en-US" sz="2400" u="sng" dirty="0" smtClean="0">
                <a:solidFill>
                  <a:schemeClr val="tx2">
                    <a:lumMod val="75000"/>
                  </a:schemeClr>
                </a:solidFill>
              </a:rPr>
              <a:t>uniform</a:t>
            </a:r>
            <a:r>
              <a:rPr lang="en-US" sz="2400" dirty="0" smtClean="0">
                <a:solidFill>
                  <a:schemeClr val="tx2">
                    <a:lumMod val="75000"/>
                  </a:schemeClr>
                </a:solidFill>
              </a:rPr>
              <a:t> </a:t>
            </a:r>
            <a:r>
              <a:rPr lang="en-US" sz="2400" dirty="0" smtClean="0"/>
              <a:t>population </a:t>
            </a:r>
            <a:r>
              <a:rPr lang="en-US" sz="2400" dirty="0" smtClean="0">
                <a:sym typeface="Wingdings" pitchFamily="2" charset="2"/>
              </a:rPr>
              <a:t> </a:t>
            </a:r>
            <a:r>
              <a:rPr lang="en-US" sz="2400" dirty="0" smtClean="0"/>
              <a:t>stronger IG, because easier to get a representative sample. </a:t>
            </a:r>
          </a:p>
          <a:p>
            <a:pPr lvl="1"/>
            <a:r>
              <a:rPr lang="en-US" sz="2400" dirty="0"/>
              <a:t>More </a:t>
            </a:r>
            <a:r>
              <a:rPr lang="en-US" sz="2400" u="sng" dirty="0"/>
              <a:t>variability</a:t>
            </a:r>
            <a:r>
              <a:rPr lang="en-US" sz="2400" dirty="0">
                <a:solidFill>
                  <a:srgbClr val="FFFF00"/>
                </a:solidFill>
              </a:rPr>
              <a:t> </a:t>
            </a:r>
            <a:r>
              <a:rPr lang="en-US" sz="2400" dirty="0"/>
              <a:t>in population </a:t>
            </a:r>
            <a:r>
              <a:rPr lang="en-US" sz="2400" dirty="0">
                <a:sym typeface="Wingdings" pitchFamily="2" charset="2"/>
              </a:rPr>
              <a:t> Require larger s</a:t>
            </a:r>
            <a:r>
              <a:rPr lang="en-US" sz="2400" dirty="0"/>
              <a:t>ample size to ensure representativeness</a:t>
            </a:r>
            <a:r>
              <a:rPr lang="en-US" sz="2400" dirty="0" smtClean="0"/>
              <a:t>.</a:t>
            </a:r>
          </a:p>
          <a:p>
            <a:pPr marL="454025" lvl="1" indent="0">
              <a:buNone/>
            </a:pPr>
            <a:endParaRPr lang="en-US" sz="1200" dirty="0" smtClean="0"/>
          </a:p>
          <a:p>
            <a:pPr lvl="2"/>
            <a:r>
              <a:rPr lang="en-US" sz="2200" b="1" i="1" u="sng" dirty="0" smtClean="0">
                <a:solidFill>
                  <a:schemeClr val="accent2">
                    <a:lumMod val="60000"/>
                    <a:lumOff val="40000"/>
                  </a:schemeClr>
                </a:solidFill>
              </a:rPr>
              <a:t>Paradox of Sampling</a:t>
            </a:r>
            <a:r>
              <a:rPr lang="en-US" sz="2200" dirty="0" smtClean="0">
                <a:solidFill>
                  <a:schemeClr val="accent2">
                    <a:lumMod val="60000"/>
                    <a:lumOff val="40000"/>
                  </a:schemeClr>
                </a:solidFill>
              </a:rPr>
              <a:t>:</a:t>
            </a:r>
            <a:r>
              <a:rPr lang="en-US" sz="2200" dirty="0" smtClean="0"/>
              <a:t> How can we know whether the sample is representative unless we already know the whole population?</a:t>
            </a:r>
          </a:p>
          <a:p>
            <a:pPr lvl="2"/>
            <a:r>
              <a:rPr lang="en-US" sz="2200" dirty="0" smtClean="0"/>
              <a:t>Always unknowns, but can take steps to minimize effect. </a:t>
            </a:r>
          </a:p>
          <a:p>
            <a:pPr lvl="3"/>
            <a:r>
              <a:rPr lang="en-US" sz="2000" dirty="0" smtClean="0"/>
              <a:t>Make sure not to leave out relevant sub-groups.</a:t>
            </a:r>
          </a:p>
          <a:p>
            <a:pPr marL="1031875" lvl="3" indent="0">
              <a:buNone/>
            </a:pPr>
            <a:r>
              <a:rPr lang="en-US" sz="2000" dirty="0"/>
              <a:t> </a:t>
            </a:r>
            <a:r>
              <a:rPr lang="en-US" sz="2000" dirty="0" smtClean="0"/>
              <a:t>   (E.g. Homeless people who don’t have access to a phone)</a:t>
            </a:r>
          </a:p>
          <a:p>
            <a:pPr lvl="3"/>
            <a:r>
              <a:rPr lang="en-US" sz="2000" dirty="0" smtClean="0"/>
              <a:t>Make sure you get people to hand in their surveys.</a:t>
            </a:r>
          </a:p>
        </p:txBody>
      </p:sp>
      <p:sp>
        <p:nvSpPr>
          <p:cNvPr id="5" name="Title 1"/>
          <p:cNvSpPr txBox="1">
            <a:spLocks/>
          </p:cNvSpPr>
          <p:nvPr/>
        </p:nvSpPr>
        <p:spPr>
          <a:xfrm>
            <a:off x="457200" y="6172200"/>
            <a:ext cx="8534400" cy="533400"/>
          </a:xfrm>
          <a:prstGeom prst="rect">
            <a:avLst/>
          </a:prstGeom>
          <a:noFill/>
          <a:ln>
            <a:solidFill>
              <a:schemeClr val="tx2">
                <a:lumMod val="75000"/>
              </a:schemeClr>
            </a:solidFill>
          </a:ln>
        </p:spPr>
        <p:txBody>
          <a:bodyPr vert="horz" anchor="t">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accent2">
                    <a:lumMod val="50000"/>
                  </a:schemeClr>
                </a:solidFill>
              </a:rPr>
              <a:t>PHIL 145 Week 9 Inductive Arguments</a:t>
            </a:r>
          </a:p>
        </p:txBody>
      </p:sp>
      <p:sp>
        <p:nvSpPr>
          <p:cNvPr id="6" name="Title 1"/>
          <p:cNvSpPr txBox="1">
            <a:spLocks/>
          </p:cNvSpPr>
          <p:nvPr/>
        </p:nvSpPr>
        <p:spPr>
          <a:xfrm>
            <a:off x="478971" y="76200"/>
            <a:ext cx="8512629" cy="706437"/>
          </a:xfrm>
          <a:prstGeom prst="rect">
            <a:avLst/>
          </a:prstGeom>
          <a:noFill/>
          <a:ln>
            <a:solidFill>
              <a:schemeClr val="accent2">
                <a:lumMod val="60000"/>
                <a:lumOff val="40000"/>
              </a:schemeClr>
            </a:solidFill>
          </a:ln>
        </p:spPr>
        <p:txBody>
          <a:bodyPr vert="horz" anchor="ctr">
            <a:noAutofit/>
          </a:bodyPr>
          <a:lstStyle>
            <a:lvl1pPr algn="l" rtl="0" fontAlgn="base">
              <a:spcBef>
                <a:spcPct val="0"/>
              </a:spcBef>
              <a:spcAft>
                <a:spcPct val="0"/>
              </a:spcAft>
              <a:defRPr sz="4000" kern="1200" spc="-100">
                <a:solidFill>
                  <a:srgbClr val="C1EEFF"/>
                </a:solidFill>
                <a:latin typeface="+mj-lt"/>
                <a:ea typeface="+mj-ea"/>
                <a:cs typeface="+mj-cs"/>
              </a:defRPr>
            </a:lvl1pPr>
            <a:lvl2pPr algn="l" rtl="0" fontAlgn="base">
              <a:spcBef>
                <a:spcPct val="0"/>
              </a:spcBef>
              <a:spcAft>
                <a:spcPct val="0"/>
              </a:spcAft>
              <a:defRPr sz="4000">
                <a:solidFill>
                  <a:srgbClr val="C1EEFF"/>
                </a:solidFill>
                <a:latin typeface="Consolas" pitchFamily="49" charset="0"/>
              </a:defRPr>
            </a:lvl2pPr>
            <a:lvl3pPr algn="l" rtl="0" fontAlgn="base">
              <a:spcBef>
                <a:spcPct val="0"/>
              </a:spcBef>
              <a:spcAft>
                <a:spcPct val="0"/>
              </a:spcAft>
              <a:defRPr sz="4000">
                <a:solidFill>
                  <a:srgbClr val="C1EEFF"/>
                </a:solidFill>
                <a:latin typeface="Consolas" pitchFamily="49" charset="0"/>
              </a:defRPr>
            </a:lvl3pPr>
            <a:lvl4pPr algn="l" rtl="0" fontAlgn="base">
              <a:spcBef>
                <a:spcPct val="0"/>
              </a:spcBef>
              <a:spcAft>
                <a:spcPct val="0"/>
              </a:spcAft>
              <a:defRPr sz="4000">
                <a:solidFill>
                  <a:srgbClr val="C1EEFF"/>
                </a:solidFill>
                <a:latin typeface="Consolas" pitchFamily="49" charset="0"/>
              </a:defRPr>
            </a:lvl4pPr>
            <a:lvl5pPr algn="l" rtl="0" fontAlgn="base">
              <a:spcBef>
                <a:spcPct val="0"/>
              </a:spcBef>
              <a:spcAft>
                <a:spcPct val="0"/>
              </a:spcAft>
              <a:defRPr sz="4000">
                <a:solidFill>
                  <a:srgbClr val="C1EEFF"/>
                </a:solidFill>
                <a:latin typeface="Consolas" pitchFamily="49" charset="0"/>
              </a:defRPr>
            </a:lvl5pPr>
            <a:lvl6pPr marL="457200" algn="l" rtl="0" fontAlgn="base">
              <a:spcBef>
                <a:spcPct val="0"/>
              </a:spcBef>
              <a:spcAft>
                <a:spcPct val="0"/>
              </a:spcAft>
              <a:defRPr sz="4000">
                <a:solidFill>
                  <a:srgbClr val="C1EEFF"/>
                </a:solidFill>
                <a:latin typeface="Consolas" pitchFamily="49" charset="0"/>
              </a:defRPr>
            </a:lvl6pPr>
            <a:lvl7pPr marL="914400" algn="l" rtl="0" fontAlgn="base">
              <a:spcBef>
                <a:spcPct val="0"/>
              </a:spcBef>
              <a:spcAft>
                <a:spcPct val="0"/>
              </a:spcAft>
              <a:defRPr sz="4000">
                <a:solidFill>
                  <a:srgbClr val="C1EEFF"/>
                </a:solidFill>
                <a:latin typeface="Consolas" pitchFamily="49" charset="0"/>
              </a:defRPr>
            </a:lvl7pPr>
            <a:lvl8pPr marL="1371600" algn="l" rtl="0" fontAlgn="base">
              <a:spcBef>
                <a:spcPct val="0"/>
              </a:spcBef>
              <a:spcAft>
                <a:spcPct val="0"/>
              </a:spcAft>
              <a:defRPr sz="4000">
                <a:solidFill>
                  <a:srgbClr val="C1EEFF"/>
                </a:solidFill>
                <a:latin typeface="Consolas" pitchFamily="49" charset="0"/>
              </a:defRPr>
            </a:lvl8pPr>
            <a:lvl9pPr marL="1828800" algn="l" rtl="0" fontAlgn="base">
              <a:spcBef>
                <a:spcPct val="0"/>
              </a:spcBef>
              <a:spcAft>
                <a:spcPct val="0"/>
              </a:spcAft>
              <a:defRPr sz="4000">
                <a:solidFill>
                  <a:srgbClr val="C1EEFF"/>
                </a:solidFill>
                <a:latin typeface="Consolas" pitchFamily="49" charset="0"/>
              </a:defRPr>
            </a:lvl9pPr>
            <a:extLst/>
          </a:lstStyle>
          <a:p>
            <a:pPr algn="ctr"/>
            <a:r>
              <a:rPr lang="en-US" sz="3200" dirty="0" smtClean="0">
                <a:solidFill>
                  <a:schemeClr val="tx2">
                    <a:satMod val="200000"/>
                  </a:schemeClr>
                </a:solidFill>
              </a:rPr>
              <a:t>Inductive Generalizations</a:t>
            </a:r>
            <a:endParaRPr lang="en-US" sz="3200" dirty="0" smtClean="0"/>
          </a:p>
        </p:txBody>
      </p:sp>
    </p:spTree>
    <p:extLst>
      <p:ext uri="{BB962C8B-B14F-4D97-AF65-F5344CB8AC3E}">
        <p14:creationId xmlns:p14="http://schemas.microsoft.com/office/powerpoint/2010/main" val="2003898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8408</TotalTime>
  <Words>2388</Words>
  <Application>Microsoft Office PowerPoint</Application>
  <PresentationFormat>On-screen Show (4:3)</PresentationFormat>
  <Paragraphs>261</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Wingdings</vt:lpstr>
      <vt:lpstr>Office Theme</vt:lpstr>
      <vt:lpstr>Critical Thinking  PHIL 145 - 001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Thinking (PHIL 145)</dc:title>
  <dc:creator>Andy</dc:creator>
  <cp:lastModifiedBy>Andrew STUMPF</cp:lastModifiedBy>
  <cp:revision>334</cp:revision>
  <dcterms:created xsi:type="dcterms:W3CDTF">2009-05-04T15:42:00Z</dcterms:created>
  <dcterms:modified xsi:type="dcterms:W3CDTF">2017-07-04T15:51:13Z</dcterms:modified>
</cp:coreProperties>
</file>