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3" r:id="rId1"/>
  </p:sldMasterIdLst>
  <p:sldIdLst>
    <p:sldId id="256" r:id="rId2"/>
    <p:sldId id="297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282" r:id="rId13"/>
    <p:sldId id="277" r:id="rId14"/>
    <p:sldId id="288" r:id="rId15"/>
    <p:sldId id="289" r:id="rId16"/>
    <p:sldId id="268" r:id="rId17"/>
    <p:sldId id="303" r:id="rId18"/>
    <p:sldId id="342" r:id="rId19"/>
    <p:sldId id="344" r:id="rId20"/>
    <p:sldId id="343" r:id="rId21"/>
    <p:sldId id="276" r:id="rId22"/>
    <p:sldId id="305" r:id="rId23"/>
    <p:sldId id="306" r:id="rId24"/>
    <p:sldId id="307" r:id="rId25"/>
    <p:sldId id="341" r:id="rId26"/>
    <p:sldId id="308" r:id="rId27"/>
    <p:sldId id="309" r:id="rId28"/>
    <p:sldId id="315" r:id="rId29"/>
    <p:sldId id="316" r:id="rId30"/>
    <p:sldId id="333" r:id="rId31"/>
    <p:sldId id="310" r:id="rId32"/>
    <p:sldId id="311" r:id="rId33"/>
    <p:sldId id="312" r:id="rId34"/>
    <p:sldId id="313" r:id="rId35"/>
    <p:sldId id="314" r:id="rId36"/>
    <p:sldId id="318" r:id="rId37"/>
    <p:sldId id="317" r:id="rId38"/>
    <p:sldId id="319" r:id="rId39"/>
    <p:sldId id="338" r:id="rId40"/>
    <p:sldId id="320" r:id="rId41"/>
    <p:sldId id="321" r:id="rId42"/>
    <p:sldId id="323" r:id="rId43"/>
    <p:sldId id="322" r:id="rId44"/>
    <p:sldId id="340" r:id="rId45"/>
    <p:sldId id="336" r:id="rId46"/>
    <p:sldId id="334" r:id="rId47"/>
    <p:sldId id="337" r:id="rId48"/>
    <p:sldId id="335" r:id="rId49"/>
    <p:sldId id="339" r:id="rId50"/>
    <p:sldId id="304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848A-3728-7745-A353-F652FA0B8689}" type="datetimeFigureOut">
              <a:rPr lang="en-US" smtClean="0"/>
              <a:t>17-05-24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848A-3728-7745-A353-F652FA0B8689}" type="datetimeFigureOut">
              <a:rPr lang="en-US" smtClean="0"/>
              <a:t>17-05-24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7FB2-70E3-F446-B930-E70A93971A2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848A-3728-7745-A353-F652FA0B8689}" type="datetimeFigureOut">
              <a:rPr lang="en-US" smtClean="0"/>
              <a:t>17-05-24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7FB2-70E3-F446-B930-E70A93971A2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848A-3728-7745-A353-F652FA0B8689}" type="datetimeFigureOut">
              <a:rPr lang="en-US" smtClean="0"/>
              <a:t>17-05-24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7FB2-70E3-F446-B930-E70A93971A2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848A-3728-7745-A353-F652FA0B8689}" type="datetimeFigureOut">
              <a:rPr lang="en-US" smtClean="0"/>
              <a:t>17-05-24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7FB2-70E3-F446-B930-E70A93971A2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848A-3728-7745-A353-F652FA0B8689}" type="datetimeFigureOut">
              <a:rPr lang="en-US" smtClean="0"/>
              <a:t>17-05-24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7FB2-70E3-F446-B930-E70A93971A2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848A-3728-7745-A353-F652FA0B8689}" type="datetimeFigureOut">
              <a:rPr lang="en-US" smtClean="0"/>
              <a:t>17-05-24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7FB2-70E3-F446-B930-E70A93971A2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848A-3728-7745-A353-F652FA0B8689}" type="datetimeFigureOut">
              <a:rPr lang="en-US" smtClean="0"/>
              <a:t>17-05-24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7FB2-70E3-F446-B930-E70A93971A2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848A-3728-7745-A353-F652FA0B8689}" type="datetimeFigureOut">
              <a:rPr lang="en-US" smtClean="0"/>
              <a:t>17-05-24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7FB2-70E3-F446-B930-E70A93971A2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848A-3728-7745-A353-F652FA0B8689}" type="datetimeFigureOut">
              <a:rPr lang="en-US" smtClean="0"/>
              <a:t>17-05-24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848A-3728-7745-A353-F652FA0B8689}" type="datetimeFigureOut">
              <a:rPr lang="en-US" smtClean="0"/>
              <a:t>17-05-24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7FB2-70E3-F446-B930-E70A93971A2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C41848A-3728-7745-A353-F652FA0B8689}" type="datetimeFigureOut">
              <a:rPr lang="en-US" smtClean="0"/>
              <a:t>17-05-24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EC7FB2-70E3-F446-B930-E70A93971A2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I_cEoK1mXms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tvtropes.org/pmwiki/pmwiki.php/ComicBook/AllStarSuperman" TargetMode="External"/><Relationship Id="rId4" Type="http://schemas.openxmlformats.org/officeDocument/2006/relationships/hyperlink" Target="https://www.youtube.com/watch?v=6VO9505oVkM" TargetMode="External"/><Relationship Id="rId5" Type="http://schemas.openxmlformats.org/officeDocument/2006/relationships/hyperlink" Target="https://www.youtube.com/watch?v=TKT0LLPgSn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All-Star_Superma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ialbforblog.com/archives/374/" TargetMode="Externa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All-Star Superman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uper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05200"/>
            <a:ext cx="6400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3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American Superhero: “Truth, Justice, and the American Way”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Mainstream </a:t>
            </a:r>
            <a:r>
              <a:rPr lang="en-US" dirty="0"/>
              <a:t>superheroes have had a history of functioning as symbols of ideal American value systems</a:t>
            </a:r>
          </a:p>
          <a:p>
            <a:r>
              <a:rPr lang="en-US" dirty="0"/>
              <a:t>Superman was a variation of the classic American hero archetype: The Western frontier hero</a:t>
            </a:r>
          </a:p>
          <a:p>
            <a:r>
              <a:rPr lang="en-US" dirty="0"/>
              <a:t>He resolves conflicts between the wilderness and civilization while embodying the best virtues of both environments: in Superman’s case, this would be the virtues of the planets Krypton and </a:t>
            </a:r>
            <a:r>
              <a:rPr lang="en-US" dirty="0" smtClean="0"/>
              <a:t>Earth</a:t>
            </a:r>
          </a:p>
          <a:p>
            <a:r>
              <a:rPr lang="en-US" dirty="0" smtClean="0"/>
              <a:t>The </a:t>
            </a:r>
            <a:r>
              <a:rPr lang="en-US" dirty="0"/>
              <a:t>Western frontier hero tames the savage American frontier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0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Common 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this, the depression-era (1929-39) saw a rise of the common man as the American hero: the idea that virtue resided within the everyday American man</a:t>
            </a:r>
          </a:p>
          <a:p>
            <a:r>
              <a:rPr lang="en-US" dirty="0"/>
              <a:t>Clark Kent spoke to this belief and Superman became the defender of the oppressed. </a:t>
            </a:r>
          </a:p>
          <a:p>
            <a:r>
              <a:rPr lang="en-US" dirty="0"/>
              <a:t>But the common man was not enough</a:t>
            </a:r>
          </a:p>
          <a:p>
            <a:r>
              <a:rPr lang="en-US" dirty="0"/>
              <a:t>Only the strength and might of Superman could prevail over systems of justice </a:t>
            </a:r>
          </a:p>
          <a:p>
            <a:r>
              <a:rPr lang="en-US" dirty="0"/>
              <a:t>He solved world problems, not just American ones</a:t>
            </a:r>
          </a:p>
          <a:p>
            <a:r>
              <a:rPr lang="en-US" dirty="0"/>
              <a:t>Most of the earlier </a:t>
            </a:r>
            <a:r>
              <a:rPr lang="en-US" dirty="0" smtClean="0"/>
              <a:t>books: </a:t>
            </a:r>
            <a:r>
              <a:rPr lang="en-US" dirty="0"/>
              <a:t>m</a:t>
            </a:r>
            <a:r>
              <a:rPr lang="en-US" dirty="0" smtClean="0"/>
              <a:t>orality tales, cautionary </a:t>
            </a:r>
            <a:r>
              <a:rPr lang="en-US" dirty="0"/>
              <a:t>tales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8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 of Superman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Social reform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2. Social justice</a:t>
            </a:r>
          </a:p>
          <a:p>
            <a:pPr marL="0" indent="0">
              <a:buNone/>
            </a:pPr>
            <a:r>
              <a:rPr lang="en-US" dirty="0" smtClean="0"/>
              <a:t>3. Redemptive violence &amp; messianic deliverance</a:t>
            </a:r>
          </a:p>
          <a:p>
            <a:pPr marL="0" indent="0">
              <a:buNone/>
            </a:pPr>
            <a:r>
              <a:rPr lang="en-US" dirty="0" smtClean="0"/>
              <a:t>4. Fate and individual responsibility </a:t>
            </a:r>
          </a:p>
          <a:p>
            <a:pPr marL="0" indent="0">
              <a:buNone/>
            </a:pPr>
            <a:r>
              <a:rPr lang="en-US" dirty="0" smtClean="0"/>
              <a:t>5. Subordination of women and minority cultures </a:t>
            </a:r>
          </a:p>
          <a:p>
            <a:pPr marL="0" indent="0">
              <a:buNone/>
            </a:pPr>
            <a:r>
              <a:rPr lang="en-US" dirty="0" smtClean="0"/>
              <a:t>6. The limits &amp; celebration of science &amp; technology </a:t>
            </a:r>
          </a:p>
          <a:p>
            <a:pPr marL="0" indent="0">
              <a:buNone/>
            </a:pPr>
            <a:r>
              <a:rPr lang="en-US" dirty="0" smtClean="0"/>
              <a:t>7. Utopia &amp; dystopia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8. The immigrant experience</a:t>
            </a:r>
          </a:p>
          <a:p>
            <a:pPr marL="0" indent="0">
              <a:buNone/>
            </a:pPr>
            <a:r>
              <a:rPr lang="en-US" dirty="0" smtClean="0"/>
              <a:t>9. Duality of Birth and Rebirth: Christian story</a:t>
            </a:r>
          </a:p>
        </p:txBody>
      </p:sp>
    </p:spTree>
    <p:extLst>
      <p:ext uri="{BB962C8B-B14F-4D97-AF65-F5344CB8AC3E}">
        <p14:creationId xmlns:p14="http://schemas.microsoft.com/office/powerpoint/2010/main" val="14696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Superman </a:t>
            </a:r>
            <a:r>
              <a:rPr lang="en-US" dirty="0" smtClean="0"/>
              <a:t>Paradigms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1 </a:t>
            </a:r>
            <a:r>
              <a:rPr lang="en-US" b="1" dirty="0" smtClean="0">
                <a:solidFill>
                  <a:srgbClr val="FF0000"/>
                </a:solidFill>
              </a:rPr>
              <a:t>Individual triumph: Enlightenment figure</a:t>
            </a:r>
          </a:p>
          <a:p>
            <a:r>
              <a:rPr lang="en-US" dirty="0" smtClean="0"/>
              <a:t>Individual-centered held in contrast with the ideology of the collective good</a:t>
            </a:r>
            <a:endParaRPr lang="en-US" dirty="0"/>
          </a:p>
          <a:p>
            <a:r>
              <a:rPr lang="en-US" dirty="0" smtClean="0"/>
              <a:t>Superman is superior in intelligence, will power, strength, and ingenuity  </a:t>
            </a:r>
          </a:p>
          <a:p>
            <a:r>
              <a:rPr lang="en-US" dirty="0" smtClean="0"/>
              <a:t>He has boundless power. American fantasy-wish fulfillment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dirty="0" smtClean="0">
                <a:solidFill>
                  <a:srgbClr val="FF0000"/>
                </a:solidFill>
              </a:rPr>
              <a:t>Heroism marked by sexual renunciation</a:t>
            </a:r>
            <a:r>
              <a:rPr lang="en-US" b="1" dirty="0" smtClean="0"/>
              <a:t> (earlier comics)</a:t>
            </a:r>
          </a:p>
          <a:p>
            <a:r>
              <a:rPr lang="en-US" dirty="0" smtClean="0"/>
              <a:t>Superman is a single </a:t>
            </a:r>
            <a:r>
              <a:rPr lang="en-US" dirty="0" err="1" smtClean="0"/>
              <a:t>saviour</a:t>
            </a:r>
            <a:endParaRPr lang="en-US" dirty="0" smtClean="0"/>
          </a:p>
          <a:p>
            <a:r>
              <a:rPr lang="en-US" dirty="0" smtClean="0"/>
              <a:t>Superman is emotionally unavailable</a:t>
            </a:r>
          </a:p>
          <a:p>
            <a:r>
              <a:rPr lang="en-US" dirty="0" smtClean="0"/>
              <a:t>Committed to higher purposes—sexually and emotionally removed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2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Superman Paradigms cont’d..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 smtClean="0">
                <a:solidFill>
                  <a:srgbClr val="FF0000"/>
                </a:solidFill>
              </a:rPr>
              <a:t>Democratic Equality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</a:p>
          <a:p>
            <a:r>
              <a:rPr lang="en-US" dirty="0" smtClean="0"/>
              <a:t>democratic </a:t>
            </a:r>
            <a:r>
              <a:rPr lang="en-US" dirty="0"/>
              <a:t>model that paradoxically based on impotent judicial / legal institutions; instead relying on a extralegal </a:t>
            </a:r>
            <a:r>
              <a:rPr lang="en-US" dirty="0" smtClean="0"/>
              <a:t>superhero</a:t>
            </a:r>
            <a:endParaRPr lang="en-US" dirty="0"/>
          </a:p>
          <a:p>
            <a:r>
              <a:rPr lang="en-US" dirty="0" smtClean="0"/>
              <a:t>Ordinary power of the citizen is too weak</a:t>
            </a:r>
          </a:p>
          <a:p>
            <a:r>
              <a:rPr lang="en-US" dirty="0" smtClean="0"/>
              <a:t>Total power of the superhero is non-threatening (kind, compassionate, non-violent)</a:t>
            </a:r>
          </a:p>
          <a:p>
            <a:r>
              <a:rPr lang="en-US" dirty="0" smtClean="0"/>
              <a:t>This gave birth to the emergence of lawless vigilantism—vigilantes became law enforcers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41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Superhero Paradigms 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4. Redemption</a:t>
            </a:r>
            <a:endParaRPr lang="en-US" b="1" dirty="0"/>
          </a:p>
          <a:p>
            <a:r>
              <a:rPr lang="en-US" dirty="0"/>
              <a:t>Redemption is displaced on the superhero rather than the god (redeeming the individual)</a:t>
            </a:r>
          </a:p>
          <a:p>
            <a:r>
              <a:rPr lang="en-US" dirty="0" smtClean="0"/>
              <a:t>Superman </a:t>
            </a:r>
            <a:r>
              <a:rPr lang="en-US" dirty="0"/>
              <a:t>provides a secular fulfillment of religious promises and </a:t>
            </a:r>
            <a:r>
              <a:rPr lang="en-US" dirty="0" smtClean="0"/>
              <a:t>expectations</a:t>
            </a:r>
          </a:p>
          <a:p>
            <a:r>
              <a:rPr lang="en-US" dirty="0" smtClean="0"/>
              <a:t>He is the </a:t>
            </a:r>
            <a:r>
              <a:rPr lang="en-US" dirty="0" smtClean="0">
                <a:solidFill>
                  <a:srgbClr val="FF0000"/>
                </a:solidFill>
              </a:rPr>
              <a:t>secular </a:t>
            </a:r>
            <a:r>
              <a:rPr lang="en-US" dirty="0" err="1" smtClean="0">
                <a:solidFill>
                  <a:srgbClr val="FF0000"/>
                </a:solidFill>
              </a:rPr>
              <a:t>supersaviour</a:t>
            </a:r>
            <a:r>
              <a:rPr lang="en-US" dirty="0" smtClean="0">
                <a:solidFill>
                  <a:srgbClr val="FF0000"/>
                </a:solidFill>
              </a:rPr>
              <a:t> / saint</a:t>
            </a:r>
          </a:p>
          <a:p>
            <a:endParaRPr lang="en-US" dirty="0"/>
          </a:p>
          <a:p>
            <a:r>
              <a:rPr lang="en-US" dirty="0" smtClean="0"/>
              <a:t>what problems, if any, do you see with this “myth of redemption”?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2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All-Star Superman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12 issue comic book</a:t>
            </a:r>
          </a:p>
          <a:p>
            <a:r>
              <a:rPr lang="en-CA" dirty="0" smtClean="0"/>
              <a:t>(episodes)</a:t>
            </a:r>
          </a:p>
          <a:p>
            <a:r>
              <a:rPr lang="en-CA" dirty="0" smtClean="0"/>
              <a:t>Written by Grant Morrison </a:t>
            </a:r>
          </a:p>
          <a:p>
            <a:r>
              <a:rPr lang="en-CA" dirty="0" smtClean="0"/>
              <a:t>Drawn by Frank </a:t>
            </a:r>
            <a:r>
              <a:rPr lang="en-CA" dirty="0" err="1" smtClean="0"/>
              <a:t>Quitely</a:t>
            </a:r>
            <a:endParaRPr lang="en-CA" dirty="0" smtClean="0"/>
          </a:p>
          <a:p>
            <a:r>
              <a:rPr lang="en-CA" dirty="0" smtClean="0"/>
              <a:t>Digitally inked by Jamie Grant</a:t>
            </a:r>
          </a:p>
          <a:p>
            <a:r>
              <a:rPr lang="en-CA" dirty="0" smtClean="0"/>
              <a:t>Apart of a larger “All-Star” series by DC comics, launched in 2005</a:t>
            </a:r>
          </a:p>
          <a:p>
            <a:r>
              <a:rPr lang="en-CA" dirty="0" smtClean="0"/>
              <a:t>Ran until 2008</a:t>
            </a:r>
          </a:p>
          <a:p>
            <a:endParaRPr lang="en-CA" dirty="0"/>
          </a:p>
        </p:txBody>
      </p:sp>
      <p:pic>
        <p:nvPicPr>
          <p:cNvPr id="1028" name="Picture 4" descr="http://cdn.screenrant.com/wp-content/uploads/grant-morrison-calls-all-star-superman-animated-movie-ep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31" y="1951314"/>
            <a:ext cx="4267069" cy="372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63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Approach: Morrison’s “Mythical Method”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CA" dirty="0" smtClean="0"/>
          </a:p>
          <a:p>
            <a:pPr lvl="0"/>
            <a:r>
              <a:rPr lang="en-CA" sz="4000" dirty="0"/>
              <a:t>“Shamanic vision” of </a:t>
            </a:r>
            <a:r>
              <a:rPr lang="en-CA" sz="4000" dirty="0" smtClean="0"/>
              <a:t>Superman</a:t>
            </a:r>
          </a:p>
          <a:p>
            <a:pPr marL="0" lvl="0" indent="0">
              <a:buNone/>
            </a:pPr>
            <a:endParaRPr lang="en-CA" sz="4000" dirty="0"/>
          </a:p>
          <a:p>
            <a:pPr lvl="0"/>
            <a:r>
              <a:rPr lang="en-CA" sz="4000" dirty="0"/>
              <a:t>Show the “light” in humanity </a:t>
            </a:r>
          </a:p>
          <a:p>
            <a:endParaRPr lang="en-CA" sz="4000" dirty="0" smtClean="0"/>
          </a:p>
          <a:p>
            <a:r>
              <a:rPr lang="en-CA" sz="4000" dirty="0" smtClean="0"/>
              <a:t>Aim to “restore Superman to his pre-eminent place”</a:t>
            </a:r>
          </a:p>
          <a:p>
            <a:pPr marL="0" indent="0">
              <a:buNone/>
            </a:pPr>
            <a:endParaRPr lang="en-CA" sz="4000" dirty="0" smtClean="0"/>
          </a:p>
          <a:p>
            <a:r>
              <a:rPr lang="en-CA" sz="4000" dirty="0" smtClean="0"/>
              <a:t>Reboot (not redo) him with a fresh approach</a:t>
            </a:r>
          </a:p>
          <a:p>
            <a:pPr marL="0" indent="0">
              <a:buNone/>
            </a:pPr>
            <a:endParaRPr lang="en-CA" sz="4000" dirty="0" smtClean="0"/>
          </a:p>
          <a:p>
            <a:r>
              <a:rPr lang="en-CA" sz="4000" dirty="0" smtClean="0"/>
              <a:t>Update with timeless issues; honor his legacy/dynasty; pay tribute to Golden Age and Silver Age Superman</a:t>
            </a:r>
          </a:p>
          <a:p>
            <a:endParaRPr lang="en-CA" sz="4000" dirty="0" smtClean="0"/>
          </a:p>
          <a:p>
            <a:pPr lvl="0"/>
            <a:r>
              <a:rPr lang="en-CA" sz="4000" dirty="0"/>
              <a:t>Re-establishes and renews Superman </a:t>
            </a:r>
            <a:r>
              <a:rPr lang="en-CA" sz="4000" dirty="0" err="1" smtClean="0"/>
              <a:t>mythos</a:t>
            </a:r>
            <a:endParaRPr lang="en-CA" sz="4000" dirty="0" smtClean="0"/>
          </a:p>
          <a:p>
            <a:pPr lvl="0"/>
            <a:endParaRPr lang="en-CA" sz="4000" dirty="0" smtClean="0"/>
          </a:p>
          <a:p>
            <a:pPr lvl="0"/>
            <a:endParaRPr lang="en-CA" sz="4000" dirty="0"/>
          </a:p>
          <a:p>
            <a:pPr marL="0" lvl="0" indent="0">
              <a:buNone/>
            </a:pPr>
            <a:endParaRPr lang="en-CA" sz="4000" dirty="0" smtClean="0"/>
          </a:p>
          <a:p>
            <a:pPr marL="0" lvl="0" indent="0">
              <a:buNone/>
            </a:pPr>
            <a:endParaRPr lang="en-CA" sz="4000" dirty="0"/>
          </a:p>
          <a:p>
            <a:endParaRPr lang="en-CA" sz="4000" dirty="0" smtClean="0"/>
          </a:p>
          <a:p>
            <a:endParaRPr lang="en-CA" sz="4000" dirty="0" smtClean="0"/>
          </a:p>
          <a:p>
            <a:endParaRPr lang="en-CA" dirty="0" smtClean="0"/>
          </a:p>
          <a:p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2602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Mythos of Superman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1. Christian Myth</a:t>
            </a:r>
          </a:p>
          <a:p>
            <a:pPr marL="0" indent="0">
              <a:buNone/>
            </a:pPr>
            <a:r>
              <a:rPr lang="en-US" sz="3600" dirty="0" smtClean="0"/>
              <a:t>2. Greek Myth</a:t>
            </a:r>
          </a:p>
          <a:p>
            <a:pPr marL="0" indent="0">
              <a:buNone/>
            </a:pPr>
            <a:r>
              <a:rPr lang="en-US" sz="3600" dirty="0" smtClean="0"/>
              <a:t>3. Myth of the Solar God (self-sacrificing)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All three treat the core issue: 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the problem of death 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63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Myth of the dying Solar God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Self-sacrifice</a:t>
            </a:r>
          </a:p>
          <a:p>
            <a:r>
              <a:rPr lang="en-US" sz="2400" dirty="0" smtClean="0"/>
              <a:t>For good and well-bing of others</a:t>
            </a:r>
          </a:p>
          <a:p>
            <a:r>
              <a:rPr lang="en-US" sz="2400" dirty="0" smtClean="0"/>
              <a:t>Conflict </a:t>
            </a:r>
            <a:r>
              <a:rPr lang="en-US" sz="2400" dirty="0"/>
              <a:t>itself is not resolved by one side defeating the </a:t>
            </a:r>
            <a:r>
              <a:rPr lang="en-US" sz="2400" dirty="0" smtClean="0"/>
              <a:t>other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Conflict </a:t>
            </a:r>
            <a:r>
              <a:rPr lang="en-US" sz="2400" dirty="0">
                <a:solidFill>
                  <a:srgbClr val="FF0000"/>
                </a:solidFill>
              </a:rPr>
              <a:t>itself is </a:t>
            </a:r>
            <a:r>
              <a:rPr lang="en-US" sz="2400" dirty="0" smtClean="0">
                <a:solidFill>
                  <a:srgbClr val="FF0000"/>
                </a:solidFill>
              </a:rPr>
              <a:t>transcended </a:t>
            </a:r>
            <a:r>
              <a:rPr lang="en-US" sz="2400" dirty="0" smtClean="0"/>
              <a:t>(</a:t>
            </a:r>
            <a:r>
              <a:rPr lang="en-US" sz="2400" dirty="0"/>
              <a:t>G</a:t>
            </a:r>
            <a:r>
              <a:rPr lang="en-US" sz="2400" dirty="0" smtClean="0"/>
              <a:t>reene 136)</a:t>
            </a:r>
          </a:p>
          <a:p>
            <a:r>
              <a:rPr lang="en-US" sz="2400" dirty="0" smtClean="0"/>
              <a:t>Life does not conquer death</a:t>
            </a:r>
          </a:p>
          <a:p>
            <a:r>
              <a:rPr lang="en-US" sz="2400" dirty="0"/>
              <a:t>S</a:t>
            </a:r>
            <a:r>
              <a:rPr lang="en-US" sz="2400" smtClean="0"/>
              <a:t>ynthesis</a:t>
            </a:r>
            <a:endParaRPr lang="en-US" sz="2400" dirty="0"/>
          </a:p>
        </p:txBody>
      </p:sp>
      <p:pic>
        <p:nvPicPr>
          <p:cNvPr id="7" name="Content Placeholder 6" descr="sungod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06" b="-100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0859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Superman Paradigms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Superman’s Characterization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Renaissance and Enlightenment Figure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Narrative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of Myth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Various Episodes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697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Superman’s battle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Conflict with the meaning of death</a:t>
            </a:r>
          </a:p>
          <a:p>
            <a:r>
              <a:rPr lang="en-US" dirty="0" smtClean="0"/>
              <a:t>Is it just absence?</a:t>
            </a:r>
          </a:p>
          <a:p>
            <a:r>
              <a:rPr lang="en-US" dirty="0" smtClean="0"/>
              <a:t>It is redemptive?</a:t>
            </a:r>
          </a:p>
          <a:p>
            <a:r>
              <a:rPr lang="en-US" dirty="0" smtClean="0"/>
              <a:t>Is it nothingness?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Jung: conflict brings about “</a:t>
            </a:r>
            <a:r>
              <a:rPr lang="en-US" dirty="0" smtClean="0">
                <a:solidFill>
                  <a:srgbClr val="FF0000"/>
                </a:solidFill>
              </a:rPr>
              <a:t>individuation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8316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Duality of Superman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783104"/>
              </p:ext>
            </p:extLst>
          </p:nvPr>
        </p:nvGraphicFramePr>
        <p:xfrm>
          <a:off x="457200" y="1700415"/>
          <a:ext cx="8229600" cy="42407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56779"/>
                <a:gridCol w="3872821"/>
              </a:tblGrid>
              <a:tr h="4240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Clark</a:t>
                      </a:r>
                      <a:r>
                        <a:rPr lang="en-US" baseline="0" dirty="0" smtClean="0"/>
                        <a:t> Kent </a:t>
                      </a:r>
                    </a:p>
                    <a:p>
                      <a:pPr lvl="0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 guy</a:t>
                      </a:r>
                    </a:p>
                    <a:p>
                      <a:pPr lvl="0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Mild mannered</a:t>
                      </a:r>
                    </a:p>
                    <a:p>
                      <a:pPr lvl="0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Meek &amp; modest</a:t>
                      </a:r>
                    </a:p>
                    <a:p>
                      <a:pPr lvl="0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with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midwest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values, agrarian society</a:t>
                      </a:r>
                    </a:p>
                    <a:p>
                      <a:pPr algn="l"/>
                      <a:r>
                        <a:rPr lang="en-US" dirty="0" smtClean="0"/>
                        <a:t>Has</a:t>
                      </a:r>
                      <a:r>
                        <a:rPr lang="en-US" baseline="0" dirty="0" smtClean="0"/>
                        <a:t> parents, an origin story</a:t>
                      </a:r>
                    </a:p>
                    <a:p>
                      <a:pPr algn="l"/>
                      <a:endParaRPr lang="en-US" baseline="0" dirty="0" smtClean="0"/>
                    </a:p>
                    <a:p>
                      <a:pPr algn="l"/>
                      <a:r>
                        <a:rPr lang="en-US" baseline="0" dirty="0" smtClean="0"/>
                        <a:t>Has a sense of belonging to a community; to place and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Superman</a:t>
                      </a:r>
                    </a:p>
                    <a:p>
                      <a:pPr lvl="0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Wants to connect with the common man</a:t>
                      </a:r>
                    </a:p>
                    <a:p>
                      <a:pPr algn="l"/>
                      <a:r>
                        <a:rPr lang="en-US" dirty="0" smtClean="0"/>
                        <a:t>Herculean strength: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Man of Steel</a:t>
                      </a:r>
                    </a:p>
                    <a:p>
                      <a:pPr algn="l"/>
                      <a:r>
                        <a:rPr lang="en-US" dirty="0" err="1" smtClean="0"/>
                        <a:t>Honourable</a:t>
                      </a:r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Lost origins, dead parents (loss of the father is foreground</a:t>
                      </a:r>
                    </a:p>
                    <a:p>
                      <a:pPr algn="l"/>
                      <a:r>
                        <a:rPr lang="en-US" dirty="0" smtClean="0"/>
                        <a:t>Exiled, dislocated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440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 Identity</a:t>
            </a:r>
            <a:endParaRPr lang="en-US" dirty="0"/>
          </a:p>
        </p:txBody>
      </p:sp>
      <p:pic>
        <p:nvPicPr>
          <p:cNvPr id="6" name="Content Placeholder 5" descr="clark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85" b="-9685"/>
          <a:stretch>
            <a:fillRect/>
          </a:stretch>
        </p:blipFill>
        <p:spPr/>
      </p:pic>
      <p:pic>
        <p:nvPicPr>
          <p:cNvPr id="8" name="Content Placeholder 7" descr="clark2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6" b="68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8342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Superman / Clark Kent</a:t>
            </a:r>
            <a:endParaRPr lang="en-US" dirty="0"/>
          </a:p>
        </p:txBody>
      </p:sp>
      <p:pic>
        <p:nvPicPr>
          <p:cNvPr id="9" name="Content Placeholder 8" descr="superman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886" b="-35886"/>
          <a:stretch>
            <a:fillRect/>
          </a:stretch>
        </p:blipFill>
        <p:spPr/>
      </p:pic>
      <p:pic>
        <p:nvPicPr>
          <p:cNvPr id="10" name="Content Placeholder 9" descr="clark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873" b="-428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1666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Superman’s Characterization:</a:t>
            </a:r>
            <a:br>
              <a:rPr lang="en-US" dirty="0" smtClean="0"/>
            </a:br>
            <a:r>
              <a:rPr lang="en-US" i="1" dirty="0" smtClean="0"/>
              <a:t>All-Star Superman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CA" dirty="0" smtClean="0"/>
              <a:t>Superman </a:t>
            </a:r>
            <a:r>
              <a:rPr lang="en-CA" dirty="0"/>
              <a:t>as the sun-god-but still relatable </a:t>
            </a:r>
            <a:endParaRPr lang="en-CA" dirty="0" smtClean="0"/>
          </a:p>
          <a:p>
            <a:pPr lvl="0"/>
            <a:r>
              <a:rPr lang="en-CA" dirty="0" smtClean="0"/>
              <a:t>“Superman as </a:t>
            </a:r>
            <a:r>
              <a:rPr lang="en-CA" dirty="0" err="1" smtClean="0"/>
              <a:t>dreamself</a:t>
            </a:r>
            <a:r>
              <a:rPr lang="en-CA" dirty="0" smtClean="0"/>
              <a:t> of everyman” –Morrison</a:t>
            </a:r>
          </a:p>
          <a:p>
            <a:pPr lvl="0"/>
            <a:r>
              <a:rPr lang="en-US" dirty="0" smtClean="0"/>
              <a:t>“That </a:t>
            </a:r>
            <a:r>
              <a:rPr lang="en-US" dirty="0"/>
              <a:t>“S” is the radiant emblem of divinity we reveal when we rip off our stuffy shirts, our social masks, our neuroses, our constructed selves, and become who we truly are</a:t>
            </a:r>
            <a:r>
              <a:rPr lang="en-US" dirty="0" smtClean="0"/>
              <a:t>.”-Morrison</a:t>
            </a:r>
            <a:endParaRPr lang="en-CA" dirty="0"/>
          </a:p>
          <a:p>
            <a:pPr lvl="0"/>
            <a:r>
              <a:rPr lang="en-CA" dirty="0"/>
              <a:t>While he is portrayed as god-like, his humanity is </a:t>
            </a:r>
            <a:r>
              <a:rPr lang="en-CA" dirty="0" smtClean="0"/>
              <a:t>emphasized</a:t>
            </a:r>
          </a:p>
          <a:p>
            <a:pPr lvl="0"/>
            <a:r>
              <a:rPr lang="en-CA" dirty="0" smtClean="0"/>
              <a:t>Unlike </a:t>
            </a:r>
            <a:r>
              <a:rPr lang="en-CA" dirty="0"/>
              <a:t>Batman, tragedy is not his story </a:t>
            </a:r>
          </a:p>
          <a:p>
            <a:pPr lvl="0"/>
            <a:r>
              <a:rPr lang="en-CA" dirty="0" smtClean="0"/>
              <a:t>Embodies humility</a:t>
            </a:r>
            <a:r>
              <a:rPr lang="en-CA" dirty="0"/>
              <a:t>, strength to overcome adversity; love; benevolence; altruism; selflessness</a:t>
            </a:r>
          </a:p>
          <a:p>
            <a:pPr lvl="0"/>
            <a:r>
              <a:rPr lang="en-CA" dirty="0"/>
              <a:t>He embodies values of wisdom, temperance, fortitude and </a:t>
            </a:r>
            <a:r>
              <a:rPr lang="en-CA" dirty="0" smtClean="0"/>
              <a:t>justice</a:t>
            </a:r>
          </a:p>
          <a:p>
            <a:pPr lvl="0"/>
            <a:r>
              <a:rPr lang="en-CA" dirty="0" smtClean="0"/>
              <a:t>He works through emotional conflict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26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Superman as Redeemer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Christ-</a:t>
            </a:r>
            <a:r>
              <a:rPr lang="en-US" smtClean="0"/>
              <a:t>like overlaps</a:t>
            </a:r>
            <a:endParaRPr lang="en-US" dirty="0" smtClean="0"/>
          </a:p>
          <a:p>
            <a:r>
              <a:rPr lang="en-US" dirty="0" smtClean="0"/>
              <a:t>Not passive; he is a fighter</a:t>
            </a:r>
          </a:p>
          <a:p>
            <a:r>
              <a:rPr lang="en-US" dirty="0" smtClean="0"/>
              <a:t>Secular saint / messiah</a:t>
            </a:r>
          </a:p>
          <a:p>
            <a:r>
              <a:rPr lang="en-US" dirty="0" smtClean="0"/>
              <a:t>“pagan sci-fi”</a:t>
            </a:r>
          </a:p>
          <a:p>
            <a:r>
              <a:rPr lang="en-US" dirty="0" smtClean="0"/>
              <a:t>Very clear moral code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30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Renaissance </a:t>
            </a:r>
            <a:r>
              <a:rPr lang="en-CA" dirty="0"/>
              <a:t>values: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 of Discovery &amp; Scientific Method</a:t>
            </a:r>
          </a:p>
          <a:p>
            <a:pPr lvl="0"/>
            <a:r>
              <a:rPr lang="en-CA" dirty="0"/>
              <a:t>known for 3 most significant discoveries: characterizes it as period of progress and reason</a:t>
            </a:r>
          </a:p>
          <a:p>
            <a:pPr lvl="0"/>
            <a:r>
              <a:rPr lang="en-CA" dirty="0" smtClean="0"/>
              <a:t>1. Copernicus </a:t>
            </a:r>
            <a:r>
              <a:rPr lang="en-CA" dirty="0"/>
              <a:t>(1473-1543)-idea of the heliocentric universe (sun) </a:t>
            </a:r>
            <a:r>
              <a:rPr lang="en-CA" dirty="0" err="1"/>
              <a:t>vs</a:t>
            </a:r>
            <a:r>
              <a:rPr lang="en-CA" dirty="0"/>
              <a:t> geocentric universe (earth)</a:t>
            </a:r>
          </a:p>
          <a:p>
            <a:pPr lvl="0"/>
            <a:r>
              <a:rPr lang="en-CA" dirty="0" smtClean="0"/>
              <a:t>2. Galileo </a:t>
            </a:r>
            <a:r>
              <a:rPr lang="en-CA" dirty="0"/>
              <a:t>(1564-1642) </a:t>
            </a:r>
          </a:p>
          <a:p>
            <a:pPr lvl="0"/>
            <a:r>
              <a:rPr lang="en-CA" dirty="0"/>
              <a:t>Confirmed Copernicus </a:t>
            </a:r>
          </a:p>
          <a:p>
            <a:pPr lvl="0"/>
            <a:r>
              <a:rPr lang="en-CA" dirty="0"/>
              <a:t>Through the invention of the telescope (1609</a:t>
            </a:r>
            <a:r>
              <a:rPr lang="en-CA" dirty="0" smtClean="0"/>
              <a:t>)</a:t>
            </a:r>
          </a:p>
          <a:p>
            <a:pPr lvl="0"/>
            <a:r>
              <a:rPr lang="en-CA" dirty="0" smtClean="0"/>
              <a:t> Theory </a:t>
            </a:r>
            <a:r>
              <a:rPr lang="en-CA" dirty="0"/>
              <a:t>of </a:t>
            </a:r>
            <a:r>
              <a:rPr lang="en-CA" dirty="0" smtClean="0"/>
              <a:t>Gravity</a:t>
            </a:r>
            <a:endParaRPr lang="en-CA" dirty="0"/>
          </a:p>
          <a:p>
            <a:pPr lvl="0"/>
            <a:r>
              <a:rPr lang="en-CA" dirty="0" smtClean="0"/>
              <a:t>3. The </a:t>
            </a:r>
            <a:r>
              <a:rPr lang="en-CA" dirty="0"/>
              <a:t>microscope (17</a:t>
            </a:r>
            <a:r>
              <a:rPr lang="en-CA" baseline="30000" dirty="0"/>
              <a:t>th</a:t>
            </a:r>
            <a:r>
              <a:rPr lang="en-CA" dirty="0"/>
              <a:t> century)-Anton van </a:t>
            </a:r>
            <a:r>
              <a:rPr lang="en-CA" dirty="0" err="1"/>
              <a:t>Leewenhoek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64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Known as “Age of reason”</a:t>
            </a:r>
          </a:p>
          <a:p>
            <a:pPr lvl="0"/>
            <a:r>
              <a:rPr lang="en-CA" dirty="0"/>
              <a:t>Superman is the embodiment of the enlightenment individual</a:t>
            </a:r>
          </a:p>
          <a:p>
            <a:pPr lvl="0"/>
            <a:r>
              <a:rPr lang="en-CA" dirty="0"/>
              <a:t>Emphasis on the new individual and reason as a measure of the individual and humanity</a:t>
            </a:r>
          </a:p>
          <a:p>
            <a:r>
              <a:rPr lang="en-US" dirty="0" smtClean="0"/>
              <a:t>“I think therefore I am”-Descartes </a:t>
            </a:r>
          </a:p>
          <a:p>
            <a:r>
              <a:rPr lang="en-CA" dirty="0"/>
              <a:t>Empirical thought-goals of rationality—scientific reason can solve all problems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82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Follows linear storyline; progression</a:t>
            </a:r>
          </a:p>
          <a:p>
            <a:r>
              <a:rPr lang="en-US" dirty="0" smtClean="0"/>
              <a:t>Blend of fantasy and reality</a:t>
            </a:r>
          </a:p>
          <a:p>
            <a:r>
              <a:rPr lang="en-US" dirty="0" smtClean="0"/>
              <a:t>Stylistically structured so that past and future merge with present</a:t>
            </a:r>
          </a:p>
          <a:p>
            <a:r>
              <a:rPr lang="en-US" dirty="0" smtClean="0"/>
              <a:t>12 issues stand for 12 months Superman has to live—each episode is a countdown to the end</a:t>
            </a:r>
          </a:p>
          <a:p>
            <a:r>
              <a:rPr lang="en-US" dirty="0" smtClean="0"/>
              <a:t>12 issues-for 12 great tasks (suggesting his super qualities and transformation to deification); Tasks take place over a year</a:t>
            </a:r>
          </a:p>
          <a:p>
            <a:endParaRPr lang="en-US" dirty="0" smtClean="0"/>
          </a:p>
          <a:p>
            <a:r>
              <a:rPr lang="en-US" dirty="0" smtClean="0"/>
              <a:t>Follows Campbell’s </a:t>
            </a:r>
            <a:r>
              <a:rPr lang="en-US" dirty="0" err="1" smtClean="0"/>
              <a:t>monomyth</a:t>
            </a:r>
            <a:r>
              <a:rPr lang="en-US" dirty="0" smtClean="0"/>
              <a:t> as well—hero solar journey-a cycle (journey as sun cycle)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10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Myth, Epic, Fable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Links re-established between ancient-mythological and legendary heroes</a:t>
            </a:r>
          </a:p>
          <a:p>
            <a:r>
              <a:rPr lang="en-US" dirty="0" smtClean="0"/>
              <a:t>Samson (biblical myth-Old Testament)</a:t>
            </a:r>
          </a:p>
          <a:p>
            <a:r>
              <a:rPr lang="en-US" dirty="0" smtClean="0"/>
              <a:t>Atlas</a:t>
            </a:r>
          </a:p>
          <a:p>
            <a:r>
              <a:rPr lang="en-US" dirty="0" smtClean="0"/>
              <a:t>Gilgamesh</a:t>
            </a:r>
          </a:p>
          <a:p>
            <a:r>
              <a:rPr lang="en-US" dirty="0" smtClean="0"/>
              <a:t>Frankenstein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2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Superman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UPERMAN-MAN-OF-STEEL-SDCC-POSTER_5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10" y="786470"/>
            <a:ext cx="4637082" cy="605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05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</a:t>
            </a:r>
            <a:r>
              <a:rPr lang="en-US" dirty="0" smtClean="0"/>
              <a:t>Great Feats of </a:t>
            </a:r>
            <a:r>
              <a:rPr lang="en-US" dirty="0"/>
              <a:t>Superman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1. Superman saves the first manned mission to the sun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2. Superman brews the Super–Elixir.</a:t>
            </a:r>
          </a:p>
          <a:p>
            <a:r>
              <a:rPr lang="en-US" dirty="0"/>
              <a:t>3. Superman answers the Unanswerable Question.</a:t>
            </a:r>
          </a:p>
          <a:p>
            <a:r>
              <a:rPr lang="en-US" dirty="0"/>
              <a:t>4. Superman chains the </a:t>
            </a:r>
            <a:r>
              <a:rPr lang="en-US" dirty="0" err="1"/>
              <a:t>Chronovore</a:t>
            </a:r>
            <a:r>
              <a:rPr lang="en-US" dirty="0"/>
              <a:t>.</a:t>
            </a:r>
          </a:p>
          <a:p>
            <a:r>
              <a:rPr lang="en-US" dirty="0"/>
              <a:t>5. Superman saves Earth from </a:t>
            </a:r>
            <a:r>
              <a:rPr lang="en-US" dirty="0" err="1"/>
              <a:t>Bizarro</a:t>
            </a:r>
            <a:r>
              <a:rPr lang="en-US" dirty="0"/>
              <a:t>–Home.</a:t>
            </a:r>
          </a:p>
          <a:p>
            <a:r>
              <a:rPr lang="en-US" dirty="0"/>
              <a:t>6. Superman returns from the </a:t>
            </a:r>
            <a:r>
              <a:rPr lang="en-US" dirty="0" err="1"/>
              <a:t>Underverse</a:t>
            </a:r>
            <a:r>
              <a:rPr lang="en-US" dirty="0"/>
              <a:t>.</a:t>
            </a:r>
          </a:p>
          <a:p>
            <a:r>
              <a:rPr lang="en-US" dirty="0"/>
              <a:t>7. Superman creates Life.</a:t>
            </a:r>
          </a:p>
          <a:p>
            <a:r>
              <a:rPr lang="en-US" dirty="0"/>
              <a:t>8. Superman liberates </a:t>
            </a:r>
            <a:r>
              <a:rPr lang="en-US" dirty="0" err="1"/>
              <a:t>Kandor</a:t>
            </a:r>
            <a:r>
              <a:rPr lang="en-US" dirty="0"/>
              <a:t>/cures cancer.</a:t>
            </a:r>
          </a:p>
          <a:p>
            <a:r>
              <a:rPr lang="en-US" dirty="0"/>
              <a:t>9. Superman defeats Solaris.</a:t>
            </a:r>
          </a:p>
          <a:p>
            <a:r>
              <a:rPr lang="en-US" dirty="0"/>
              <a:t>10. Superman conquers Death.</a:t>
            </a:r>
          </a:p>
          <a:p>
            <a:r>
              <a:rPr lang="en-US" dirty="0"/>
              <a:t>11. Superman builds an artificial Heart for the Sun.</a:t>
            </a:r>
          </a:p>
          <a:p>
            <a:r>
              <a:rPr lang="en-US" dirty="0"/>
              <a:t>12.Superman leaves the recipe/formula to make Superman 2.</a:t>
            </a:r>
          </a:p>
        </p:txBody>
      </p:sp>
    </p:spTree>
    <p:extLst>
      <p:ext uri="{BB962C8B-B14F-4D97-AF65-F5344CB8AC3E}">
        <p14:creationId xmlns:p14="http://schemas.microsoft.com/office/powerpoint/2010/main" val="2782560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Episode 10: “</a:t>
            </a:r>
            <a:r>
              <a:rPr lang="en-US" dirty="0" err="1" smtClean="0"/>
              <a:t>Neverending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Content Placeholder 3" descr="episode 10 cov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625" r="-666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7971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0"/>
            <a:ext cx="4268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60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59" y="840592"/>
            <a:ext cx="5938011" cy="2254115"/>
          </a:xfrm>
          <a:prstGeom prst="rect">
            <a:avLst/>
          </a:prstGeom>
        </p:spPr>
      </p:pic>
      <p:pic>
        <p:nvPicPr>
          <p:cNvPr id="3" name="Picture 2" descr="jo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761606"/>
            <a:ext cx="5080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5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issues: Episode 10, “</a:t>
            </a:r>
            <a:r>
              <a:rPr lang="en-US" dirty="0" err="1" smtClean="0"/>
              <a:t>Neverending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most important Issue in </a:t>
            </a:r>
            <a:r>
              <a:rPr lang="en-US" i="1" dirty="0" smtClean="0"/>
              <a:t>All-Star Superman</a:t>
            </a:r>
          </a:p>
          <a:p>
            <a:r>
              <a:rPr lang="en-US" dirty="0" smtClean="0"/>
              <a:t>Sums up all the issues and themes in </a:t>
            </a:r>
            <a:r>
              <a:rPr lang="en-US" i="1" dirty="0" smtClean="0"/>
              <a:t>All-Star Superman</a:t>
            </a:r>
          </a:p>
          <a:p>
            <a:r>
              <a:rPr lang="en-US" dirty="0" smtClean="0"/>
              <a:t>Captures enlightenment values</a:t>
            </a:r>
          </a:p>
          <a:p>
            <a:r>
              <a:rPr lang="en-US" dirty="0" smtClean="0"/>
              <a:t>Superman literary creates the world (Earth-Q)</a:t>
            </a:r>
          </a:p>
          <a:p>
            <a:r>
              <a:rPr lang="en-US" dirty="0" smtClean="0"/>
              <a:t>Creation as artistry (artistic vision and aspiration)</a:t>
            </a:r>
          </a:p>
          <a:p>
            <a:r>
              <a:rPr lang="en-US" dirty="0" smtClean="0"/>
              <a:t>Humans creating and imitating an ideal</a:t>
            </a:r>
          </a:p>
          <a:p>
            <a:r>
              <a:rPr lang="en-US" dirty="0" smtClean="0"/>
              <a:t>Fictional ideal has transformative power</a:t>
            </a:r>
          </a:p>
          <a:p>
            <a:r>
              <a:rPr lang="en-US" dirty="0" smtClean="0"/>
              <a:t>Theme: Human potential (to surpass their own limitations) </a:t>
            </a:r>
          </a:p>
          <a:p>
            <a:r>
              <a:rPr lang="en-US" dirty="0" smtClean="0"/>
              <a:t>Theme: human’s aspiring to a higher ideal (superhuman)</a:t>
            </a:r>
          </a:p>
          <a:p>
            <a:r>
              <a:rPr lang="en-US" dirty="0" smtClean="0"/>
              <a:t>Theme: Representation and idolatry</a:t>
            </a:r>
          </a:p>
          <a:p>
            <a:r>
              <a:rPr lang="en-US" dirty="0" smtClean="0"/>
              <a:t>Question of responsibility –are humans self-destructive or progressive?</a:t>
            </a:r>
          </a:p>
          <a:p>
            <a:r>
              <a:rPr lang="en-US" dirty="0" smtClean="0"/>
              <a:t>should/can they take responsibility for social problems?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50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Episode 12: Superman in </a:t>
            </a:r>
            <a:r>
              <a:rPr lang="en-US" dirty="0" err="1" smtClean="0"/>
              <a:t>Excelsis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Co-existence of past and future with the present</a:t>
            </a:r>
          </a:p>
          <a:p>
            <a:r>
              <a:rPr lang="en-US" dirty="0" smtClean="0"/>
              <a:t>“always and forever” (273)</a:t>
            </a:r>
          </a:p>
          <a:p>
            <a:r>
              <a:rPr lang="en-US" dirty="0" smtClean="0"/>
              <a:t>Culmination of his transformation into </a:t>
            </a:r>
            <a:r>
              <a:rPr lang="en-US" smtClean="0"/>
              <a:t>mythic stature</a:t>
            </a:r>
            <a:endParaRPr lang="en-US" dirty="0" smtClean="0"/>
          </a:p>
          <a:p>
            <a:r>
              <a:rPr lang="en-US" dirty="0" smtClean="0"/>
              <a:t>Time and space are connected; cosmic energy (new Krypton and earth) </a:t>
            </a:r>
          </a:p>
          <a:p>
            <a:r>
              <a:rPr lang="en-US" dirty="0" smtClean="0"/>
              <a:t>Humans must live up to their ideal: perfection</a:t>
            </a:r>
          </a:p>
          <a:p>
            <a:r>
              <a:rPr lang="en-US" dirty="0" smtClean="0"/>
              <a:t>Human faith in secular saint (ideal) and in scientific rationalism</a:t>
            </a:r>
          </a:p>
          <a:p>
            <a:r>
              <a:rPr lang="en-US" dirty="0" smtClean="0"/>
              <a:t>Superman defeats Solaris (the tyrant sun)</a:t>
            </a:r>
          </a:p>
          <a:p>
            <a:r>
              <a:rPr lang="en-US" dirty="0" smtClean="0"/>
              <a:t>Ultimate depiction of his altruism, compassion, omnipotence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08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Vitruvian Man-Da Vinci, 1490</a:t>
            </a:r>
            <a:endParaRPr lang="en-US" dirty="0"/>
          </a:p>
        </p:txBody>
      </p:sp>
      <p:pic>
        <p:nvPicPr>
          <p:cNvPr id="10" name="Content Placeholder 9" descr="vitruvian man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96" r="-14196"/>
          <a:stretch>
            <a:fillRect/>
          </a:stretch>
        </p:blipFill>
        <p:spPr/>
      </p:pic>
      <p:pic>
        <p:nvPicPr>
          <p:cNvPr id="11" name="Content Placeholder 10" descr="Superman-da-vinci-the-vitruvian-man-300x241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716" b="-227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9051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pisode 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6545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18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Episode 8: “Us Do Opposite”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Bizarro</a:t>
            </a:r>
            <a:r>
              <a:rPr lang="en-US" dirty="0" smtClean="0"/>
              <a:t> world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Zibarro</a:t>
            </a:r>
            <a:r>
              <a:rPr lang="en-US" dirty="0" smtClean="0"/>
              <a:t>”-clone of a clone; flawed of the already flawed (double-inversion of superman)</a:t>
            </a:r>
          </a:p>
          <a:p>
            <a:r>
              <a:rPr lang="en-US" dirty="0" err="1" smtClean="0"/>
              <a:t>Underverse</a:t>
            </a:r>
            <a:endParaRPr lang="en-US" dirty="0" smtClean="0"/>
          </a:p>
          <a:p>
            <a:r>
              <a:rPr lang="en-US" dirty="0" smtClean="0"/>
              <a:t>Site of chaos and confusion; disorder</a:t>
            </a:r>
          </a:p>
          <a:p>
            <a:r>
              <a:rPr lang="en-US" dirty="0" smtClean="0"/>
              <a:t>Superman’s descent into the underworld</a:t>
            </a:r>
          </a:p>
          <a:p>
            <a:r>
              <a:rPr lang="en-US" dirty="0" smtClean="0"/>
              <a:t>“twisted copies” of Superheroes</a:t>
            </a:r>
          </a:p>
          <a:p>
            <a:r>
              <a:rPr lang="en-US" dirty="0" err="1" smtClean="0"/>
              <a:t>Zibarro</a:t>
            </a:r>
            <a:r>
              <a:rPr lang="en-US" dirty="0" smtClean="0"/>
              <a:t>- points to theme in Superman: alternate versions of Superman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73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</a:t>
            </a:r>
            <a:r>
              <a:rPr lang="en-US" dirty="0" err="1" smtClean="0"/>
              <a:t>Luthor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Harks back to traditional mad-scientist</a:t>
            </a:r>
          </a:p>
          <a:p>
            <a:r>
              <a:rPr lang="en-US" dirty="0" err="1" smtClean="0"/>
              <a:t>Luthor</a:t>
            </a:r>
            <a:r>
              <a:rPr lang="en-US" dirty="0" smtClean="0"/>
              <a:t> very humanized </a:t>
            </a:r>
          </a:p>
          <a:p>
            <a:r>
              <a:rPr lang="en-US" dirty="0" smtClean="0"/>
              <a:t>The worst in humanity</a:t>
            </a:r>
          </a:p>
          <a:p>
            <a:r>
              <a:rPr lang="en-US" dirty="0" smtClean="0"/>
              <a:t>Vain, insecure, needs validation and recognition </a:t>
            </a:r>
          </a:p>
          <a:p>
            <a:r>
              <a:rPr lang="en-US" dirty="0" smtClean="0"/>
              <a:t>Megalomaniac (egoist)</a:t>
            </a:r>
          </a:p>
          <a:p>
            <a:r>
              <a:rPr lang="en-US" dirty="0" smtClean="0"/>
              <a:t>Delusional</a:t>
            </a:r>
          </a:p>
          <a:p>
            <a:r>
              <a:rPr lang="en-US" dirty="0" err="1" smtClean="0"/>
              <a:t>Epiphanic</a:t>
            </a:r>
            <a:r>
              <a:rPr lang="en-US" dirty="0" smtClean="0"/>
              <a:t> moment-sees life through Superman’s eyes</a:t>
            </a:r>
          </a:p>
          <a:p>
            <a:r>
              <a:rPr lang="en-US" dirty="0" smtClean="0"/>
              <a:t>Short-lived moment</a:t>
            </a:r>
          </a:p>
          <a:p>
            <a:r>
              <a:rPr lang="en-US" dirty="0" smtClean="0"/>
              <a:t> strong tension between his inadequacy and how “super” he wants to be (very human tension)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9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Birth of Superman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Kill Bill: </a:t>
            </a:r>
            <a:r>
              <a:rPr lang="en-US" dirty="0" smtClean="0">
                <a:hlinkClick r:id="rId2"/>
              </a:rPr>
              <a:t>http://www.youtube.com/watch?v=I_cEoK1mXms</a:t>
            </a:r>
            <a:endParaRPr lang="en-US" dirty="0" smtClean="0"/>
          </a:p>
          <a:p>
            <a:r>
              <a:rPr lang="en-US" dirty="0" smtClean="0"/>
              <a:t>Superman </a:t>
            </a:r>
            <a:r>
              <a:rPr lang="en-US" dirty="0"/>
              <a:t>is the ideal, the fantasy that spawned the comic book industry </a:t>
            </a:r>
          </a:p>
          <a:p>
            <a:r>
              <a:rPr lang="en-US" dirty="0"/>
              <a:t>His origins are Cleveland, Ohio. IN 1934 two high-school students Jerry Siegel and Joe Schuster created the character</a:t>
            </a:r>
          </a:p>
          <a:p>
            <a:r>
              <a:rPr lang="en-US" dirty="0"/>
              <a:t>Lower-middle-class, second generation Jewish immigrants, both believed in the American dream</a:t>
            </a:r>
          </a:p>
          <a:p>
            <a:r>
              <a:rPr lang="en-US" dirty="0"/>
              <a:t>They were “shy,” “unpopular,” “unsuccessful with girls” </a:t>
            </a:r>
          </a:p>
          <a:p>
            <a:r>
              <a:rPr lang="en-US" dirty="0"/>
              <a:t>Fantasies of power and success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2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Governing Trope: Replacement Supermen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 of imitation, mirroring</a:t>
            </a:r>
          </a:p>
          <a:p>
            <a:r>
              <a:rPr lang="en-US" dirty="0" smtClean="0"/>
              <a:t>Idea of the “</a:t>
            </a:r>
            <a:r>
              <a:rPr lang="en-US" dirty="0" err="1" smtClean="0"/>
              <a:t>Replicant</a:t>
            </a:r>
            <a:r>
              <a:rPr lang="en-US" dirty="0" smtClean="0"/>
              <a:t>” (Blade Runner)</a:t>
            </a:r>
          </a:p>
          <a:p>
            <a:r>
              <a:rPr lang="en-US" dirty="0" smtClean="0"/>
              <a:t>Future descendants of Superman</a:t>
            </a:r>
          </a:p>
          <a:p>
            <a:pPr lvl="0"/>
            <a:r>
              <a:rPr lang="en-US" dirty="0"/>
              <a:t>Seen in issue 9: “Curse of the Replacement Supermen” (Bar-</a:t>
            </a:r>
            <a:r>
              <a:rPr lang="en-US" dirty="0" smtClean="0"/>
              <a:t>el)</a:t>
            </a:r>
            <a:endParaRPr lang="en-CA" dirty="0"/>
          </a:p>
          <a:p>
            <a:pPr lvl="0"/>
            <a:r>
              <a:rPr lang="en-US" dirty="0"/>
              <a:t>Seen in issues 7 &amp; 8: “Being </a:t>
            </a:r>
            <a:r>
              <a:rPr lang="en-US" dirty="0" err="1"/>
              <a:t>Bizarro</a:t>
            </a:r>
            <a:r>
              <a:rPr lang="en-US" dirty="0"/>
              <a:t>” and “Us do Opposite</a:t>
            </a:r>
            <a:r>
              <a:rPr lang="en-US" dirty="0" smtClean="0"/>
              <a:t>”: </a:t>
            </a:r>
            <a:r>
              <a:rPr lang="en-US" dirty="0" err="1" smtClean="0"/>
              <a:t>Zibarro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Samson and Atlas</a:t>
            </a:r>
          </a:p>
          <a:p>
            <a:pPr lvl="0"/>
            <a:r>
              <a:rPr lang="en-US" dirty="0" smtClean="0"/>
              <a:t>Superman Squad</a:t>
            </a:r>
          </a:p>
          <a:p>
            <a:pPr lvl="0"/>
            <a:r>
              <a:rPr lang="en-US" dirty="0" err="1" smtClean="0"/>
              <a:t>Lex</a:t>
            </a:r>
            <a:r>
              <a:rPr lang="en-US" dirty="0" smtClean="0"/>
              <a:t> </a:t>
            </a:r>
            <a:r>
              <a:rPr lang="en-US" dirty="0" err="1" smtClean="0"/>
              <a:t>Luthor</a:t>
            </a:r>
            <a:r>
              <a:rPr lang="en-US" dirty="0" smtClean="0"/>
              <a:t> (at the end)</a:t>
            </a:r>
          </a:p>
          <a:p>
            <a:pPr marL="0" lv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63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redeemer (</a:t>
            </a:r>
            <a:r>
              <a:rPr lang="en-US" dirty="0" err="1" smtClean="0"/>
              <a:t>Supersavior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superma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13" r="-181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5110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Superman Squad </a:t>
            </a:r>
            <a:r>
              <a:rPr lang="en-US" sz="2700" dirty="0" smtClean="0"/>
              <a:t>(Issue 6: “Funeral in </a:t>
            </a:r>
            <a:r>
              <a:rPr lang="en-US" sz="2700" dirty="0" err="1" smtClean="0"/>
              <a:t>Smallville</a:t>
            </a:r>
            <a:r>
              <a:rPr lang="en-US" sz="2700" dirty="0" smtClean="0"/>
              <a:t>”)</a:t>
            </a:r>
            <a:endParaRPr lang="en-US" sz="2700" dirty="0"/>
          </a:p>
        </p:txBody>
      </p:sp>
      <p:pic>
        <p:nvPicPr>
          <p:cNvPr id="4" name="Content Placeholder 3" descr="Superman squa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619" r="-466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61984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Style: reality and fantasy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Fantastical Portrayal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Realistic Portrayal</a:t>
            </a:r>
            <a:endParaRPr lang="en-US" dirty="0"/>
          </a:p>
        </p:txBody>
      </p:sp>
      <p:pic>
        <p:nvPicPr>
          <p:cNvPr id="11" name="Content Placeholder 10" descr="Lois_Lane_All-Star_Superman_002.jp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4" b="16924"/>
          <a:stretch>
            <a:fillRect/>
          </a:stretch>
        </p:blipFill>
        <p:spPr>
          <a:xfrm>
            <a:off x="4754563" y="2438400"/>
            <a:ext cx="3932237" cy="3951288"/>
          </a:xfrm>
        </p:spPr>
      </p:pic>
      <p:pic>
        <p:nvPicPr>
          <p:cNvPr id="13" name="Content Placeholder 12" descr="superman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5" r="22035"/>
          <a:stretch>
            <a:fillRect/>
          </a:stretch>
        </p:blipFill>
        <p:spPr>
          <a:xfrm>
            <a:off x="457200" y="2438400"/>
            <a:ext cx="3932238" cy="3951288"/>
          </a:xfrm>
        </p:spPr>
      </p:pic>
    </p:spTree>
    <p:extLst>
      <p:ext uri="{BB962C8B-B14F-4D97-AF65-F5344CB8AC3E}">
        <p14:creationId xmlns:p14="http://schemas.microsoft.com/office/powerpoint/2010/main" val="1274507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Frank </a:t>
            </a:r>
            <a:r>
              <a:rPr lang="en-US" dirty="0" err="1" smtClean="0"/>
              <a:t>Quitely’s</a:t>
            </a:r>
            <a:r>
              <a:rPr lang="en-US" dirty="0" smtClean="0"/>
              <a:t> Craft: Style &amp; Form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structured </a:t>
            </a:r>
            <a:r>
              <a:rPr lang="en-US" dirty="0" smtClean="0"/>
              <a:t>(ordered panel </a:t>
            </a:r>
            <a:r>
              <a:rPr lang="en-US" dirty="0"/>
              <a:t>layout, grid structure) </a:t>
            </a:r>
          </a:p>
          <a:p>
            <a:r>
              <a:rPr lang="en-US" dirty="0"/>
              <a:t>Very clear delivery of </a:t>
            </a:r>
            <a:r>
              <a:rPr lang="en-US" dirty="0" smtClean="0"/>
              <a:t>storyline</a:t>
            </a:r>
          </a:p>
          <a:p>
            <a:r>
              <a:rPr lang="en-US" dirty="0" smtClean="0"/>
              <a:t>Structure informs the classic characters, content, and storyline</a:t>
            </a:r>
          </a:p>
          <a:p>
            <a:r>
              <a:rPr lang="en-US" dirty="0" smtClean="0"/>
              <a:t>Use of mathematical lines; geometric</a:t>
            </a:r>
          </a:p>
          <a:p>
            <a:r>
              <a:rPr lang="en-US" dirty="0" smtClean="0"/>
              <a:t>Realism blended with </a:t>
            </a:r>
            <a:r>
              <a:rPr lang="en-US" dirty="0" err="1" smtClean="0"/>
              <a:t>fantasty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83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Leo </a:t>
            </a:r>
            <a:r>
              <a:rPr lang="en-US" dirty="0" err="1"/>
              <a:t>Quintum</a:t>
            </a:r>
            <a:r>
              <a:rPr lang="en-US" dirty="0"/>
              <a:t>: </a:t>
            </a:r>
            <a:r>
              <a:rPr lang="en-US" dirty="0" err="1"/>
              <a:t>Superscientist</a:t>
            </a:r>
            <a:r>
              <a:rPr lang="en-US" dirty="0"/>
              <a:t>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character</a:t>
            </a:r>
          </a:p>
          <a:p>
            <a:r>
              <a:rPr lang="en-US" dirty="0" smtClean="0"/>
              <a:t>Utopian scientist</a:t>
            </a:r>
          </a:p>
          <a:p>
            <a:r>
              <a:rPr lang="en-US" dirty="0" smtClean="0"/>
              <a:t>Represents the positive potential of Science</a:t>
            </a:r>
          </a:p>
          <a:p>
            <a:r>
              <a:rPr lang="en-US" dirty="0" smtClean="0"/>
              <a:t>Figure of enlightenment—science as progressive </a:t>
            </a:r>
          </a:p>
          <a:p>
            <a:r>
              <a:rPr lang="en-US" dirty="0" smtClean="0"/>
              <a:t> not mad-scientist archetype (opposite </a:t>
            </a:r>
            <a:r>
              <a:rPr lang="en-US" dirty="0" err="1" smtClean="0"/>
              <a:t>Luthor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Trickster archetype </a:t>
            </a:r>
          </a:p>
          <a:p>
            <a:r>
              <a:rPr lang="en-US" dirty="0" smtClean="0"/>
              <a:t>He understands to formula to re-create Superman</a:t>
            </a:r>
          </a:p>
          <a:p>
            <a:r>
              <a:rPr lang="en-US" dirty="0" err="1" smtClean="0"/>
              <a:t>Superlogo</a:t>
            </a:r>
            <a:r>
              <a:rPr lang="en-US" dirty="0" smtClean="0"/>
              <a:t> at end-</a:t>
            </a:r>
            <a:r>
              <a:rPr lang="en-US" dirty="0" err="1" smtClean="0"/>
              <a:t>Quintum</a:t>
            </a:r>
            <a:r>
              <a:rPr lang="en-US" dirty="0" smtClean="0"/>
              <a:t> as capitalist? </a:t>
            </a:r>
            <a:endParaRPr lang="en-US" dirty="0"/>
          </a:p>
          <a:p>
            <a:r>
              <a:rPr lang="en-US" dirty="0" smtClean="0"/>
              <a:t>Creating a brand</a:t>
            </a:r>
          </a:p>
          <a:p>
            <a:r>
              <a:rPr lang="en-US" dirty="0" smtClean="0"/>
              <a:t>Scientist as creative artist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10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Superlogo</a:t>
            </a:r>
            <a:endParaRPr lang="en-US" dirty="0"/>
          </a:p>
        </p:txBody>
      </p:sp>
      <p:pic>
        <p:nvPicPr>
          <p:cNvPr id="9" name="Content Placeholder 8" descr="superlog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929" r="-839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9391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to Superman Story-Issue 1</a:t>
            </a:r>
            <a:endParaRPr lang="en-US" dirty="0"/>
          </a:p>
        </p:txBody>
      </p:sp>
      <p:pic>
        <p:nvPicPr>
          <p:cNvPr id="4" name="Content Placeholder 3" descr="superma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138" r="-801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31030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 Cycle End</a:t>
            </a:r>
            <a:endParaRPr lang="en-US" dirty="0"/>
          </a:p>
        </p:txBody>
      </p:sp>
      <p:pic>
        <p:nvPicPr>
          <p:cNvPr id="4" name="Content Placeholder 3" descr="Superma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40" r="-81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36752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 in </a:t>
            </a:r>
            <a:r>
              <a:rPr lang="en-US" i="1" dirty="0" smtClean="0"/>
              <a:t>All-Star Superman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are responsible to live up to their ideals (we template our ideal selves in Superman)</a:t>
            </a:r>
          </a:p>
          <a:p>
            <a:r>
              <a:rPr lang="en-US" dirty="0" smtClean="0"/>
              <a:t>Everything is connected to everything else</a:t>
            </a:r>
          </a:p>
          <a:p>
            <a:r>
              <a:rPr lang="en-US" dirty="0" smtClean="0"/>
              <a:t>Search for meaning, fellowship in loss and decay (poetry)</a:t>
            </a:r>
          </a:p>
          <a:p>
            <a:r>
              <a:rPr lang="en-US" dirty="0" smtClean="0"/>
              <a:t>Promise of a better future</a:t>
            </a:r>
          </a:p>
          <a:p>
            <a:r>
              <a:rPr lang="en-US" dirty="0" smtClean="0"/>
              <a:t>Large effect of small, daily acts of kindness-Superman’s greatest gift to humanity</a:t>
            </a:r>
          </a:p>
        </p:txBody>
      </p:sp>
    </p:spTree>
    <p:extLst>
      <p:ext uri="{BB962C8B-B14F-4D97-AF65-F5344CB8AC3E}">
        <p14:creationId xmlns:p14="http://schemas.microsoft.com/office/powerpoint/2010/main" val="15224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Golden Age of Comic Books: </a:t>
            </a:r>
            <a:br>
              <a:rPr lang="en-US" dirty="0"/>
            </a:br>
            <a:r>
              <a:rPr lang="en-US" dirty="0"/>
              <a:t>Superman’s Arrival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people who ran the newspaper syndicates did not find Superman appealing at first</a:t>
            </a:r>
          </a:p>
          <a:p>
            <a:r>
              <a:rPr lang="en-US" dirty="0"/>
              <a:t>Their proposed comic strip was rejected numerous times</a:t>
            </a:r>
          </a:p>
          <a:p>
            <a:r>
              <a:rPr lang="en-US" dirty="0"/>
              <a:t>Joe Shuster once tore up his Superman artwork </a:t>
            </a:r>
          </a:p>
          <a:p>
            <a:r>
              <a:rPr lang="en-US" dirty="0"/>
              <a:t>In the mean time, they were doing freelance work for DC comics but held back Superman –they wanted to launch him as a newspaper comic strip</a:t>
            </a:r>
          </a:p>
          <a:p>
            <a:r>
              <a:rPr lang="en-US" dirty="0"/>
              <a:t>In June 1938, Superman was the lead feature in the first issue of a new DC comic book title called </a:t>
            </a:r>
            <a:r>
              <a:rPr lang="en-US" i="1" dirty="0"/>
              <a:t>Action Comics</a:t>
            </a:r>
          </a:p>
          <a:p>
            <a:r>
              <a:rPr lang="en-US" dirty="0"/>
              <a:t>13 page comic book story</a:t>
            </a:r>
          </a:p>
          <a:p>
            <a:r>
              <a:rPr lang="en-US" dirty="0"/>
              <a:t>Superman was sold to DC Comics for $130</a:t>
            </a:r>
          </a:p>
          <a:p>
            <a:r>
              <a:rPr lang="en-US" dirty="0"/>
              <a:t>Now he is one of the most recognized figures in the 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90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links: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https://en.wikipedia.org/wiki/All-</a:t>
            </a:r>
            <a:r>
              <a:rPr lang="en-CA" dirty="0" smtClean="0">
                <a:hlinkClick r:id="rId2"/>
              </a:rPr>
              <a:t>Star_Superman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r>
              <a:rPr lang="en-CA" u="sng" dirty="0">
                <a:hlinkClick r:id="rId3"/>
              </a:rPr>
              <a:t>http://tvtropes.org/pmwiki/pmwiki.php/ComicBook/AllStarSuperman</a:t>
            </a:r>
            <a:endParaRPr lang="en-CA" dirty="0"/>
          </a:p>
          <a:p>
            <a:endParaRPr lang="en-US" dirty="0"/>
          </a:p>
          <a:p>
            <a:pPr lvl="0"/>
            <a:r>
              <a:rPr lang="en-CA" u="sng" dirty="0">
                <a:hlinkClick r:id="rId4"/>
              </a:rPr>
              <a:t>https://www.youtube.com/watch?v=</a:t>
            </a:r>
            <a:r>
              <a:rPr lang="en-CA" u="sng" dirty="0" smtClean="0">
                <a:hlinkClick r:id="rId4"/>
              </a:rPr>
              <a:t>6VO9505oVkM</a:t>
            </a:r>
            <a:endParaRPr lang="en-CA" u="sng" dirty="0" smtClean="0"/>
          </a:p>
          <a:p>
            <a:endParaRPr lang="en-US" dirty="0" smtClean="0"/>
          </a:p>
          <a:p>
            <a:r>
              <a:rPr lang="en-US" dirty="0" smtClean="0"/>
              <a:t>Comic </a:t>
            </a:r>
            <a:r>
              <a:rPr lang="en-US" dirty="0"/>
              <a:t>Book Superheroes unmasked (Part one</a:t>
            </a:r>
            <a:r>
              <a:rPr lang="en-US" dirty="0" smtClean="0"/>
              <a:t>):</a:t>
            </a:r>
          </a:p>
          <a:p>
            <a:r>
              <a:rPr lang="en-US" dirty="0">
                <a:hlinkClick r:id="rId5"/>
              </a:rPr>
              <a:t>https://www.youtube.com/watch?v=</a:t>
            </a:r>
            <a:r>
              <a:rPr lang="en-US" dirty="0" smtClean="0">
                <a:hlinkClick r:id="rId5"/>
              </a:rPr>
              <a:t>TKT0LLPgSnA</a:t>
            </a:r>
            <a:endParaRPr lang="en-US" dirty="0" smtClean="0"/>
          </a:p>
          <a:p>
            <a:endParaRPr lang="en-US" dirty="0"/>
          </a:p>
          <a:p>
            <a:pPr lvl="0"/>
            <a:endParaRPr lang="en-CA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1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June 1939, </a:t>
            </a:r>
            <a:r>
              <a:rPr lang="en-US" i="1" dirty="0"/>
              <a:t>Action Comics</a:t>
            </a:r>
            <a:endParaRPr lang="en-US" dirty="0"/>
          </a:p>
        </p:txBody>
      </p:sp>
      <p:pic>
        <p:nvPicPr>
          <p:cNvPr id="4" name="Content Placeholder 4" descr="action1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271" r="-732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354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1939: DC launches </a:t>
            </a:r>
            <a:r>
              <a:rPr lang="en-US" i="1" dirty="0"/>
              <a:t>Superman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comic book title devoted to a single character</a:t>
            </a:r>
            <a:endParaRPr lang="en-US" i="1" dirty="0"/>
          </a:p>
          <a:p>
            <a:r>
              <a:rPr lang="en-US" dirty="0"/>
              <a:t>Evolution of logo: </a:t>
            </a:r>
            <a:r>
              <a:rPr lang="en-US" dirty="0">
                <a:hlinkClick r:id="rId2"/>
              </a:rPr>
              <a:t>http://dialbforblog.com/archives/374/</a:t>
            </a:r>
            <a:r>
              <a:rPr lang="en-US" dirty="0"/>
              <a:t> </a:t>
            </a:r>
          </a:p>
          <a:p>
            <a:r>
              <a:rPr lang="en-US" dirty="0"/>
              <a:t>Up until this point, all comic books had a variety of characters and stories in them.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uper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87" y="2950118"/>
            <a:ext cx="2622378" cy="352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2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 of Batman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Around the same time, Detective Comics #27 hit the stands in In May, 1939.</a:t>
            </a:r>
          </a:p>
          <a:p>
            <a:r>
              <a:rPr lang="en-US" dirty="0"/>
              <a:t> It featured the first appearance of Batman (Bob Cane, illustrator). </a:t>
            </a:r>
          </a:p>
          <a:p>
            <a:r>
              <a:rPr lang="en-US" dirty="0"/>
              <a:t>While Superman was morally pure and clean, where as Batman was dark, grim, and rough</a:t>
            </a:r>
          </a:p>
          <a:p>
            <a:r>
              <a:rPr lang="en-US" dirty="0"/>
              <a:t>During a time when superhero comics were not so popular, Batman survived by focusing on his detective abilities, carried the appeal of mystery stories than a superhero book. </a:t>
            </a:r>
          </a:p>
          <a:p>
            <a:r>
              <a:rPr lang="en-US" dirty="0"/>
              <a:t>Batman not a traditional superhero with superpowers </a:t>
            </a:r>
          </a:p>
          <a:p>
            <a:r>
              <a:rPr lang="en-US" dirty="0"/>
              <a:t>His popularity was attributed to his intellect, costume, and gadgets that made him like a superhero.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 1939, Detective Comics #27</a:t>
            </a:r>
          </a:p>
        </p:txBody>
      </p:sp>
      <p:pic>
        <p:nvPicPr>
          <p:cNvPr id="4" name="Content Placeholder 4" descr="detect27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484" r="-694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4586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7540</TotalTime>
  <Words>2288</Words>
  <Application>Microsoft Macintosh PowerPoint</Application>
  <PresentationFormat>On-screen Show (4:3)</PresentationFormat>
  <Paragraphs>304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Clarity</vt:lpstr>
      <vt:lpstr>All-Star Superman</vt:lpstr>
      <vt:lpstr>Agenda:</vt:lpstr>
      <vt:lpstr>Superman</vt:lpstr>
      <vt:lpstr>The Birth of Superman</vt:lpstr>
      <vt:lpstr>Golden Age of Comic Books:  Superman’s Arrival </vt:lpstr>
      <vt:lpstr>June 1939, Action Comics</vt:lpstr>
      <vt:lpstr>1939: DC launches Superman</vt:lpstr>
      <vt:lpstr>Birth of Batman</vt:lpstr>
      <vt:lpstr>May 1939, Detective Comics #27</vt:lpstr>
      <vt:lpstr>The American Superhero: “Truth, Justice, and the American Way”</vt:lpstr>
      <vt:lpstr>The Common Man</vt:lpstr>
      <vt:lpstr>Themes of Superman Stories</vt:lpstr>
      <vt:lpstr>Superman Paradigms</vt:lpstr>
      <vt:lpstr>Superman Paradigms cont’d..</vt:lpstr>
      <vt:lpstr>Superhero Paradigms cont’d…</vt:lpstr>
      <vt:lpstr>All-Star Superman </vt:lpstr>
      <vt:lpstr>Approach: Morrison’s “Mythical Method”</vt:lpstr>
      <vt:lpstr>The Mythos of Superman</vt:lpstr>
      <vt:lpstr>Myth of the dying Solar God</vt:lpstr>
      <vt:lpstr>Superman’s battle</vt:lpstr>
      <vt:lpstr>The Duality of Superman</vt:lpstr>
      <vt:lpstr>Secret Identity</vt:lpstr>
      <vt:lpstr>Superman / Clark Kent</vt:lpstr>
      <vt:lpstr>Superman’s Characterization: All-Star Superman</vt:lpstr>
      <vt:lpstr>Superman as Redeemer</vt:lpstr>
      <vt:lpstr>Renaissance values: </vt:lpstr>
      <vt:lpstr>Enlightenment Values</vt:lpstr>
      <vt:lpstr>Narrative Form</vt:lpstr>
      <vt:lpstr>Use of Myth, Epic, Fable </vt:lpstr>
      <vt:lpstr>12 Great Feats of Superman</vt:lpstr>
      <vt:lpstr>Episode 10: “Neverending”</vt:lpstr>
      <vt:lpstr>PowerPoint Presentation</vt:lpstr>
      <vt:lpstr>PowerPoint Presentation</vt:lpstr>
      <vt:lpstr>Key issues: Episode 10, “Neverending”</vt:lpstr>
      <vt:lpstr>Episode 12: Superman in Excelsis</vt:lpstr>
      <vt:lpstr>Vitruvian Man-Da Vinci, 1490</vt:lpstr>
      <vt:lpstr>PowerPoint Presentation</vt:lpstr>
      <vt:lpstr>Episode 8: “Us Do Opposite”</vt:lpstr>
      <vt:lpstr>Lex Luthor</vt:lpstr>
      <vt:lpstr>Governing Trope: Replacement Supermen</vt:lpstr>
      <vt:lpstr>The redeemer (Supersavior)</vt:lpstr>
      <vt:lpstr>Superman Squad (Issue 6: “Funeral in Smallville”)</vt:lpstr>
      <vt:lpstr>Style: reality and fantasy </vt:lpstr>
      <vt:lpstr>Frank Quitely’s Craft: Style &amp; Form</vt:lpstr>
      <vt:lpstr>Leo Quintum: Superscientist </vt:lpstr>
      <vt:lpstr>Superlogo</vt:lpstr>
      <vt:lpstr>Formula to Superman Story-Issue 1</vt:lpstr>
      <vt:lpstr>Solar Cycle End</vt:lpstr>
      <vt:lpstr>Themes in All-Star Superman</vt:lpstr>
      <vt:lpstr>Helpful links:</vt:lpstr>
    </vt:vector>
  </TitlesOfParts>
  <Company>SAG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COMIC BOOKS</dc:title>
  <dc:creator>Sylvia Terzian</dc:creator>
  <cp:lastModifiedBy>Sylvia Terzian</cp:lastModifiedBy>
  <cp:revision>345</cp:revision>
  <dcterms:created xsi:type="dcterms:W3CDTF">2013-02-06T06:32:13Z</dcterms:created>
  <dcterms:modified xsi:type="dcterms:W3CDTF">2017-05-24T18:23:09Z</dcterms:modified>
</cp:coreProperties>
</file>