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7" r:id="rId1"/>
  </p:sldMasterIdLst>
  <p:sldIdLst>
    <p:sldId id="256" r:id="rId2"/>
    <p:sldId id="260" r:id="rId3"/>
    <p:sldId id="289" r:id="rId4"/>
    <p:sldId id="286" r:id="rId5"/>
    <p:sldId id="259" r:id="rId6"/>
    <p:sldId id="293" r:id="rId7"/>
    <p:sldId id="292" r:id="rId8"/>
    <p:sldId id="323" r:id="rId9"/>
    <p:sldId id="262" r:id="rId10"/>
    <p:sldId id="264" r:id="rId11"/>
    <p:sldId id="263" r:id="rId12"/>
    <p:sldId id="285" r:id="rId13"/>
    <p:sldId id="283" r:id="rId14"/>
    <p:sldId id="284" r:id="rId15"/>
    <p:sldId id="288" r:id="rId16"/>
    <p:sldId id="296" r:id="rId17"/>
    <p:sldId id="297" r:id="rId18"/>
    <p:sldId id="298" r:id="rId19"/>
    <p:sldId id="265" r:id="rId20"/>
    <p:sldId id="290" r:id="rId21"/>
    <p:sldId id="266" r:id="rId22"/>
    <p:sldId id="282" r:id="rId23"/>
    <p:sldId id="268" r:id="rId24"/>
    <p:sldId id="269" r:id="rId25"/>
    <p:sldId id="291" r:id="rId26"/>
    <p:sldId id="299" r:id="rId27"/>
    <p:sldId id="300" r:id="rId28"/>
    <p:sldId id="267" r:id="rId29"/>
    <p:sldId id="278" r:id="rId30"/>
    <p:sldId id="281" r:id="rId31"/>
    <p:sldId id="280" r:id="rId32"/>
    <p:sldId id="321" r:id="rId33"/>
    <p:sldId id="322" r:id="rId34"/>
    <p:sldId id="273" r:id="rId35"/>
    <p:sldId id="274" r:id="rId36"/>
    <p:sldId id="275" r:id="rId37"/>
    <p:sldId id="276" r:id="rId38"/>
    <p:sldId id="277" r:id="rId39"/>
    <p:sldId id="279" r:id="rId40"/>
    <p:sldId id="270" r:id="rId41"/>
    <p:sldId id="302" r:id="rId42"/>
    <p:sldId id="303" r:id="rId43"/>
    <p:sldId id="304" r:id="rId44"/>
    <p:sldId id="305" r:id="rId45"/>
    <p:sldId id="306" r:id="rId46"/>
    <p:sldId id="308" r:id="rId47"/>
    <p:sldId id="307" r:id="rId48"/>
    <p:sldId id="309" r:id="rId49"/>
    <p:sldId id="257" r:id="rId50"/>
    <p:sldId id="319" r:id="rId51"/>
    <p:sldId id="320" r:id="rId52"/>
    <p:sldId id="258" r:id="rId53"/>
    <p:sldId id="324" r:id="rId54"/>
    <p:sldId id="261"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45" d="100"/>
          <a:sy n="45" d="100"/>
        </p:scale>
        <p:origin x="-1736" y="-7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printerSettings" Target="printerSettings/printerSettings1.bin"/><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CA"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dirty="0"/>
          </a:p>
        </p:txBody>
      </p:sp>
      <p:sp>
        <p:nvSpPr>
          <p:cNvPr id="4" name="Date Placeholder 3"/>
          <p:cNvSpPr>
            <a:spLocks noGrp="1"/>
          </p:cNvSpPr>
          <p:nvPr>
            <p:ph type="dt" sz="half" idx="10"/>
          </p:nvPr>
        </p:nvSpPr>
        <p:spPr/>
        <p:txBody>
          <a:bodyPr/>
          <a:lstStyle/>
          <a:p>
            <a:fld id="{1E121F8F-1868-0140-BDC8-8C827C060918}" type="datetimeFigureOut">
              <a:rPr lang="en-US" smtClean="0"/>
              <a:t>17-05-24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1E121F8F-1868-0140-BDC8-8C827C060918}" type="datetimeFigureOut">
              <a:rPr lang="en-US" smtClean="0"/>
              <a:t>17-05-24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5FCE1-4F0B-D242-BBF9-77F7462DD75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CA"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Date Placeholder 3"/>
          <p:cNvSpPr>
            <a:spLocks noGrp="1"/>
          </p:cNvSpPr>
          <p:nvPr>
            <p:ph type="dt" sz="half" idx="10"/>
          </p:nvPr>
        </p:nvSpPr>
        <p:spPr/>
        <p:txBody>
          <a:bodyPr/>
          <a:lstStyle/>
          <a:p>
            <a:fld id="{1E121F8F-1868-0140-BDC8-8C827C060918}" type="datetimeFigureOut">
              <a:rPr lang="en-US" smtClean="0"/>
              <a:t>17-05-24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5FCE1-4F0B-D242-BBF9-77F7462DD75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1E121F8F-1868-0140-BDC8-8C827C060918}" type="datetimeFigureOut">
              <a:rPr lang="en-US" smtClean="0"/>
              <a:t>17-05-24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5FCE1-4F0B-D242-BBF9-77F7462DD75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CA"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1E121F8F-1868-0140-BDC8-8C827C060918}" type="datetimeFigureOut">
              <a:rPr lang="en-US" smtClean="0"/>
              <a:t>17-05-24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5FCE1-4F0B-D242-BBF9-77F7462DD753}"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5" name="Date Placeholder 4"/>
          <p:cNvSpPr>
            <a:spLocks noGrp="1"/>
          </p:cNvSpPr>
          <p:nvPr>
            <p:ph type="dt" sz="half" idx="10"/>
          </p:nvPr>
        </p:nvSpPr>
        <p:spPr/>
        <p:txBody>
          <a:bodyPr/>
          <a:lstStyle/>
          <a:p>
            <a:fld id="{1E121F8F-1868-0140-BDC8-8C827C060918}" type="datetimeFigureOut">
              <a:rPr lang="en-US" smtClean="0"/>
              <a:t>17-05-24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B5FCE1-4F0B-D242-BBF9-77F7462DD75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7" name="Date Placeholder 6"/>
          <p:cNvSpPr>
            <a:spLocks noGrp="1"/>
          </p:cNvSpPr>
          <p:nvPr>
            <p:ph type="dt" sz="half" idx="10"/>
          </p:nvPr>
        </p:nvSpPr>
        <p:spPr/>
        <p:txBody>
          <a:bodyPr/>
          <a:lstStyle/>
          <a:p>
            <a:fld id="{1E121F8F-1868-0140-BDC8-8C827C060918}" type="datetimeFigureOut">
              <a:rPr lang="en-US" smtClean="0"/>
              <a:t>17-05-24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B5FCE1-4F0B-D242-BBF9-77F7462DD753}"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1E121F8F-1868-0140-BDC8-8C827C060918}" type="datetimeFigureOut">
              <a:rPr lang="en-US" smtClean="0"/>
              <a:t>17-05-24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B5FCE1-4F0B-D242-BBF9-77F7462DD75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121F8F-1868-0140-BDC8-8C827C060918}" type="datetimeFigureOut">
              <a:rPr lang="en-US" smtClean="0"/>
              <a:t>17-05-24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B5FCE1-4F0B-D242-BBF9-77F7462DD75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CA"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1E121F8F-1868-0140-BDC8-8C827C060918}" type="datetimeFigureOut">
              <a:rPr lang="en-US" smtClean="0"/>
              <a:t>17-05-24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CA"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1E121F8F-1868-0140-BDC8-8C827C060918}" type="datetimeFigureOut">
              <a:rPr lang="en-US" smtClean="0"/>
              <a:t>17-05-24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B5FCE1-4F0B-D242-BBF9-77F7462DD75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CA"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E121F8F-1868-0140-BDC8-8C827C060918}" type="datetimeFigureOut">
              <a:rPr lang="en-US" smtClean="0"/>
              <a:t>17-05-24</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DB5FCE1-4F0B-D242-BBF9-77F7462DD75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 Id="rId3" Type="http://schemas.openxmlformats.org/officeDocument/2006/relationships/image" Target="../media/image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jpg"/><Relationship Id="rId3" Type="http://schemas.openxmlformats.org/officeDocument/2006/relationships/image" Target="../media/image1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6.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www.animeflavor.com/node/42838" TargetMode="External"/><Relationship Id="rId4" Type="http://schemas.openxmlformats.org/officeDocument/2006/relationships/hyperlink" Target="http://www.animeflavor.com/cartoon/batman-dark-knight-returns-part-2" TargetMode="External"/><Relationship Id="rId1" Type="http://schemas.openxmlformats.org/officeDocument/2006/relationships/slideLayout" Target="../slideLayouts/slideLayout2.xml"/><Relationship Id="rId2" Type="http://schemas.openxmlformats.org/officeDocument/2006/relationships/hyperlink" Target="http://www.cracked.com/article_20111_the-6-most-brutal-murders-committed-by-batman.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i="1" dirty="0" smtClean="0">
                <a:solidFill>
                  <a:srgbClr val="FF0000"/>
                </a:solidFill>
              </a:rPr>
              <a:t>BATMAN: The Dark Knight Returns</a:t>
            </a:r>
            <a:r>
              <a:rPr lang="en-US" sz="4000" dirty="0" smtClean="0">
                <a:solidFill>
                  <a:srgbClr val="FF0000"/>
                </a:solidFill>
              </a:rPr>
              <a:t> (1986)</a:t>
            </a:r>
            <a:endParaRPr lang="en-US" sz="4000" i="1" dirty="0">
              <a:solidFill>
                <a:srgbClr val="FF0000"/>
              </a:solidFill>
            </a:endParaRPr>
          </a:p>
        </p:txBody>
      </p:sp>
      <p:sp>
        <p:nvSpPr>
          <p:cNvPr id="3" name="Subtitle 2"/>
          <p:cNvSpPr>
            <a:spLocks noGrp="1"/>
          </p:cNvSpPr>
          <p:nvPr>
            <p:ph type="subTitle" idx="1"/>
          </p:nvPr>
        </p:nvSpPr>
        <p:spPr>
          <a:xfrm>
            <a:off x="685800" y="3505200"/>
            <a:ext cx="7848600" cy="1752600"/>
          </a:xfrm>
        </p:spPr>
        <p:txBody>
          <a:bodyPr/>
          <a:lstStyle/>
          <a:p>
            <a:endParaRPr lang="en-US" dirty="0"/>
          </a:p>
          <a:p>
            <a:endParaRPr lang="en-US" dirty="0" smtClean="0"/>
          </a:p>
        </p:txBody>
      </p:sp>
      <p:pic>
        <p:nvPicPr>
          <p:cNvPr id="5" name="Picture 4" descr="153147_v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495805"/>
            <a:ext cx="7848600" cy="1612900"/>
          </a:xfrm>
          <a:prstGeom prst="rect">
            <a:avLst/>
          </a:prstGeom>
        </p:spPr>
      </p:pic>
    </p:spTree>
    <p:extLst>
      <p:ext uri="{BB962C8B-B14F-4D97-AF65-F5344CB8AC3E}">
        <p14:creationId xmlns:p14="http://schemas.microsoft.com/office/powerpoint/2010/main" val="78884871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solidFill>
                  <a:srgbClr val="292934"/>
                </a:solidFill>
              </a:rPr>
              <a:t>Setting: Gotham City</a:t>
            </a:r>
            <a:endParaRPr lang="en-US" dirty="0">
              <a:solidFill>
                <a:srgbClr val="292934"/>
              </a:solidFill>
            </a:endParaRPr>
          </a:p>
        </p:txBody>
      </p:sp>
      <p:sp>
        <p:nvSpPr>
          <p:cNvPr id="3" name="Content Placeholder 2"/>
          <p:cNvSpPr>
            <a:spLocks noGrp="1"/>
          </p:cNvSpPr>
          <p:nvPr>
            <p:ph idx="1"/>
          </p:nvPr>
        </p:nvSpPr>
        <p:spPr/>
        <p:txBody>
          <a:bodyPr>
            <a:normAutofit/>
          </a:bodyPr>
          <a:lstStyle/>
          <a:p>
            <a:r>
              <a:rPr lang="en-US" dirty="0" smtClean="0"/>
              <a:t>Represented as a crime-plagued urban wasteland</a:t>
            </a:r>
          </a:p>
          <a:p>
            <a:r>
              <a:rPr lang="en-US" dirty="0" smtClean="0"/>
              <a:t>futuristic, dystopian setting </a:t>
            </a:r>
            <a:endParaRPr lang="en-US" dirty="0"/>
          </a:p>
          <a:p>
            <a:r>
              <a:rPr lang="en-US" i="1" dirty="0" smtClean="0"/>
              <a:t>TDKR</a:t>
            </a:r>
            <a:r>
              <a:rPr lang="en-US" dirty="0" smtClean="0"/>
              <a:t> opens with Gotham under siege—city going to hell</a:t>
            </a:r>
          </a:p>
          <a:p>
            <a:r>
              <a:rPr lang="en-US" dirty="0" smtClean="0"/>
              <a:t>On the verge of chaos; disorder is foreground</a:t>
            </a:r>
          </a:p>
          <a:p>
            <a:r>
              <a:rPr lang="en-US" dirty="0" smtClean="0"/>
              <a:t>Gotham is experiencing an unbearable “heat wave” that “has sparked many acts of civil violence” (1:11)</a:t>
            </a:r>
          </a:p>
          <a:p>
            <a:r>
              <a:rPr lang="en-US" dirty="0" smtClean="0"/>
              <a:t>“Ninety-seven—with no relief in sight” </a:t>
            </a:r>
          </a:p>
          <a:p>
            <a:r>
              <a:rPr lang="en-US" dirty="0" smtClean="0"/>
              <a:t>“City has given up” (1:12)</a:t>
            </a:r>
            <a:endParaRPr lang="en-US" dirty="0"/>
          </a:p>
          <a:p>
            <a:endParaRPr lang="en-US" dirty="0"/>
          </a:p>
        </p:txBody>
      </p:sp>
    </p:spTree>
    <p:extLst>
      <p:ext uri="{BB962C8B-B14F-4D97-AF65-F5344CB8AC3E}">
        <p14:creationId xmlns:p14="http://schemas.microsoft.com/office/powerpoint/2010/main" val="3244753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solidFill>
                  <a:srgbClr val="292934"/>
                </a:solidFill>
              </a:rPr>
              <a:t>Opening Scene: Gotham City</a:t>
            </a:r>
            <a:endParaRPr lang="en-US" dirty="0">
              <a:solidFill>
                <a:srgbClr val="292934"/>
              </a:solidFill>
            </a:endParaRPr>
          </a:p>
        </p:txBody>
      </p:sp>
      <p:sp>
        <p:nvSpPr>
          <p:cNvPr id="3" name="Content Placeholder 2"/>
          <p:cNvSpPr>
            <a:spLocks noGrp="1"/>
          </p:cNvSpPr>
          <p:nvPr>
            <p:ph idx="1"/>
          </p:nvPr>
        </p:nvSpPr>
        <p:spPr/>
        <p:txBody>
          <a:bodyPr>
            <a:normAutofit/>
          </a:bodyPr>
          <a:lstStyle/>
          <a:p>
            <a:r>
              <a:rPr lang="en-US" dirty="0" smtClean="0"/>
              <a:t>Opening Scene: portrays </a:t>
            </a:r>
            <a:r>
              <a:rPr lang="en-US" dirty="0"/>
              <a:t>a cityscape almost on </a:t>
            </a:r>
            <a:r>
              <a:rPr lang="en-US" dirty="0" smtClean="0"/>
              <a:t>fire</a:t>
            </a:r>
            <a:endParaRPr lang="en-US" dirty="0"/>
          </a:p>
          <a:p>
            <a:r>
              <a:rPr lang="en-US" dirty="0" smtClean="0"/>
              <a:t>smoke </a:t>
            </a:r>
            <a:r>
              <a:rPr lang="en-US" dirty="0"/>
              <a:t>rises from the clutter of </a:t>
            </a:r>
            <a:r>
              <a:rPr lang="en-US" dirty="0" smtClean="0"/>
              <a:t>buildings </a:t>
            </a:r>
          </a:p>
          <a:p>
            <a:r>
              <a:rPr lang="en-US" dirty="0" smtClean="0"/>
              <a:t>apocalyptic sun rising—foreshadows </a:t>
            </a:r>
            <a:r>
              <a:rPr lang="en-US" dirty="0"/>
              <a:t>the nuclear near-miss </a:t>
            </a:r>
            <a:r>
              <a:rPr lang="en-US" dirty="0" smtClean="0"/>
              <a:t>later</a:t>
            </a:r>
          </a:p>
          <a:p>
            <a:r>
              <a:rPr lang="en-US" dirty="0" smtClean="0"/>
              <a:t>Atmosphere seems “surreal”</a:t>
            </a:r>
          </a:p>
          <a:p>
            <a:r>
              <a:rPr lang="en-US" dirty="0" smtClean="0"/>
              <a:t>Repetition of interplay between light and dark throughout</a:t>
            </a:r>
          </a:p>
          <a:p>
            <a:r>
              <a:rPr lang="en-US" dirty="0" smtClean="0"/>
              <a:t>Notion of the living dead (1:12) Batman: “I’m a zombie. A Flying Dutchman. A dead man, ten years dead” (1:12)</a:t>
            </a:r>
          </a:p>
          <a:p>
            <a:r>
              <a:rPr lang="en-US" dirty="0" smtClean="0"/>
              <a:t>Batman comes to life </a:t>
            </a:r>
          </a:p>
          <a:p>
            <a:r>
              <a:rPr lang="en-US" dirty="0" smtClean="0"/>
              <a:t>City inhabitants taking on zombie-like qualities </a:t>
            </a:r>
          </a:p>
        </p:txBody>
      </p:sp>
    </p:spTree>
    <p:extLst>
      <p:ext uri="{BB962C8B-B14F-4D97-AF65-F5344CB8AC3E}">
        <p14:creationId xmlns:p14="http://schemas.microsoft.com/office/powerpoint/2010/main" val="62314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solidFill>
                  <a:srgbClr val="292934"/>
                </a:solidFill>
              </a:rPr>
              <a:t>Gotham 1.11</a:t>
            </a:r>
            <a:endParaRPr lang="en-US" dirty="0">
              <a:solidFill>
                <a:srgbClr val="292934"/>
              </a:solidFill>
            </a:endParaRPr>
          </a:p>
        </p:txBody>
      </p:sp>
      <p:pic>
        <p:nvPicPr>
          <p:cNvPr id="4" name="Content Placeholder 3" descr="gotham.jpg"/>
          <p:cNvPicPr>
            <a:picLocks noGrp="1" noChangeAspect="1"/>
          </p:cNvPicPr>
          <p:nvPr>
            <p:ph idx="1"/>
          </p:nvPr>
        </p:nvPicPr>
        <p:blipFill rotWithShape="1">
          <a:blip r:embed="rId2">
            <a:extLst>
              <a:ext uri="{28A0092B-C50C-407E-A947-70E740481C1C}">
                <a14:useLocalDpi xmlns:a14="http://schemas.microsoft.com/office/drawing/2010/main" val="0"/>
              </a:ext>
            </a:extLst>
          </a:blip>
          <a:srcRect l="-1978" t="8217" r="1978" b="48326"/>
          <a:stretch/>
        </p:blipFill>
        <p:spPr>
          <a:xfrm>
            <a:off x="457200" y="1286129"/>
            <a:ext cx="8229600" cy="5571871"/>
          </a:xfrm>
        </p:spPr>
      </p:pic>
    </p:spTree>
    <p:extLst>
      <p:ext uri="{BB962C8B-B14F-4D97-AF65-F5344CB8AC3E}">
        <p14:creationId xmlns:p14="http://schemas.microsoft.com/office/powerpoint/2010/main" val="386407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solidFill>
                  <a:srgbClr val="292934"/>
                </a:solidFill>
              </a:rPr>
              <a:t>Gotham 1.14 </a:t>
            </a:r>
            <a:endParaRPr lang="en-US" dirty="0">
              <a:solidFill>
                <a:srgbClr val="292934"/>
              </a:solidFill>
            </a:endParaRPr>
          </a:p>
        </p:txBody>
      </p:sp>
      <p:pic>
        <p:nvPicPr>
          <p:cNvPr id="4" name="Content Placeholder 3" descr="gotham.jpg"/>
          <p:cNvPicPr>
            <a:picLocks noGrp="1" noChangeAspect="1"/>
          </p:cNvPicPr>
          <p:nvPr>
            <p:ph idx="1"/>
          </p:nvPr>
        </p:nvPicPr>
        <p:blipFill>
          <a:blip r:embed="rId2">
            <a:extLst>
              <a:ext uri="{28A0092B-C50C-407E-A947-70E740481C1C}">
                <a14:useLocalDpi xmlns:a14="http://schemas.microsoft.com/office/drawing/2010/main" val="0"/>
              </a:ext>
            </a:extLst>
          </a:blip>
          <a:srcRect l="-62500" r="-62500"/>
          <a:stretch>
            <a:fillRect/>
          </a:stretch>
        </p:blipFill>
        <p:spPr>
          <a:xfrm>
            <a:off x="0" y="1405466"/>
            <a:ext cx="8229600" cy="4876800"/>
          </a:xfrm>
        </p:spPr>
      </p:pic>
    </p:spTree>
    <p:extLst>
      <p:ext uri="{BB962C8B-B14F-4D97-AF65-F5344CB8AC3E}">
        <p14:creationId xmlns:p14="http://schemas.microsoft.com/office/powerpoint/2010/main" val="2246443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sz="3200" dirty="0" smtClean="0">
                <a:solidFill>
                  <a:srgbClr val="292934"/>
                </a:solidFill>
              </a:rPr>
              <a:t>Gotham 1.41</a:t>
            </a:r>
            <a:endParaRPr lang="en-US" sz="3200" dirty="0">
              <a:solidFill>
                <a:srgbClr val="292934"/>
              </a:solidFill>
            </a:endParaRPr>
          </a:p>
        </p:txBody>
      </p:sp>
      <p:pic>
        <p:nvPicPr>
          <p:cNvPr id="4" name="Content Placeholder 3" descr="gotham 2.jpg"/>
          <p:cNvPicPr>
            <a:picLocks noGrp="1" noChangeAspect="1"/>
          </p:cNvPicPr>
          <p:nvPr>
            <p:ph idx="1"/>
          </p:nvPr>
        </p:nvPicPr>
        <p:blipFill>
          <a:blip r:embed="rId2">
            <a:extLst>
              <a:ext uri="{28A0092B-C50C-407E-A947-70E740481C1C}">
                <a14:useLocalDpi xmlns:a14="http://schemas.microsoft.com/office/drawing/2010/main" val="0"/>
              </a:ext>
            </a:extLst>
          </a:blip>
          <a:srcRect l="9802" r="9802"/>
          <a:stretch>
            <a:fillRect/>
          </a:stretch>
        </p:blipFill>
        <p:spPr/>
      </p:pic>
      <p:sp>
        <p:nvSpPr>
          <p:cNvPr id="3" name="Text Placeholder 2"/>
          <p:cNvSpPr>
            <a:spLocks noGrp="1"/>
          </p:cNvSpPr>
          <p:nvPr>
            <p:ph type="body" sz="half" idx="2"/>
          </p:nvPr>
        </p:nvSpPr>
        <p:spPr/>
        <p:txBody>
          <a:bodyPr/>
          <a:lstStyle/>
          <a:p>
            <a:pPr marL="285750" indent="-285750">
              <a:buFont typeface="Arial"/>
              <a:buChar char="•"/>
            </a:pPr>
            <a:r>
              <a:rPr lang="en-US" dirty="0" smtClean="0"/>
              <a:t>Gotham terrorized by the mutants</a:t>
            </a:r>
          </a:p>
          <a:p>
            <a:pPr marL="285750" indent="-285750">
              <a:buFont typeface="Arial"/>
              <a:buChar char="•"/>
            </a:pPr>
            <a:r>
              <a:rPr lang="en-US" dirty="0" smtClean="0"/>
              <a:t>Nihilistic cult/gang</a:t>
            </a:r>
          </a:p>
          <a:p>
            <a:pPr marL="285750" indent="-285750">
              <a:buFont typeface="Arial"/>
              <a:buChar char="•"/>
            </a:pPr>
            <a:r>
              <a:rPr lang="en-US" dirty="0" smtClean="0"/>
              <a:t>Mutant leader is excessively violent </a:t>
            </a:r>
          </a:p>
          <a:p>
            <a:pPr marL="285750" indent="-285750">
              <a:buFont typeface="Arial"/>
              <a:buChar char="•"/>
            </a:pPr>
            <a:r>
              <a:rPr lang="en-US" dirty="0" smtClean="0"/>
              <a:t>City / American society is a society of excess </a:t>
            </a:r>
          </a:p>
          <a:p>
            <a:endParaRPr lang="en-US" dirty="0" smtClean="0"/>
          </a:p>
        </p:txBody>
      </p:sp>
    </p:spTree>
    <p:extLst>
      <p:ext uri="{BB962C8B-B14F-4D97-AF65-F5344CB8AC3E}">
        <p14:creationId xmlns:p14="http://schemas.microsoft.com/office/powerpoint/2010/main" val="1718691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solidFill>
            <a:srgbClr val="FFFF00"/>
          </a:solidFill>
        </p:spPr>
        <p:txBody>
          <a:bodyPr/>
          <a:lstStyle/>
          <a:p>
            <a:r>
              <a:rPr lang="en-US" dirty="0" smtClean="0">
                <a:solidFill>
                  <a:srgbClr val="292934"/>
                </a:solidFill>
              </a:rPr>
              <a:t>Gotham</a:t>
            </a:r>
            <a:endParaRPr lang="en-US" dirty="0">
              <a:solidFill>
                <a:srgbClr val="292934"/>
              </a:solidFill>
            </a:endParaRPr>
          </a:p>
        </p:txBody>
      </p:sp>
      <p:sp>
        <p:nvSpPr>
          <p:cNvPr id="6" name="Content Placeholder 5"/>
          <p:cNvSpPr>
            <a:spLocks noGrp="1"/>
          </p:cNvSpPr>
          <p:nvPr>
            <p:ph idx="1"/>
          </p:nvPr>
        </p:nvSpPr>
        <p:spPr/>
        <p:txBody>
          <a:bodyPr/>
          <a:lstStyle/>
          <a:p>
            <a:r>
              <a:rPr lang="en-US" dirty="0" smtClean="0"/>
              <a:t>Miller establishes a very dark vision of Gotham</a:t>
            </a:r>
          </a:p>
          <a:p>
            <a:r>
              <a:rPr lang="en-US" dirty="0" smtClean="0"/>
              <a:t>The </a:t>
            </a:r>
            <a:r>
              <a:rPr lang="en-US" dirty="0"/>
              <a:t>darker the vision of Gotham, the more need of recovery of paradise </a:t>
            </a:r>
            <a:r>
              <a:rPr lang="en-US" dirty="0" smtClean="0"/>
              <a:t>lost</a:t>
            </a:r>
            <a:endParaRPr lang="en-US" dirty="0"/>
          </a:p>
          <a:p>
            <a:r>
              <a:rPr lang="en-US" dirty="0"/>
              <a:t>City is out-of-control; values are upside down</a:t>
            </a:r>
          </a:p>
          <a:p>
            <a:r>
              <a:rPr lang="en-US" dirty="0"/>
              <a:t>Doctor’s are pronouncing deranged villains as cured only to release them, leading to further violence</a:t>
            </a:r>
          </a:p>
          <a:p>
            <a:r>
              <a:rPr lang="en-US" dirty="0" smtClean="0"/>
              <a:t>news </a:t>
            </a:r>
            <a:r>
              <a:rPr lang="en-US" dirty="0"/>
              <a:t>media sensationalizing </a:t>
            </a:r>
            <a:r>
              <a:rPr lang="en-US" dirty="0" smtClean="0"/>
              <a:t>everything</a:t>
            </a:r>
          </a:p>
          <a:p>
            <a:r>
              <a:rPr lang="en-US" dirty="0" smtClean="0"/>
              <a:t>criminals are framed as victims</a:t>
            </a:r>
          </a:p>
          <a:p>
            <a:r>
              <a:rPr lang="en-US" dirty="0" smtClean="0"/>
              <a:t>politicians are complicit– but the </a:t>
            </a:r>
            <a:r>
              <a:rPr lang="en-US" dirty="0"/>
              <a:t>disorder </a:t>
            </a:r>
            <a:r>
              <a:rPr lang="en-US" dirty="0" smtClean="0"/>
              <a:t>is scapegoated</a:t>
            </a:r>
          </a:p>
          <a:p>
            <a:r>
              <a:rPr lang="en-US" dirty="0" smtClean="0"/>
              <a:t>question of responsibility—debated via media throughout the book</a:t>
            </a:r>
            <a:endParaRPr lang="en-US" dirty="0"/>
          </a:p>
        </p:txBody>
      </p:sp>
    </p:spTree>
    <p:extLst>
      <p:ext uri="{BB962C8B-B14F-4D97-AF65-F5344CB8AC3E}">
        <p14:creationId xmlns:p14="http://schemas.microsoft.com/office/powerpoint/2010/main" val="717461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solidFill>
                  <a:srgbClr val="292934"/>
                </a:solidFill>
              </a:rPr>
              <a:t>Utopia</a:t>
            </a:r>
            <a:endParaRPr lang="en-US" dirty="0">
              <a:solidFill>
                <a:srgbClr val="292934"/>
              </a:solidFill>
            </a:endParaRPr>
          </a:p>
        </p:txBody>
      </p:sp>
      <p:sp>
        <p:nvSpPr>
          <p:cNvPr id="3" name="Content Placeholder 2"/>
          <p:cNvSpPr>
            <a:spLocks noGrp="1"/>
          </p:cNvSpPr>
          <p:nvPr>
            <p:ph idx="1"/>
          </p:nvPr>
        </p:nvSpPr>
        <p:spPr/>
        <p:txBody>
          <a:bodyPr/>
          <a:lstStyle/>
          <a:p>
            <a:r>
              <a:rPr lang="en-US" b="1" u="sng" dirty="0">
                <a:solidFill>
                  <a:srgbClr val="0000FF"/>
                </a:solidFill>
              </a:rPr>
              <a:t>Utopia</a:t>
            </a:r>
            <a:r>
              <a:rPr lang="en-US" dirty="0"/>
              <a:t>:  ideal world</a:t>
            </a:r>
          </a:p>
          <a:p>
            <a:r>
              <a:rPr lang="en-US" dirty="0"/>
              <a:t>Principles of an ideal state:</a:t>
            </a:r>
          </a:p>
          <a:p>
            <a:pPr marL="514350" indent="-514350">
              <a:buFont typeface="+mj-lt"/>
              <a:buAutoNum type="romanLcPeriod"/>
            </a:pPr>
            <a:r>
              <a:rPr lang="en-US" dirty="0"/>
              <a:t>Perfect politics, laws, customs, conditions, </a:t>
            </a:r>
          </a:p>
          <a:p>
            <a:pPr marL="514350" indent="-514350">
              <a:buFont typeface="+mj-lt"/>
              <a:buAutoNum type="romanLcPeriod"/>
            </a:pPr>
            <a:r>
              <a:rPr lang="en-US" dirty="0"/>
              <a:t>Based on reason, wisdom, temperance, fortitude, justice</a:t>
            </a:r>
          </a:p>
          <a:p>
            <a:pPr marL="514350" indent="-514350">
              <a:buFont typeface="+mj-lt"/>
              <a:buAutoNum type="romanLcPeriod"/>
            </a:pPr>
            <a:r>
              <a:rPr lang="en-US" dirty="0" smtClean="0"/>
              <a:t>Christian virtues: faith, hope, charity </a:t>
            </a:r>
          </a:p>
          <a:p>
            <a:pPr marL="0" indent="0">
              <a:buNone/>
            </a:pPr>
            <a:endParaRPr lang="en-US" dirty="0"/>
          </a:p>
          <a:p>
            <a:endParaRPr lang="en-US" dirty="0"/>
          </a:p>
        </p:txBody>
      </p:sp>
    </p:spTree>
    <p:extLst>
      <p:ext uri="{BB962C8B-B14F-4D97-AF65-F5344CB8AC3E}">
        <p14:creationId xmlns:p14="http://schemas.microsoft.com/office/powerpoint/2010/main" val="298321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solidFill>
                  <a:schemeClr val="tx1"/>
                </a:solidFill>
              </a:rPr>
              <a:t>Dystopia</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dirty="0" smtClean="0"/>
              <a:t>Dystopia: a </a:t>
            </a:r>
            <a:r>
              <a:rPr lang="en-US" dirty="0"/>
              <a:t>utopia that will inevitably go </a:t>
            </a:r>
            <a:r>
              <a:rPr lang="en-US" dirty="0" smtClean="0"/>
              <a:t>wrong</a:t>
            </a:r>
          </a:p>
          <a:p>
            <a:r>
              <a:rPr lang="en-US" dirty="0" smtClean="0"/>
              <a:t>it </a:t>
            </a:r>
            <a:r>
              <a:rPr lang="en-US" dirty="0"/>
              <a:t>is utopia discovered to be the "bad place”</a:t>
            </a:r>
          </a:p>
          <a:p>
            <a:r>
              <a:rPr lang="en-US" dirty="0"/>
              <a:t>Greek Roots: “</a:t>
            </a:r>
            <a:r>
              <a:rPr lang="en-US" dirty="0" err="1"/>
              <a:t>Dys</a:t>
            </a:r>
            <a:r>
              <a:rPr lang="en-US" dirty="0"/>
              <a:t>” and “</a:t>
            </a:r>
            <a:r>
              <a:rPr lang="en-US" dirty="0" err="1"/>
              <a:t>topia</a:t>
            </a:r>
            <a:r>
              <a:rPr lang="en-US" dirty="0"/>
              <a:t>” meaning “bad” and “place”</a:t>
            </a:r>
          </a:p>
          <a:p>
            <a:r>
              <a:rPr lang="en-US" dirty="0"/>
              <a:t>An “unfavorable society in which to live” (John Joseph Adams)</a:t>
            </a:r>
          </a:p>
          <a:p>
            <a:r>
              <a:rPr lang="en-US" b="1" dirty="0" smtClean="0">
                <a:solidFill>
                  <a:srgbClr val="0000FF"/>
                </a:solidFill>
              </a:rPr>
              <a:t>Key question</a:t>
            </a:r>
            <a:r>
              <a:rPr lang="en-US" dirty="0" smtClean="0"/>
              <a:t>: Is the disaster followed by a new world? A fulfillment of salvation?</a:t>
            </a:r>
            <a:r>
              <a:rPr lang="en-US" dirty="0"/>
              <a:t> </a:t>
            </a:r>
            <a:r>
              <a:rPr lang="en-US" dirty="0" smtClean="0"/>
              <a:t>Or, is it an </a:t>
            </a:r>
            <a:r>
              <a:rPr lang="en-US" dirty="0"/>
              <a:t>endless repetition of </a:t>
            </a:r>
            <a:r>
              <a:rPr lang="en-US" dirty="0" smtClean="0"/>
              <a:t>catastrophe? </a:t>
            </a:r>
            <a:endParaRPr lang="en-US" dirty="0"/>
          </a:p>
        </p:txBody>
      </p:sp>
    </p:spTree>
    <p:extLst>
      <p:ext uri="{BB962C8B-B14F-4D97-AF65-F5344CB8AC3E}">
        <p14:creationId xmlns:p14="http://schemas.microsoft.com/office/powerpoint/2010/main" val="1178686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solidFill>
                  <a:srgbClr val="292934"/>
                </a:solidFill>
              </a:rPr>
              <a:t>Dystopia </a:t>
            </a:r>
            <a:endParaRPr lang="en-US" dirty="0">
              <a:solidFill>
                <a:srgbClr val="292934"/>
              </a:solidFill>
            </a:endParaRPr>
          </a:p>
        </p:txBody>
      </p:sp>
      <p:sp>
        <p:nvSpPr>
          <p:cNvPr id="3" name="Content Placeholder 2"/>
          <p:cNvSpPr>
            <a:spLocks noGrp="1"/>
          </p:cNvSpPr>
          <p:nvPr>
            <p:ph idx="1"/>
          </p:nvPr>
        </p:nvSpPr>
        <p:spPr/>
        <p:txBody>
          <a:bodyPr/>
          <a:lstStyle/>
          <a:p>
            <a:r>
              <a:rPr lang="en-US" dirty="0"/>
              <a:t>"In a dystopian story, society itself is typically the antagonist; it is society that is actively working against the protagonist’s aims and desires. This oppression frequently is enacted by a totalitarian or authoritarian government, resulting in the loss of civil liberties and untenable living conditions, caused by any number of circumstances, such as world overpopulation, laws controlling a person’s sexual or reproductive freedom, and living under constant surveillance" (Adams, 2011). </a:t>
            </a:r>
          </a:p>
          <a:p>
            <a:endParaRPr lang="en-US" dirty="0"/>
          </a:p>
          <a:p>
            <a:endParaRPr lang="en-US" dirty="0"/>
          </a:p>
        </p:txBody>
      </p:sp>
    </p:spTree>
    <p:extLst>
      <p:ext uri="{BB962C8B-B14F-4D97-AF65-F5344CB8AC3E}">
        <p14:creationId xmlns:p14="http://schemas.microsoft.com/office/powerpoint/2010/main" val="2860987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solidFill>
                  <a:srgbClr val="292934"/>
                </a:solidFill>
              </a:rPr>
              <a:t>Functions of Setting</a:t>
            </a:r>
            <a:endParaRPr lang="en-US" dirty="0">
              <a:solidFill>
                <a:srgbClr val="292934"/>
              </a:solidFill>
            </a:endParaRPr>
          </a:p>
        </p:txBody>
      </p:sp>
      <p:sp>
        <p:nvSpPr>
          <p:cNvPr id="3" name="Content Placeholder 2"/>
          <p:cNvSpPr>
            <a:spLocks noGrp="1"/>
          </p:cNvSpPr>
          <p:nvPr>
            <p:ph idx="1"/>
          </p:nvPr>
        </p:nvSpPr>
        <p:spPr/>
        <p:txBody>
          <a:bodyPr>
            <a:normAutofit/>
          </a:bodyPr>
          <a:lstStyle/>
          <a:p>
            <a:r>
              <a:rPr lang="en-US" dirty="0"/>
              <a:t>Establishes the theme of damnation and redemption </a:t>
            </a:r>
          </a:p>
          <a:p>
            <a:r>
              <a:rPr lang="en-US" dirty="0"/>
              <a:t>Establishes the impotency </a:t>
            </a:r>
            <a:r>
              <a:rPr lang="en-US" dirty="0" smtClean="0"/>
              <a:t>and inadequacy of </a:t>
            </a:r>
            <a:r>
              <a:rPr lang="en-US" dirty="0"/>
              <a:t>social and political structures and </a:t>
            </a:r>
            <a:r>
              <a:rPr lang="en-US" dirty="0" smtClean="0"/>
              <a:t>institutions </a:t>
            </a:r>
            <a:endParaRPr lang="en-US" dirty="0"/>
          </a:p>
          <a:p>
            <a:r>
              <a:rPr lang="en-US" dirty="0" smtClean="0"/>
              <a:t>Sets up the need for a figure above the law to save and redeem the morally vacant community </a:t>
            </a:r>
          </a:p>
          <a:p>
            <a:r>
              <a:rPr lang="en-US" dirty="0" smtClean="0"/>
              <a:t>This is very in keeping with the paradigms of the American</a:t>
            </a:r>
          </a:p>
          <a:p>
            <a:pPr marL="0" indent="0">
              <a:buNone/>
            </a:pPr>
            <a:r>
              <a:rPr lang="en-US" dirty="0" smtClean="0"/>
              <a:t> “</a:t>
            </a:r>
            <a:r>
              <a:rPr lang="en-US" dirty="0" err="1" smtClean="0"/>
              <a:t>monomyth</a:t>
            </a:r>
            <a:r>
              <a:rPr lang="en-US" dirty="0" smtClean="0"/>
              <a:t>”</a:t>
            </a:r>
          </a:p>
          <a:p>
            <a:endParaRPr lang="en-US" dirty="0"/>
          </a:p>
        </p:txBody>
      </p:sp>
    </p:spTree>
    <p:extLst>
      <p:ext uri="{BB962C8B-B14F-4D97-AF65-F5344CB8AC3E}">
        <p14:creationId xmlns:p14="http://schemas.microsoft.com/office/powerpoint/2010/main" val="1751230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miller_batman.jpg"/>
          <p:cNvPicPr>
            <a:picLocks noGrp="1" noChangeAspect="1"/>
          </p:cNvPicPr>
          <p:nvPr>
            <p:ph idx="1"/>
          </p:nvPr>
        </p:nvPicPr>
        <p:blipFill>
          <a:blip r:embed="rId2">
            <a:extLst>
              <a:ext uri="{28A0092B-C50C-407E-A947-70E740481C1C}">
                <a14:useLocalDpi xmlns:a14="http://schemas.microsoft.com/office/drawing/2010/main" val="0"/>
              </a:ext>
            </a:extLst>
          </a:blip>
          <a:srcRect t="5011" b="5011"/>
          <a:stretch>
            <a:fillRect/>
          </a:stretch>
        </p:blipFill>
        <p:spPr>
          <a:xfrm>
            <a:off x="457200" y="533400"/>
            <a:ext cx="8229599" cy="5943600"/>
          </a:xfrm>
          <a:prstGeom prst="rect">
            <a:avLst/>
          </a:prstGeom>
        </p:spPr>
      </p:pic>
    </p:spTree>
    <p:extLst>
      <p:ext uri="{BB962C8B-B14F-4D97-AF65-F5344CB8AC3E}">
        <p14:creationId xmlns:p14="http://schemas.microsoft.com/office/powerpoint/2010/main" val="4114629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solidFill>
                  <a:srgbClr val="292934"/>
                </a:solidFill>
              </a:rPr>
              <a:t>Masculinity </a:t>
            </a:r>
            <a:endParaRPr lang="en-US" dirty="0">
              <a:solidFill>
                <a:srgbClr val="292934"/>
              </a:solidFill>
            </a:endParaRPr>
          </a:p>
        </p:txBody>
      </p:sp>
      <p:pic>
        <p:nvPicPr>
          <p:cNvPr id="4" name="Content Placeholder 3" descr="batman.jpg"/>
          <p:cNvPicPr>
            <a:picLocks noGrp="1" noChangeAspect="1"/>
          </p:cNvPicPr>
          <p:nvPr>
            <p:ph idx="1"/>
          </p:nvPr>
        </p:nvPicPr>
        <p:blipFill>
          <a:blip r:embed="rId2">
            <a:extLst>
              <a:ext uri="{28A0092B-C50C-407E-A947-70E740481C1C}">
                <a14:useLocalDpi xmlns:a14="http://schemas.microsoft.com/office/drawing/2010/main" val="0"/>
              </a:ext>
            </a:extLst>
          </a:blip>
          <a:srcRect l="-82699" r="-82699"/>
          <a:stretch>
            <a:fillRect/>
          </a:stretch>
        </p:blipFill>
        <p:spPr>
          <a:xfrm>
            <a:off x="-2153482" y="1524000"/>
            <a:ext cx="8229600" cy="4876800"/>
          </a:xfrm>
        </p:spPr>
      </p:pic>
      <p:pic>
        <p:nvPicPr>
          <p:cNvPr id="6" name="Picture 5" descr="dkr2a.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7829" y="533400"/>
            <a:ext cx="4520167" cy="6125029"/>
          </a:xfrm>
          <a:prstGeom prst="rect">
            <a:avLst/>
          </a:prstGeom>
        </p:spPr>
      </p:pic>
    </p:spTree>
    <p:extLst>
      <p:ext uri="{BB962C8B-B14F-4D97-AF65-F5344CB8AC3E}">
        <p14:creationId xmlns:p14="http://schemas.microsoft.com/office/powerpoint/2010/main" val="967556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solidFill>
                  <a:srgbClr val="292934"/>
                </a:solidFill>
              </a:rPr>
              <a:t>Batman: Rejuvenated Masculinity</a:t>
            </a:r>
            <a:endParaRPr lang="en-US" dirty="0">
              <a:solidFill>
                <a:srgbClr val="292934"/>
              </a:solidFill>
            </a:endParaRPr>
          </a:p>
        </p:txBody>
      </p:sp>
      <p:sp>
        <p:nvSpPr>
          <p:cNvPr id="3" name="Content Placeholder 2"/>
          <p:cNvSpPr>
            <a:spLocks noGrp="1"/>
          </p:cNvSpPr>
          <p:nvPr>
            <p:ph idx="1"/>
          </p:nvPr>
        </p:nvSpPr>
        <p:spPr/>
        <p:txBody>
          <a:bodyPr>
            <a:normAutofit/>
          </a:bodyPr>
          <a:lstStyle/>
          <a:p>
            <a:r>
              <a:rPr lang="en-US" dirty="0" smtClean="0"/>
              <a:t>Impotency of city leaders and institutions represented by helpless male leaders (mayor, police men)</a:t>
            </a:r>
          </a:p>
          <a:p>
            <a:r>
              <a:rPr lang="en-US" dirty="0" smtClean="0"/>
              <a:t>Anxieties about masculinity , weakness, and loss of patriarchal power in the face of external threat</a:t>
            </a:r>
          </a:p>
          <a:p>
            <a:r>
              <a:rPr lang="en-US" dirty="0" smtClean="0"/>
              <a:t>Mayor’s throat torn out—symbolic castration </a:t>
            </a:r>
          </a:p>
          <a:p>
            <a:r>
              <a:rPr lang="en-US" dirty="0" smtClean="0"/>
              <a:t>Associated with rejuvenated and virile masculinity</a:t>
            </a:r>
          </a:p>
          <a:p>
            <a:r>
              <a:rPr lang="en-US" dirty="0" smtClean="0">
                <a:solidFill>
                  <a:srgbClr val="FF0000"/>
                </a:solidFill>
              </a:rPr>
              <a:t>Batman is back, manlier than ever</a:t>
            </a:r>
            <a:r>
              <a:rPr lang="en-US" dirty="0" smtClean="0"/>
              <a:t>—he enforces the law on his own terms—restore social order based on masculine rule</a:t>
            </a:r>
          </a:p>
        </p:txBody>
      </p:sp>
    </p:spTree>
    <p:extLst>
      <p:ext uri="{BB962C8B-B14F-4D97-AF65-F5344CB8AC3E}">
        <p14:creationId xmlns:p14="http://schemas.microsoft.com/office/powerpoint/2010/main" val="709366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solidFill>
                  <a:srgbClr val="292934"/>
                </a:solidFill>
              </a:rPr>
              <a:t>Power and Masculinity</a:t>
            </a:r>
            <a:endParaRPr lang="en-US" dirty="0">
              <a:solidFill>
                <a:srgbClr val="292934"/>
              </a:solidFill>
            </a:endParaRPr>
          </a:p>
        </p:txBody>
      </p:sp>
      <p:sp>
        <p:nvSpPr>
          <p:cNvPr id="3" name="Content Placeholder 2"/>
          <p:cNvSpPr>
            <a:spLocks noGrp="1"/>
          </p:cNvSpPr>
          <p:nvPr>
            <p:ph idx="1"/>
          </p:nvPr>
        </p:nvSpPr>
        <p:spPr/>
        <p:txBody>
          <a:bodyPr/>
          <a:lstStyle/>
          <a:p>
            <a:r>
              <a:rPr lang="en-US" dirty="0"/>
              <a:t>In </a:t>
            </a:r>
            <a:r>
              <a:rPr lang="en-US" i="1" dirty="0" smtClean="0"/>
              <a:t>TDKR</a:t>
            </a:r>
            <a:r>
              <a:rPr lang="en-US" dirty="0" smtClean="0"/>
              <a:t>, </a:t>
            </a:r>
            <a:r>
              <a:rPr lang="en-US" dirty="0"/>
              <a:t>Bruce tries to </a:t>
            </a:r>
            <a:r>
              <a:rPr lang="en-US" dirty="0" smtClean="0"/>
              <a:t>reject batman in </a:t>
            </a:r>
            <a:r>
              <a:rPr lang="en-US" dirty="0"/>
              <a:t>Book 1 but his inner voice compels him to reinstate his masculine power (1:25</a:t>
            </a:r>
            <a:r>
              <a:rPr lang="en-US" dirty="0" smtClean="0"/>
              <a:t>)</a:t>
            </a:r>
          </a:p>
          <a:p>
            <a:r>
              <a:rPr lang="en-US" dirty="0" smtClean="0"/>
              <a:t>Batman expresses anxieties about his age and physical prowess</a:t>
            </a:r>
          </a:p>
          <a:p>
            <a:r>
              <a:rPr lang="en-US" dirty="0" smtClean="0"/>
              <a:t>Evident in his battle with the leader of mutants</a:t>
            </a:r>
            <a:endParaRPr lang="en-US" dirty="0"/>
          </a:p>
          <a:p>
            <a:r>
              <a:rPr lang="en-US" dirty="0" smtClean="0"/>
              <a:t>Dark side emerging--See </a:t>
            </a:r>
            <a:r>
              <a:rPr lang="en-US" dirty="0"/>
              <a:t>image (1:19)</a:t>
            </a:r>
          </a:p>
          <a:p>
            <a:endParaRPr lang="en-US" dirty="0"/>
          </a:p>
        </p:txBody>
      </p:sp>
    </p:spTree>
    <p:extLst>
      <p:ext uri="{BB962C8B-B14F-4D97-AF65-F5344CB8AC3E}">
        <p14:creationId xmlns:p14="http://schemas.microsoft.com/office/powerpoint/2010/main" val="3772068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solidFill>
                  <a:srgbClr val="292934"/>
                </a:solidFill>
              </a:rPr>
              <a:t>Batman’s Body</a:t>
            </a:r>
            <a:endParaRPr lang="en-US" dirty="0">
              <a:solidFill>
                <a:srgbClr val="292934"/>
              </a:solidFill>
            </a:endParaRPr>
          </a:p>
        </p:txBody>
      </p:sp>
      <p:sp>
        <p:nvSpPr>
          <p:cNvPr id="3" name="Content Placeholder 2"/>
          <p:cNvSpPr>
            <a:spLocks noGrp="1"/>
          </p:cNvSpPr>
          <p:nvPr>
            <p:ph idx="1"/>
          </p:nvPr>
        </p:nvSpPr>
        <p:spPr/>
        <p:txBody>
          <a:bodyPr>
            <a:normAutofit fontScale="77500" lnSpcReduction="20000"/>
          </a:bodyPr>
          <a:lstStyle/>
          <a:p>
            <a:r>
              <a:rPr lang="en-US" sz="2900" dirty="0" smtClean="0"/>
              <a:t>Body in pain; wounded</a:t>
            </a:r>
          </a:p>
          <a:p>
            <a:r>
              <a:rPr lang="en-US" sz="2900" dirty="0" smtClean="0"/>
              <a:t>Aged body</a:t>
            </a:r>
          </a:p>
          <a:p>
            <a:r>
              <a:rPr lang="en-US" sz="2900" dirty="0" smtClean="0"/>
              <a:t>Violence and masculinity </a:t>
            </a:r>
          </a:p>
          <a:p>
            <a:r>
              <a:rPr lang="en-US" sz="2900" dirty="0" smtClean="0"/>
              <a:t>Physical punishment---many references to Batman’s injured and bloody body</a:t>
            </a:r>
          </a:p>
          <a:p>
            <a:r>
              <a:rPr lang="en-US" sz="2900" dirty="0" smtClean="0"/>
              <a:t>Batman returns with an emphasis on his physicality</a:t>
            </a:r>
          </a:p>
          <a:p>
            <a:r>
              <a:rPr lang="en-US" sz="2900" dirty="0" smtClean="0"/>
              <a:t>Physical dominance and presence is undeniable</a:t>
            </a:r>
          </a:p>
          <a:p>
            <a:r>
              <a:rPr lang="en-US" sz="2900" dirty="0" smtClean="0"/>
              <a:t>Phallic images of his body throughout</a:t>
            </a:r>
          </a:p>
          <a:p>
            <a:r>
              <a:rPr lang="en-US" sz="2900" dirty="0" smtClean="0"/>
              <a:t>Images of an exaggerated physique: bulging muscles; square-jaws; massive hands; broad shoulders; smaller head</a:t>
            </a:r>
          </a:p>
          <a:p>
            <a:r>
              <a:rPr lang="en-US" sz="2900" dirty="0" smtClean="0"/>
              <a:t>The frame of the comic book panels or pages cannot contain the massiveness of him</a:t>
            </a:r>
          </a:p>
          <a:p>
            <a:r>
              <a:rPr lang="en-US" sz="2900" dirty="0" smtClean="0"/>
              <a:t>Technique: splash images: poster-like images that take up an entire frame </a:t>
            </a:r>
          </a:p>
          <a:p>
            <a:r>
              <a:rPr lang="en-US" sz="2900" dirty="0" smtClean="0"/>
              <a:t>He dwarfs all other images, explodes out of the frame</a:t>
            </a:r>
          </a:p>
          <a:p>
            <a:endParaRPr lang="en-US" dirty="0"/>
          </a:p>
        </p:txBody>
      </p:sp>
    </p:spTree>
    <p:extLst>
      <p:ext uri="{BB962C8B-B14F-4D97-AF65-F5344CB8AC3E}">
        <p14:creationId xmlns:p14="http://schemas.microsoft.com/office/powerpoint/2010/main" val="1820792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solidFill>
                  <a:srgbClr val="292934"/>
                </a:solidFill>
              </a:rPr>
              <a:t>Batman’s body cont’d</a:t>
            </a:r>
            <a:endParaRPr lang="en-US" dirty="0">
              <a:solidFill>
                <a:srgbClr val="292934"/>
              </a:solidFill>
            </a:endParaRPr>
          </a:p>
        </p:txBody>
      </p:sp>
      <p:sp>
        <p:nvSpPr>
          <p:cNvPr id="3" name="Content Placeholder 2"/>
          <p:cNvSpPr>
            <a:spLocks noGrp="1"/>
          </p:cNvSpPr>
          <p:nvPr>
            <p:ph idx="1"/>
          </p:nvPr>
        </p:nvSpPr>
        <p:spPr/>
        <p:txBody>
          <a:bodyPr>
            <a:normAutofit lnSpcReduction="10000"/>
          </a:bodyPr>
          <a:lstStyle/>
          <a:p>
            <a:r>
              <a:rPr lang="en-US" dirty="0" smtClean="0"/>
              <a:t>His ability to endure physical pain is what helps him dominate Gotham city</a:t>
            </a:r>
          </a:p>
          <a:p>
            <a:r>
              <a:rPr lang="en-US" dirty="0" smtClean="0"/>
              <a:t>Book 2: describe the physical fight between the mutant leader and Batman</a:t>
            </a:r>
          </a:p>
          <a:p>
            <a:r>
              <a:rPr lang="en-US" dirty="0" smtClean="0"/>
              <a:t>He reaffirms his masculinity and prevails</a:t>
            </a:r>
          </a:p>
          <a:p>
            <a:r>
              <a:rPr lang="en-US" dirty="0" smtClean="0"/>
              <a:t>“savagery”; a </a:t>
            </a:r>
            <a:r>
              <a:rPr lang="en-US" dirty="0" err="1" smtClean="0"/>
              <a:t>beastiality</a:t>
            </a:r>
            <a:r>
              <a:rPr lang="en-US" dirty="0"/>
              <a:t> </a:t>
            </a:r>
            <a:r>
              <a:rPr lang="en-US" dirty="0" smtClean="0"/>
              <a:t>to the fight; a raw violence</a:t>
            </a:r>
          </a:p>
          <a:p>
            <a:r>
              <a:rPr lang="en-US" dirty="0" smtClean="0"/>
              <a:t>Fight focuses on physical body parts; </a:t>
            </a:r>
          </a:p>
          <a:p>
            <a:r>
              <a:rPr lang="en-US" dirty="0" smtClean="0"/>
              <a:t>Batman infantilizes him by calling him “boy” </a:t>
            </a:r>
          </a:p>
          <a:p>
            <a:r>
              <a:rPr lang="en-US" dirty="0" smtClean="0"/>
              <a:t>Disarms the mutant’s gang which transforms into his vigilante gang, “The Sons of Batman”</a:t>
            </a:r>
          </a:p>
          <a:p>
            <a:r>
              <a:rPr lang="en-US" dirty="0" smtClean="0"/>
              <a:t>Recurrent motif: bloody rebirth</a:t>
            </a:r>
          </a:p>
          <a:p>
            <a:r>
              <a:rPr lang="en-US" dirty="0" smtClean="0"/>
              <a:t>Regeneration and renewal of society through violence</a:t>
            </a:r>
          </a:p>
          <a:p>
            <a:endParaRPr lang="en-US" dirty="0" smtClean="0"/>
          </a:p>
          <a:p>
            <a:endParaRPr lang="en-US" dirty="0" smtClean="0"/>
          </a:p>
          <a:p>
            <a:endParaRPr lang="en-US" dirty="0"/>
          </a:p>
        </p:txBody>
      </p:sp>
    </p:spTree>
    <p:extLst>
      <p:ext uri="{BB962C8B-B14F-4D97-AF65-F5344CB8AC3E}">
        <p14:creationId xmlns:p14="http://schemas.microsoft.com/office/powerpoint/2010/main" val="4188840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solidFill>
                  <a:srgbClr val="292934"/>
                </a:solidFill>
              </a:rPr>
              <a:t>Victory &amp; physical power</a:t>
            </a:r>
            <a:endParaRPr lang="en-US" dirty="0">
              <a:solidFill>
                <a:srgbClr val="292934"/>
              </a:solidFill>
            </a:endParaRPr>
          </a:p>
        </p:txBody>
      </p:sp>
      <p:pic>
        <p:nvPicPr>
          <p:cNvPr id="4" name="Content Placeholder 3" descr="3903662-2733913-batman_vs_mutant_leader_2nd_time___4_.jpg"/>
          <p:cNvPicPr>
            <a:picLocks noGrp="1" noChangeAspect="1"/>
          </p:cNvPicPr>
          <p:nvPr>
            <p:ph idx="1"/>
          </p:nvPr>
        </p:nvPicPr>
        <p:blipFill>
          <a:blip r:embed="rId2">
            <a:extLst>
              <a:ext uri="{28A0092B-C50C-407E-A947-70E740481C1C}">
                <a14:useLocalDpi xmlns:a14="http://schemas.microsoft.com/office/drawing/2010/main" val="0"/>
              </a:ext>
            </a:extLst>
          </a:blip>
          <a:srcRect t="10867" b="10867"/>
          <a:stretch>
            <a:fillRect/>
          </a:stretch>
        </p:blipFill>
        <p:spPr/>
      </p:pic>
    </p:spTree>
    <p:extLst>
      <p:ext uri="{BB962C8B-B14F-4D97-AF65-F5344CB8AC3E}">
        <p14:creationId xmlns:p14="http://schemas.microsoft.com/office/powerpoint/2010/main" val="304717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solidFill>
                  <a:srgbClr val="292934"/>
                </a:solidFill>
              </a:rPr>
              <a:t>Rambo</a:t>
            </a:r>
            <a:endParaRPr lang="en-US" dirty="0">
              <a:solidFill>
                <a:srgbClr val="292934"/>
              </a:solidFill>
            </a:endParaRPr>
          </a:p>
        </p:txBody>
      </p:sp>
      <p:pic>
        <p:nvPicPr>
          <p:cNvPr id="6" name="Content Placeholder 5" descr="rambo.jpg"/>
          <p:cNvPicPr>
            <a:picLocks noGrp="1" noChangeAspect="1"/>
          </p:cNvPicPr>
          <p:nvPr>
            <p:ph sz="half" idx="1"/>
          </p:nvPr>
        </p:nvPicPr>
        <p:blipFill>
          <a:blip r:embed="rId2">
            <a:extLst>
              <a:ext uri="{28A0092B-C50C-407E-A947-70E740481C1C}">
                <a14:useLocalDpi xmlns:a14="http://schemas.microsoft.com/office/drawing/2010/main" val="0"/>
              </a:ext>
            </a:extLst>
          </a:blip>
          <a:srcRect l="23250" r="23250"/>
          <a:stretch>
            <a:fillRect/>
          </a:stretch>
        </p:blipFill>
        <p:spPr>
          <a:xfrm>
            <a:off x="457200" y="1673225"/>
            <a:ext cx="4038600" cy="4718050"/>
          </a:xfrm>
        </p:spPr>
      </p:pic>
      <p:pic>
        <p:nvPicPr>
          <p:cNvPr id="7" name="Content Placeholder 6" descr="rambo-v.jpg"/>
          <p:cNvPicPr>
            <a:picLocks noGrp="1" noChangeAspect="1"/>
          </p:cNvPicPr>
          <p:nvPr>
            <p:ph sz="half" idx="2"/>
          </p:nvPr>
        </p:nvPicPr>
        <p:blipFill>
          <a:blip r:embed="rId3">
            <a:extLst>
              <a:ext uri="{28A0092B-C50C-407E-A947-70E740481C1C}">
                <a14:useLocalDpi xmlns:a14="http://schemas.microsoft.com/office/drawing/2010/main" val="0"/>
              </a:ext>
            </a:extLst>
          </a:blip>
          <a:srcRect t="-37448" b="-37448"/>
          <a:stretch>
            <a:fillRect/>
          </a:stretch>
        </p:blipFill>
        <p:spPr/>
      </p:pic>
    </p:spTree>
    <p:extLst>
      <p:ext uri="{BB962C8B-B14F-4D97-AF65-F5344CB8AC3E}">
        <p14:creationId xmlns:p14="http://schemas.microsoft.com/office/powerpoint/2010/main" val="2764048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rambo3.jpg"/>
          <p:cNvPicPr>
            <a:picLocks noGrp="1" noChangeAspect="1"/>
          </p:cNvPicPr>
          <p:nvPr>
            <p:ph idx="4294967295"/>
          </p:nvPr>
        </p:nvPicPr>
        <p:blipFill>
          <a:blip r:embed="rId2">
            <a:extLst>
              <a:ext uri="{28A0092B-C50C-407E-A947-70E740481C1C}">
                <a14:useLocalDpi xmlns:a14="http://schemas.microsoft.com/office/drawing/2010/main" val="0"/>
              </a:ext>
            </a:extLst>
          </a:blip>
          <a:srcRect t="2593" b="2593"/>
          <a:stretch>
            <a:fillRect/>
          </a:stretch>
        </p:blipFill>
        <p:spPr>
          <a:xfrm>
            <a:off x="564472" y="1247377"/>
            <a:ext cx="8229600" cy="4876800"/>
          </a:xfrm>
        </p:spPr>
      </p:pic>
    </p:spTree>
    <p:extLst>
      <p:ext uri="{BB962C8B-B14F-4D97-AF65-F5344CB8AC3E}">
        <p14:creationId xmlns:p14="http://schemas.microsoft.com/office/powerpoint/2010/main" val="32180633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normAutofit/>
          </a:bodyPr>
          <a:lstStyle/>
          <a:p>
            <a:r>
              <a:rPr lang="en-US" dirty="0" smtClean="0">
                <a:solidFill>
                  <a:srgbClr val="292934"/>
                </a:solidFill>
              </a:rPr>
              <a:t>Batman: “Rambo in a cape”?</a:t>
            </a:r>
            <a:endParaRPr lang="en-US" dirty="0">
              <a:solidFill>
                <a:srgbClr val="292934"/>
              </a:solidFill>
            </a:endParaRPr>
          </a:p>
        </p:txBody>
      </p:sp>
      <p:sp>
        <p:nvSpPr>
          <p:cNvPr id="3" name="Content Placeholder 2"/>
          <p:cNvSpPr>
            <a:spLocks noGrp="1"/>
          </p:cNvSpPr>
          <p:nvPr>
            <p:ph idx="1"/>
          </p:nvPr>
        </p:nvSpPr>
        <p:spPr/>
        <p:txBody>
          <a:bodyPr>
            <a:normAutofit fontScale="92500" lnSpcReduction="10000"/>
          </a:bodyPr>
          <a:lstStyle/>
          <a:p>
            <a:r>
              <a:rPr lang="en-US" dirty="0" smtClean="0"/>
              <a:t>Batman is unwelcomed by and alienated within his own city</a:t>
            </a:r>
          </a:p>
          <a:p>
            <a:r>
              <a:rPr lang="en-US" dirty="0" smtClean="0"/>
              <a:t>Weapons; heavily armed</a:t>
            </a:r>
          </a:p>
          <a:p>
            <a:r>
              <a:rPr lang="en-US" dirty="0" smtClean="0"/>
              <a:t>Military tanks; military helicopters</a:t>
            </a:r>
          </a:p>
          <a:p>
            <a:r>
              <a:rPr lang="en-US" dirty="0" smtClean="0"/>
              <a:t>Hyper-</a:t>
            </a:r>
            <a:r>
              <a:rPr lang="en-US" dirty="0"/>
              <a:t>m</a:t>
            </a:r>
            <a:r>
              <a:rPr lang="en-US" dirty="0" smtClean="0"/>
              <a:t>asculinity linked to military prowess</a:t>
            </a:r>
          </a:p>
          <a:p>
            <a:r>
              <a:rPr lang="en-US" dirty="0" smtClean="0"/>
              <a:t>Book Four: constructed as a cyborg</a:t>
            </a:r>
          </a:p>
          <a:p>
            <a:r>
              <a:rPr lang="en-US" dirty="0" smtClean="0"/>
              <a:t>Masculine language—tough-guy expressions or one-liners</a:t>
            </a:r>
          </a:p>
          <a:p>
            <a:r>
              <a:rPr lang="en-US" dirty="0" smtClean="0"/>
              <a:t>“I’m the worst nightmare you ever had” ; “Do you know who I am punk?” (2:67) Examine this interrogation scene</a:t>
            </a:r>
          </a:p>
          <a:p>
            <a:r>
              <a:rPr lang="en-US" dirty="0" smtClean="0"/>
              <a:t>What is the function of masculinized language?</a:t>
            </a:r>
          </a:p>
          <a:p>
            <a:r>
              <a:rPr lang="en-US" dirty="0" smtClean="0"/>
              <a:t>Reinstitution of masculine language=restoration of patriarchal and paternal authority that underlies the social order (image page 92)</a:t>
            </a:r>
          </a:p>
          <a:p>
            <a:r>
              <a:rPr lang="en-US" dirty="0" smtClean="0"/>
              <a:t>Think about Robin as a younger girl</a:t>
            </a:r>
          </a:p>
          <a:p>
            <a:pPr marL="0" indent="0">
              <a:buNone/>
            </a:pPr>
            <a:endParaRPr lang="en-US" dirty="0"/>
          </a:p>
        </p:txBody>
      </p:sp>
    </p:spTree>
    <p:extLst>
      <p:ext uri="{BB962C8B-B14F-4D97-AF65-F5344CB8AC3E}">
        <p14:creationId xmlns:p14="http://schemas.microsoft.com/office/powerpoint/2010/main" val="1344769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solidFill>
                  <a:srgbClr val="292934"/>
                </a:solidFill>
              </a:rPr>
              <a:t>Book 1</a:t>
            </a:r>
            <a:endParaRPr lang="en-US" dirty="0">
              <a:solidFill>
                <a:srgbClr val="292934"/>
              </a:solidFill>
            </a:endParaRPr>
          </a:p>
        </p:txBody>
      </p:sp>
      <p:pic>
        <p:nvPicPr>
          <p:cNvPr id="4" name="Content Placeholder 3" descr="Book 1.jpg"/>
          <p:cNvPicPr>
            <a:picLocks noGrp="1" noChangeAspect="1"/>
          </p:cNvPicPr>
          <p:nvPr>
            <p:ph idx="1"/>
          </p:nvPr>
        </p:nvPicPr>
        <p:blipFill rotWithShape="1">
          <a:blip r:embed="rId2">
            <a:extLst>
              <a:ext uri="{28A0092B-C50C-407E-A947-70E740481C1C}">
                <a14:useLocalDpi xmlns:a14="http://schemas.microsoft.com/office/drawing/2010/main" val="0"/>
              </a:ext>
            </a:extLst>
          </a:blip>
          <a:srcRect l="-16414" r="-48181" b="23021"/>
          <a:stretch/>
        </p:blipFill>
        <p:spPr>
          <a:xfrm>
            <a:off x="457200" y="1715662"/>
            <a:ext cx="6026815" cy="4076713"/>
          </a:xfrm>
        </p:spPr>
      </p:pic>
    </p:spTree>
    <p:extLst>
      <p:ext uri="{BB962C8B-B14F-4D97-AF65-F5344CB8AC3E}">
        <p14:creationId xmlns:p14="http://schemas.microsoft.com/office/powerpoint/2010/main" val="1365149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solidFill>
                  <a:schemeClr val="tx1"/>
                </a:solidFill>
              </a:rPr>
              <a:t>Discussion Questions</a:t>
            </a:r>
            <a:endParaRPr lang="en-US" dirty="0">
              <a:solidFill>
                <a:schemeClr val="tx1"/>
              </a:solidFill>
            </a:endParaRPr>
          </a:p>
        </p:txBody>
      </p:sp>
      <p:sp>
        <p:nvSpPr>
          <p:cNvPr id="3" name="Content Placeholder 2"/>
          <p:cNvSpPr>
            <a:spLocks noGrp="1"/>
          </p:cNvSpPr>
          <p:nvPr>
            <p:ph idx="1"/>
          </p:nvPr>
        </p:nvSpPr>
        <p:spPr/>
        <p:txBody>
          <a:bodyPr/>
          <a:lstStyle/>
          <a:p>
            <a:pPr marL="457200" indent="-457200">
              <a:buAutoNum type="arabicPeriod"/>
            </a:pPr>
            <a:r>
              <a:rPr lang="en-US" dirty="0" smtClean="0"/>
              <a:t>What is Miller’s vision in this book?</a:t>
            </a:r>
          </a:p>
          <a:p>
            <a:pPr marL="457200" indent="-457200">
              <a:buAutoNum type="arabicPeriod"/>
            </a:pPr>
            <a:r>
              <a:rPr lang="en-US" dirty="0" smtClean="0"/>
              <a:t>What is he struggling with? What is his conflict?</a:t>
            </a:r>
          </a:p>
          <a:p>
            <a:pPr marL="457200" indent="-457200">
              <a:buFont typeface="Arial" pitchFamily="34" charset="0"/>
              <a:buAutoNum type="arabicPeriod"/>
            </a:pPr>
            <a:r>
              <a:rPr lang="en-US" dirty="0"/>
              <a:t>Who is the real person? Does Miller emphasize Batman or Bruce Wayne as the disguise?</a:t>
            </a:r>
          </a:p>
          <a:p>
            <a:pPr marL="457200" indent="-457200">
              <a:buAutoNum type="arabicPeriod"/>
            </a:pPr>
            <a:endParaRPr lang="en-US" dirty="0" smtClean="0"/>
          </a:p>
        </p:txBody>
      </p:sp>
    </p:spTree>
    <p:extLst>
      <p:ext uri="{BB962C8B-B14F-4D97-AF65-F5344CB8AC3E}">
        <p14:creationId xmlns:p14="http://schemas.microsoft.com/office/powerpoint/2010/main" val="38357167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normAutofit fontScale="90000"/>
          </a:bodyPr>
          <a:lstStyle/>
          <a:p>
            <a:r>
              <a:rPr lang="en-US" dirty="0" smtClean="0">
                <a:solidFill>
                  <a:srgbClr val="292934"/>
                </a:solidFill>
              </a:rPr>
              <a:t>Book One: </a:t>
            </a:r>
            <a:r>
              <a:rPr lang="en-US" dirty="0">
                <a:solidFill>
                  <a:srgbClr val="292934"/>
                </a:solidFill>
              </a:rPr>
              <a:t>psychological struggle</a:t>
            </a:r>
            <a:br>
              <a:rPr lang="en-US" dirty="0">
                <a:solidFill>
                  <a:srgbClr val="292934"/>
                </a:solidFill>
              </a:rPr>
            </a:br>
            <a:endParaRPr lang="en-US" dirty="0">
              <a:solidFill>
                <a:srgbClr val="292934"/>
              </a:solidFill>
            </a:endParaRPr>
          </a:p>
        </p:txBody>
      </p:sp>
      <p:sp>
        <p:nvSpPr>
          <p:cNvPr id="3" name="Content Placeholder 2"/>
          <p:cNvSpPr>
            <a:spLocks noGrp="1"/>
          </p:cNvSpPr>
          <p:nvPr>
            <p:ph idx="1"/>
          </p:nvPr>
        </p:nvSpPr>
        <p:spPr/>
        <p:txBody>
          <a:bodyPr>
            <a:normAutofit/>
          </a:bodyPr>
          <a:lstStyle/>
          <a:p>
            <a:r>
              <a:rPr lang="en-US" dirty="0" smtClean="0"/>
              <a:t>the struggle between Bruce Wayne and the resurfacing of his alter ego</a:t>
            </a:r>
          </a:p>
          <a:p>
            <a:r>
              <a:rPr lang="en-US" dirty="0" smtClean="0"/>
              <a:t>He cannot contain Batman</a:t>
            </a:r>
          </a:p>
          <a:p>
            <a:r>
              <a:rPr lang="en-US" dirty="0" smtClean="0"/>
              <a:t>A voice in his head </a:t>
            </a:r>
          </a:p>
          <a:p>
            <a:r>
              <a:rPr lang="en-US" dirty="0" smtClean="0"/>
              <a:t>the motif of the shattering glass</a:t>
            </a:r>
          </a:p>
          <a:p>
            <a:r>
              <a:rPr lang="en-US" dirty="0" smtClean="0"/>
              <a:t>By the end of the first book, Bruce is completely subsumed by Batman</a:t>
            </a:r>
          </a:p>
          <a:p>
            <a:r>
              <a:rPr lang="en-US" dirty="0" smtClean="0"/>
              <a:t>Batman is the dominant persona</a:t>
            </a:r>
          </a:p>
          <a:p>
            <a:r>
              <a:rPr lang="en-US" dirty="0" smtClean="0"/>
              <a:t>Also about establishing institutional and social corruption (media, psychiatry, law, politics)</a:t>
            </a:r>
          </a:p>
          <a:p>
            <a:endParaRPr lang="en-US" dirty="0"/>
          </a:p>
        </p:txBody>
      </p:sp>
    </p:spTree>
    <p:extLst>
      <p:ext uri="{BB962C8B-B14F-4D97-AF65-F5344CB8AC3E}">
        <p14:creationId xmlns:p14="http://schemas.microsoft.com/office/powerpoint/2010/main" val="1465203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normAutofit fontScale="90000"/>
          </a:bodyPr>
          <a:lstStyle/>
          <a:p>
            <a:r>
              <a:rPr lang="en-US" dirty="0" smtClean="0">
                <a:solidFill>
                  <a:srgbClr val="292934"/>
                </a:solidFill>
              </a:rPr>
              <a:t>Recurring theme: Confronting our inner darkness</a:t>
            </a:r>
            <a:endParaRPr lang="en-US" dirty="0">
              <a:solidFill>
                <a:srgbClr val="292934"/>
              </a:solidFill>
            </a:endParaRPr>
          </a:p>
        </p:txBody>
      </p:sp>
      <p:pic>
        <p:nvPicPr>
          <p:cNvPr id="4" name="Content Placeholder 3" descr="bat-crashing-through1.jpg"/>
          <p:cNvPicPr>
            <a:picLocks noGrp="1" noChangeAspect="1"/>
          </p:cNvPicPr>
          <p:nvPr>
            <p:ph idx="1"/>
          </p:nvPr>
        </p:nvPicPr>
        <p:blipFill>
          <a:blip r:embed="rId2">
            <a:extLst>
              <a:ext uri="{28A0092B-C50C-407E-A947-70E740481C1C}">
                <a14:useLocalDpi xmlns:a14="http://schemas.microsoft.com/office/drawing/2010/main" val="0"/>
              </a:ext>
            </a:extLst>
          </a:blip>
          <a:srcRect l="15406" r="15406"/>
          <a:stretch>
            <a:fillRect/>
          </a:stretch>
        </p:blipFill>
        <p:spPr/>
      </p:pic>
    </p:spTree>
    <p:extLst>
      <p:ext uri="{BB962C8B-B14F-4D97-AF65-F5344CB8AC3E}">
        <p14:creationId xmlns:p14="http://schemas.microsoft.com/office/powerpoint/2010/main" val="27656095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solidFill>
                  <a:srgbClr val="292934"/>
                </a:solidFill>
              </a:rPr>
              <a:t>Bruce’s Inner Struggle</a:t>
            </a:r>
            <a:endParaRPr lang="en-US" dirty="0">
              <a:solidFill>
                <a:srgbClr val="292934"/>
              </a:solidFill>
            </a:endParaRPr>
          </a:p>
        </p:txBody>
      </p:sp>
      <p:sp>
        <p:nvSpPr>
          <p:cNvPr id="3" name="Content Placeholder 2"/>
          <p:cNvSpPr>
            <a:spLocks noGrp="1"/>
          </p:cNvSpPr>
          <p:nvPr>
            <p:ph idx="1"/>
          </p:nvPr>
        </p:nvSpPr>
        <p:spPr/>
        <p:txBody>
          <a:bodyPr>
            <a:normAutofit/>
          </a:bodyPr>
          <a:lstStyle/>
          <a:p>
            <a:r>
              <a:rPr lang="en-US" dirty="0" smtClean="0"/>
              <a:t>Represents </a:t>
            </a:r>
            <a:r>
              <a:rPr lang="en-US" dirty="0"/>
              <a:t>a struggle to face the madness and suffering that is a part of his life</a:t>
            </a:r>
          </a:p>
          <a:p>
            <a:r>
              <a:rPr lang="en-US" dirty="0"/>
              <a:t>Encounters with Bat: symbolic of </a:t>
            </a:r>
            <a:r>
              <a:rPr lang="en-US" dirty="0" smtClean="0"/>
              <a:t>rebirth </a:t>
            </a:r>
            <a:endParaRPr lang="en-US" dirty="0"/>
          </a:p>
          <a:p>
            <a:r>
              <a:rPr lang="en-US" dirty="0" smtClean="0"/>
              <a:t>The </a:t>
            </a:r>
            <a:r>
              <a:rPr lang="en-US" dirty="0"/>
              <a:t>idea is that the exposure to the bat can lead to becoming a hero if the bat is embraced, or a villain if the bat is rejected.</a:t>
            </a:r>
          </a:p>
          <a:p>
            <a:r>
              <a:rPr lang="en-US" dirty="0"/>
              <a:t>In other words, if you can embrace both suffering and joy, you can be a hero </a:t>
            </a:r>
          </a:p>
          <a:p>
            <a:endParaRPr lang="en-US" dirty="0"/>
          </a:p>
        </p:txBody>
      </p:sp>
    </p:spTree>
    <p:extLst>
      <p:ext uri="{BB962C8B-B14F-4D97-AF65-F5344CB8AC3E}">
        <p14:creationId xmlns:p14="http://schemas.microsoft.com/office/powerpoint/2010/main" val="315148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solidFill>
                  <a:srgbClr val="292934"/>
                </a:solidFill>
              </a:rPr>
              <a:t>Wayne/Batman (Duality)</a:t>
            </a:r>
            <a:endParaRPr lang="en-US" dirty="0">
              <a:solidFill>
                <a:srgbClr val="292934"/>
              </a:solidFill>
            </a:endParaRPr>
          </a:p>
        </p:txBody>
      </p:sp>
      <p:sp>
        <p:nvSpPr>
          <p:cNvPr id="3" name="Content Placeholder 2"/>
          <p:cNvSpPr>
            <a:spLocks noGrp="1"/>
          </p:cNvSpPr>
          <p:nvPr>
            <p:ph idx="1"/>
          </p:nvPr>
        </p:nvSpPr>
        <p:spPr/>
        <p:txBody>
          <a:bodyPr/>
          <a:lstStyle/>
          <a:p>
            <a:pPr lvl="0"/>
            <a:r>
              <a:rPr lang="en-US" dirty="0" smtClean="0"/>
              <a:t>Wayne</a:t>
            </a:r>
            <a:r>
              <a:rPr lang="en-US" dirty="0"/>
              <a:t>/Batman; Batman always referred to as a “shadow”; a Jungian archetype</a:t>
            </a:r>
            <a:endParaRPr lang="en-CA" dirty="0"/>
          </a:p>
          <a:p>
            <a:pPr lvl="0"/>
            <a:r>
              <a:rPr lang="en-US" dirty="0"/>
              <a:t>Bats as symbols of evil and the devil</a:t>
            </a:r>
            <a:endParaRPr lang="en-CA" dirty="0"/>
          </a:p>
          <a:p>
            <a:pPr lvl="0"/>
            <a:r>
              <a:rPr lang="en-US" dirty="0"/>
              <a:t>Wayne accepts his shadow and channels it into good</a:t>
            </a:r>
            <a:endParaRPr lang="en-CA" dirty="0"/>
          </a:p>
          <a:p>
            <a:pPr lvl="0"/>
            <a:r>
              <a:rPr lang="en-US" dirty="0"/>
              <a:t>Batman is compelling because Wayne is able to control his shadow</a:t>
            </a:r>
            <a:endParaRPr lang="en-CA" dirty="0"/>
          </a:p>
          <a:p>
            <a:pPr lvl="0"/>
            <a:r>
              <a:rPr lang="en-US" dirty="0"/>
              <a:t>Do the criminals of Gotham legitimize his dark side?</a:t>
            </a:r>
            <a:endParaRPr lang="en-CA" dirty="0"/>
          </a:p>
          <a:p>
            <a:endParaRPr lang="en-US" dirty="0"/>
          </a:p>
        </p:txBody>
      </p:sp>
    </p:spTree>
    <p:extLst>
      <p:ext uri="{BB962C8B-B14F-4D97-AF65-F5344CB8AC3E}">
        <p14:creationId xmlns:p14="http://schemas.microsoft.com/office/powerpoint/2010/main" val="20550366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solidFill>
                  <a:srgbClr val="292934"/>
                </a:solidFill>
              </a:rPr>
              <a:t>Vigilantism</a:t>
            </a:r>
            <a:endParaRPr lang="en-US" dirty="0">
              <a:solidFill>
                <a:srgbClr val="292934"/>
              </a:solidFill>
            </a:endParaRPr>
          </a:p>
        </p:txBody>
      </p:sp>
      <p:sp>
        <p:nvSpPr>
          <p:cNvPr id="3" name="Content Placeholder 2"/>
          <p:cNvSpPr>
            <a:spLocks noGrp="1"/>
          </p:cNvSpPr>
          <p:nvPr>
            <p:ph idx="1"/>
          </p:nvPr>
        </p:nvSpPr>
        <p:spPr/>
        <p:txBody>
          <a:bodyPr>
            <a:normAutofit/>
          </a:bodyPr>
          <a:lstStyle/>
          <a:p>
            <a:r>
              <a:rPr lang="en-US" b="1" dirty="0" smtClean="0">
                <a:solidFill>
                  <a:srgbClr val="FF0000"/>
                </a:solidFill>
              </a:rPr>
              <a:t>Vigilantism</a:t>
            </a:r>
            <a:r>
              <a:rPr lang="en-US" dirty="0" smtClean="0"/>
              <a:t>: people who work outside the normal channels of law to administer justice; taking the law into your own hands when legal agencies or political (justice) systems have failed them; are inadequate</a:t>
            </a:r>
          </a:p>
          <a:p>
            <a:r>
              <a:rPr lang="en-US" dirty="0" smtClean="0"/>
              <a:t>Superman, Batman, Captain America, Spiderman all fall into this realm</a:t>
            </a:r>
          </a:p>
          <a:p>
            <a:r>
              <a:rPr lang="en-US" dirty="0" smtClean="0"/>
              <a:t>“extralegal violence and personal revenge” (Lawrence and Jewett) are both essential to the story</a:t>
            </a:r>
          </a:p>
          <a:p>
            <a:r>
              <a:rPr lang="en-US" dirty="0" smtClean="0"/>
              <a:t>Is this what sets Batman apart from the rest?</a:t>
            </a:r>
          </a:p>
        </p:txBody>
      </p:sp>
    </p:spTree>
    <p:extLst>
      <p:ext uri="{BB962C8B-B14F-4D97-AF65-F5344CB8AC3E}">
        <p14:creationId xmlns:p14="http://schemas.microsoft.com/office/powerpoint/2010/main" val="23443529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normAutofit fontScale="90000"/>
          </a:bodyPr>
          <a:lstStyle/>
          <a:p>
            <a:r>
              <a:rPr lang="en-US" dirty="0" smtClean="0">
                <a:solidFill>
                  <a:srgbClr val="292934"/>
                </a:solidFill>
              </a:rPr>
              <a:t>Subplot: Superman </a:t>
            </a:r>
            <a:r>
              <a:rPr lang="en-US" dirty="0" err="1" smtClean="0">
                <a:solidFill>
                  <a:srgbClr val="292934"/>
                </a:solidFill>
              </a:rPr>
              <a:t>vs</a:t>
            </a:r>
            <a:r>
              <a:rPr lang="en-US" dirty="0" smtClean="0">
                <a:solidFill>
                  <a:srgbClr val="292934"/>
                </a:solidFill>
              </a:rPr>
              <a:t> Batman </a:t>
            </a:r>
            <a:r>
              <a:rPr lang="en-US" sz="2700" dirty="0" smtClean="0">
                <a:solidFill>
                  <a:srgbClr val="292934"/>
                </a:solidFill>
              </a:rPr>
              <a:t>(Book Four)</a:t>
            </a:r>
            <a:endParaRPr lang="en-US" sz="2700" dirty="0">
              <a:solidFill>
                <a:srgbClr val="292934"/>
              </a:solidFill>
            </a:endParaRPr>
          </a:p>
        </p:txBody>
      </p:sp>
      <p:sp>
        <p:nvSpPr>
          <p:cNvPr id="3" name="Content Placeholder 2"/>
          <p:cNvSpPr>
            <a:spLocks noGrp="1"/>
          </p:cNvSpPr>
          <p:nvPr>
            <p:ph idx="1"/>
          </p:nvPr>
        </p:nvSpPr>
        <p:spPr/>
        <p:txBody>
          <a:bodyPr>
            <a:normAutofit lnSpcReduction="10000"/>
          </a:bodyPr>
          <a:lstStyle/>
          <a:p>
            <a:r>
              <a:rPr lang="en-US" dirty="0"/>
              <a:t>Revenge as </a:t>
            </a:r>
            <a:r>
              <a:rPr lang="en-US" dirty="0" smtClean="0"/>
              <a:t>Justice</a:t>
            </a:r>
          </a:p>
          <a:p>
            <a:r>
              <a:rPr lang="en-US" dirty="0" smtClean="0"/>
              <a:t>Batman’s </a:t>
            </a:r>
            <a:r>
              <a:rPr lang="en-US" dirty="0"/>
              <a:t>entire existence is based on a personal quest for justice</a:t>
            </a:r>
          </a:p>
          <a:p>
            <a:r>
              <a:rPr lang="en-US" dirty="0"/>
              <a:t>Is this representative of a national way to respond? (to avenge?</a:t>
            </a:r>
            <a:r>
              <a:rPr lang="en-US" dirty="0" smtClean="0"/>
              <a:t>)</a:t>
            </a:r>
          </a:p>
          <a:p>
            <a:r>
              <a:rPr lang="en-US" dirty="0" smtClean="0"/>
              <a:t>Is this the American way?</a:t>
            </a:r>
          </a:p>
          <a:p>
            <a:r>
              <a:rPr lang="en-US" dirty="0" smtClean="0"/>
              <a:t>Commentary on the Reagan era (conservative 1980’s; cold war politics)</a:t>
            </a:r>
            <a:r>
              <a:rPr lang="en-US" dirty="0"/>
              <a:t>.</a:t>
            </a:r>
            <a:endParaRPr lang="en-US" dirty="0" smtClean="0"/>
          </a:p>
          <a:p>
            <a:r>
              <a:rPr lang="en-US" dirty="0" smtClean="0"/>
              <a:t>Herein lies the crucial element of the story or idea of American vigilantism: to achieve justice, the vigilante must meet violence with OVERWHELMING force, whether through a vigilante community or gigantic muscle power</a:t>
            </a:r>
          </a:p>
          <a:p>
            <a:r>
              <a:rPr lang="en-US" dirty="0" smtClean="0"/>
              <a:t>Might makes right (is the premise)</a:t>
            </a:r>
          </a:p>
        </p:txBody>
      </p:sp>
    </p:spTree>
    <p:extLst>
      <p:ext uri="{BB962C8B-B14F-4D97-AF65-F5344CB8AC3E}">
        <p14:creationId xmlns:p14="http://schemas.microsoft.com/office/powerpoint/2010/main" val="42357612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solidFill>
                  <a:srgbClr val="292934"/>
                </a:solidFill>
              </a:rPr>
              <a:t>Book 4 cont’d</a:t>
            </a:r>
            <a:endParaRPr lang="en-US" dirty="0">
              <a:solidFill>
                <a:srgbClr val="292934"/>
              </a:solidFill>
            </a:endParaRPr>
          </a:p>
        </p:txBody>
      </p:sp>
      <p:sp>
        <p:nvSpPr>
          <p:cNvPr id="3" name="Content Placeholder 2"/>
          <p:cNvSpPr>
            <a:spLocks noGrp="1"/>
          </p:cNvSpPr>
          <p:nvPr>
            <p:ph idx="1"/>
          </p:nvPr>
        </p:nvSpPr>
        <p:spPr/>
        <p:txBody>
          <a:bodyPr>
            <a:normAutofit/>
          </a:bodyPr>
          <a:lstStyle/>
          <a:p>
            <a:r>
              <a:rPr lang="en-US" dirty="0" smtClean="0"/>
              <a:t>In this final story, Gotham faces a nuclear apocalypse</a:t>
            </a:r>
          </a:p>
          <a:p>
            <a:r>
              <a:rPr lang="en-US" dirty="0" smtClean="0"/>
              <a:t>Depictions of President Reagan: either as a voice over or just a talking head</a:t>
            </a:r>
          </a:p>
          <a:p>
            <a:r>
              <a:rPr lang="en-US" dirty="0" smtClean="0"/>
              <a:t>Like Big Brother watching; like a false consciousness that appears and shows itself as a falsity</a:t>
            </a:r>
          </a:p>
          <a:p>
            <a:r>
              <a:rPr lang="en-US" dirty="0" smtClean="0"/>
              <a:t>Reagan is depicted as sinister, and even ridiculous and absurd </a:t>
            </a:r>
          </a:p>
          <a:p>
            <a:r>
              <a:rPr lang="en-US" dirty="0" smtClean="0"/>
              <a:t>Superman is depicted as saying </a:t>
            </a:r>
            <a:r>
              <a:rPr lang="en-US" i="1" dirty="0" smtClean="0"/>
              <a:t>yes</a:t>
            </a:r>
            <a:r>
              <a:rPr lang="en-US" dirty="0"/>
              <a:t> </a:t>
            </a:r>
            <a:r>
              <a:rPr lang="en-US" dirty="0" smtClean="0"/>
              <a:t>“to anyone with a badge—or a flag” (4)</a:t>
            </a:r>
          </a:p>
          <a:p>
            <a:r>
              <a:rPr lang="en-US" dirty="0" smtClean="0"/>
              <a:t>The critique here is not so much on Batman as it is on Superman’s mythic heroism</a:t>
            </a:r>
          </a:p>
          <a:p>
            <a:endParaRPr lang="en-US" dirty="0"/>
          </a:p>
        </p:txBody>
      </p:sp>
    </p:spTree>
    <p:extLst>
      <p:ext uri="{BB962C8B-B14F-4D97-AF65-F5344CB8AC3E}">
        <p14:creationId xmlns:p14="http://schemas.microsoft.com/office/powerpoint/2010/main" val="3128154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solidFill>
                  <a:srgbClr val="292934"/>
                </a:solidFill>
              </a:rPr>
              <a:t>All eyes on Batman: the scapegoat </a:t>
            </a:r>
            <a:endParaRPr lang="en-US" dirty="0">
              <a:solidFill>
                <a:srgbClr val="292934"/>
              </a:solidFill>
            </a:endParaRPr>
          </a:p>
        </p:txBody>
      </p:sp>
      <p:sp>
        <p:nvSpPr>
          <p:cNvPr id="3" name="Content Placeholder 2"/>
          <p:cNvSpPr>
            <a:spLocks noGrp="1"/>
          </p:cNvSpPr>
          <p:nvPr>
            <p:ph idx="1"/>
          </p:nvPr>
        </p:nvSpPr>
        <p:spPr/>
        <p:txBody>
          <a:bodyPr>
            <a:normAutofit/>
          </a:bodyPr>
          <a:lstStyle/>
          <a:p>
            <a:r>
              <a:rPr lang="en-US" dirty="0" smtClean="0"/>
              <a:t>Throughout TDKR, Miller gestures towards this critique through the narrative interjections of the media debate about Batman’s return</a:t>
            </a:r>
          </a:p>
          <a:p>
            <a:r>
              <a:rPr lang="en-US" dirty="0" smtClean="0"/>
              <a:t>Batman presented as "</a:t>
            </a:r>
            <a:r>
              <a:rPr lang="en-US" dirty="0"/>
              <a:t>psychotic," "morally bankrupt," "fascist," </a:t>
            </a:r>
            <a:endParaRPr lang="en-US" dirty="0" smtClean="0"/>
          </a:p>
          <a:p>
            <a:r>
              <a:rPr lang="en-US" dirty="0" smtClean="0"/>
              <a:t>his </a:t>
            </a:r>
            <a:r>
              <a:rPr lang="en-US" dirty="0"/>
              <a:t>extreme actions </a:t>
            </a:r>
            <a:r>
              <a:rPr lang="en-US" dirty="0" smtClean="0"/>
              <a:t>are the causes of the very </a:t>
            </a:r>
            <a:r>
              <a:rPr lang="en-US" dirty="0"/>
              <a:t>problems </a:t>
            </a:r>
            <a:r>
              <a:rPr lang="en-US" dirty="0" smtClean="0"/>
              <a:t>he sets out to resolve</a:t>
            </a:r>
          </a:p>
          <a:p>
            <a:r>
              <a:rPr lang="en-US" dirty="0" smtClean="0"/>
              <a:t>He commit crimes "</a:t>
            </a:r>
            <a:r>
              <a:rPr lang="en-US" dirty="0"/>
              <a:t>using his so-called villains </a:t>
            </a:r>
            <a:r>
              <a:rPr lang="en-US" dirty="0" smtClean="0"/>
              <a:t>as </a:t>
            </a:r>
            <a:r>
              <a:rPr lang="en-US" dirty="0"/>
              <a:t>narcissistic proxies" (</a:t>
            </a:r>
            <a:r>
              <a:rPr lang="en-US" dirty="0" smtClean="0"/>
              <a:t>1)</a:t>
            </a:r>
            <a:r>
              <a:rPr lang="en-US" dirty="0"/>
              <a:t>. </a:t>
            </a:r>
            <a:endParaRPr lang="en-US" dirty="0" smtClean="0"/>
          </a:p>
          <a:p>
            <a:r>
              <a:rPr lang="en-US" dirty="0" smtClean="0"/>
              <a:t>The debate remains unresolved in the text</a:t>
            </a:r>
          </a:p>
          <a:p>
            <a:endParaRPr lang="en-US" dirty="0" smtClean="0"/>
          </a:p>
          <a:p>
            <a:endParaRPr lang="en-US" dirty="0" smtClean="0"/>
          </a:p>
          <a:p>
            <a:endParaRPr lang="en-US" dirty="0"/>
          </a:p>
        </p:txBody>
      </p:sp>
    </p:spTree>
    <p:extLst>
      <p:ext uri="{BB962C8B-B14F-4D97-AF65-F5344CB8AC3E}">
        <p14:creationId xmlns:p14="http://schemas.microsoft.com/office/powerpoint/2010/main" val="4297286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solidFill>
                  <a:srgbClr val="292934"/>
                </a:solidFill>
              </a:rPr>
              <a:t>Apocalyptic elements</a:t>
            </a:r>
            <a:endParaRPr lang="en-US" dirty="0">
              <a:solidFill>
                <a:srgbClr val="292934"/>
              </a:solidFill>
            </a:endParaRPr>
          </a:p>
        </p:txBody>
      </p:sp>
      <p:sp>
        <p:nvSpPr>
          <p:cNvPr id="3" name="Content Placeholder 2"/>
          <p:cNvSpPr>
            <a:spLocks noGrp="1"/>
          </p:cNvSpPr>
          <p:nvPr>
            <p:ph idx="1"/>
          </p:nvPr>
        </p:nvSpPr>
        <p:spPr/>
        <p:txBody>
          <a:bodyPr>
            <a:normAutofit fontScale="85000" lnSpcReduction="10000"/>
          </a:bodyPr>
          <a:lstStyle/>
          <a:p>
            <a:r>
              <a:rPr lang="en-US" dirty="0" smtClean="0"/>
              <a:t>The sun returns in book 4</a:t>
            </a:r>
          </a:p>
          <a:p>
            <a:r>
              <a:rPr lang="en-US" dirty="0" smtClean="0"/>
              <a:t>Blurred with explosion of a missile fired by the Russian army </a:t>
            </a:r>
          </a:p>
          <a:p>
            <a:r>
              <a:rPr lang="en-US" dirty="0" smtClean="0"/>
              <a:t>"</a:t>
            </a:r>
            <a:r>
              <a:rPr lang="en-US" dirty="0"/>
              <a:t>this … is the end … for both of us" (</a:t>
            </a:r>
            <a:r>
              <a:rPr lang="en-US" dirty="0" smtClean="0"/>
              <a:t>4).</a:t>
            </a:r>
          </a:p>
          <a:p>
            <a:r>
              <a:rPr lang="en-US" dirty="0" smtClean="0"/>
              <a:t>Complex ending: batman defeats and loses to Superman at the same time</a:t>
            </a:r>
          </a:p>
          <a:p>
            <a:r>
              <a:rPr lang="en-US" dirty="0" smtClean="0"/>
              <a:t>In book 4 he becomes mythological—not knowable anymore</a:t>
            </a:r>
          </a:p>
          <a:p>
            <a:r>
              <a:rPr lang="en-US" dirty="0" smtClean="0"/>
              <a:t>He does in a sense die, but is dug up by Robin (Carrie)</a:t>
            </a:r>
          </a:p>
          <a:p>
            <a:r>
              <a:rPr lang="en-US" dirty="0" smtClean="0"/>
              <a:t>Dark ending</a:t>
            </a:r>
          </a:p>
          <a:p>
            <a:r>
              <a:rPr lang="en-US" dirty="0" smtClean="0"/>
              <a:t>The novel ends with his promise to stay underground, “stay quiet”</a:t>
            </a:r>
          </a:p>
          <a:p>
            <a:r>
              <a:rPr lang="en-US" dirty="0" smtClean="0"/>
              <a:t>We are led to believe of another return; a rebirth in another form—a community of crime fighters</a:t>
            </a:r>
          </a:p>
          <a:p>
            <a:r>
              <a:rPr lang="en-US" dirty="0" smtClean="0"/>
              <a:t>“it begins here—an army to bring </a:t>
            </a:r>
            <a:r>
              <a:rPr lang="en-US" dirty="0"/>
              <a:t>sense to a world plagued by worse than thieves and murderers" (4</a:t>
            </a:r>
            <a:r>
              <a:rPr lang="en-US" dirty="0" smtClean="0"/>
              <a:t>:199).</a:t>
            </a:r>
          </a:p>
          <a:p>
            <a:r>
              <a:rPr lang="en-US" dirty="0" smtClean="0"/>
              <a:t>From Batman (an individual superhero) to the Sons of Batman—a movement</a:t>
            </a:r>
            <a:endParaRPr lang="en-US" dirty="0"/>
          </a:p>
        </p:txBody>
      </p:sp>
    </p:spTree>
    <p:extLst>
      <p:ext uri="{BB962C8B-B14F-4D97-AF65-F5344CB8AC3E}">
        <p14:creationId xmlns:p14="http://schemas.microsoft.com/office/powerpoint/2010/main" val="12129605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solidFill>
                  <a:srgbClr val="292934"/>
                </a:solidFill>
              </a:rPr>
              <a:t>Role of Media / Television</a:t>
            </a:r>
            <a:endParaRPr lang="en-US" dirty="0">
              <a:solidFill>
                <a:srgbClr val="292934"/>
              </a:solidFill>
            </a:endParaRPr>
          </a:p>
        </p:txBody>
      </p:sp>
      <p:sp>
        <p:nvSpPr>
          <p:cNvPr id="3" name="Content Placeholder 2"/>
          <p:cNvSpPr>
            <a:spLocks noGrp="1"/>
          </p:cNvSpPr>
          <p:nvPr>
            <p:ph idx="1"/>
          </p:nvPr>
        </p:nvSpPr>
        <p:spPr/>
        <p:txBody>
          <a:bodyPr>
            <a:normAutofit lnSpcReduction="10000"/>
          </a:bodyPr>
          <a:lstStyle/>
          <a:p>
            <a:r>
              <a:rPr lang="en-US" dirty="0"/>
              <a:t>Miller presents some panels as “TV screens,” with their text placed above them. These form a </a:t>
            </a:r>
            <a:r>
              <a:rPr lang="en-US" dirty="0" smtClean="0"/>
              <a:t>running commentary on </a:t>
            </a:r>
            <a:r>
              <a:rPr lang="en-US" dirty="0"/>
              <a:t>the action, as well as presenting exposition. </a:t>
            </a:r>
            <a:endParaRPr lang="en-US" dirty="0" smtClean="0"/>
          </a:p>
          <a:p>
            <a:r>
              <a:rPr lang="en-US" dirty="0" smtClean="0"/>
              <a:t>They </a:t>
            </a:r>
            <a:r>
              <a:rPr lang="en-US" dirty="0"/>
              <a:t>also enable transitions between scenes</a:t>
            </a:r>
            <a:r>
              <a:rPr lang="en-US" dirty="0" smtClean="0"/>
              <a:t>.</a:t>
            </a:r>
          </a:p>
          <a:p>
            <a:r>
              <a:rPr lang="en-US" dirty="0" smtClean="0"/>
              <a:t>Media reports on Batman’s vigilantism—core topic of debate</a:t>
            </a:r>
          </a:p>
          <a:p>
            <a:r>
              <a:rPr lang="en-US" dirty="0" smtClean="0"/>
              <a:t>Television images can be quite intrusive in terms of the paneling representing the intrusion into Bruce Wayne’s life (1:23-24)</a:t>
            </a:r>
          </a:p>
          <a:p>
            <a:r>
              <a:rPr lang="en-US" dirty="0" smtClean="0"/>
              <a:t>Represents multiple perspectives</a:t>
            </a:r>
          </a:p>
          <a:p>
            <a:r>
              <a:rPr lang="en-US" dirty="0" smtClean="0"/>
              <a:t>The distortions of the media—truth or fiction? </a:t>
            </a:r>
          </a:p>
          <a:p>
            <a:r>
              <a:rPr lang="en-US" dirty="0" smtClean="0"/>
              <a:t>Myth and reality are blurred; question of representation </a:t>
            </a:r>
            <a:endParaRPr lang="en-US" dirty="0"/>
          </a:p>
        </p:txBody>
      </p:sp>
    </p:spTree>
    <p:extLst>
      <p:ext uri="{BB962C8B-B14F-4D97-AF65-F5344CB8AC3E}">
        <p14:creationId xmlns:p14="http://schemas.microsoft.com/office/powerpoint/2010/main" val="3098068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solidFill>
                  <a:srgbClr val="292934"/>
                </a:solidFill>
              </a:rPr>
              <a:t>TDKR: Socio-Political Context</a:t>
            </a:r>
            <a:endParaRPr lang="en-US" dirty="0">
              <a:solidFill>
                <a:srgbClr val="292934"/>
              </a:solidFill>
            </a:endParaRPr>
          </a:p>
        </p:txBody>
      </p:sp>
      <p:sp>
        <p:nvSpPr>
          <p:cNvPr id="3" name="Content Placeholder 2"/>
          <p:cNvSpPr>
            <a:spLocks noGrp="1"/>
          </p:cNvSpPr>
          <p:nvPr>
            <p:ph idx="1"/>
          </p:nvPr>
        </p:nvSpPr>
        <p:spPr/>
        <p:txBody>
          <a:bodyPr>
            <a:normAutofit/>
          </a:bodyPr>
          <a:lstStyle/>
          <a:p>
            <a:r>
              <a:rPr lang="en-US" dirty="0" smtClean="0"/>
              <a:t>First published as a miniseries in 1986</a:t>
            </a:r>
          </a:p>
          <a:p>
            <a:r>
              <a:rPr lang="en-US" dirty="0" smtClean="0"/>
              <a:t>Futuristic dystopian novel</a:t>
            </a:r>
          </a:p>
          <a:p>
            <a:r>
              <a:rPr lang="en-US" dirty="0" smtClean="0"/>
              <a:t>Setting is mid-late 80’s</a:t>
            </a:r>
          </a:p>
          <a:p>
            <a:r>
              <a:rPr lang="en-US" dirty="0" smtClean="0"/>
              <a:t>Cold war</a:t>
            </a:r>
          </a:p>
          <a:p>
            <a:r>
              <a:rPr lang="en-US" dirty="0" smtClean="0"/>
              <a:t>Ronald Reagan is president of the United States</a:t>
            </a:r>
          </a:p>
          <a:p>
            <a:r>
              <a:rPr lang="en-US" dirty="0" smtClean="0"/>
              <a:t>Superman is an agent of the U.S. (covert)</a:t>
            </a:r>
          </a:p>
          <a:p>
            <a:r>
              <a:rPr lang="en-US" dirty="0" smtClean="0"/>
              <a:t>Dark Knight in retirement for 10years</a:t>
            </a:r>
          </a:p>
          <a:p>
            <a:r>
              <a:rPr lang="en-US" dirty="0" smtClean="0"/>
              <a:t>Forced to return after the age of 60</a:t>
            </a:r>
          </a:p>
          <a:p>
            <a:r>
              <a:rPr lang="en-US" dirty="0" smtClean="0"/>
              <a:t>Story that emphasizes violence for violence sake</a:t>
            </a:r>
          </a:p>
        </p:txBody>
      </p:sp>
    </p:spTree>
    <p:extLst>
      <p:ext uri="{BB962C8B-B14F-4D97-AF65-F5344CB8AC3E}">
        <p14:creationId xmlns:p14="http://schemas.microsoft.com/office/powerpoint/2010/main" val="3603970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solidFill>
                  <a:srgbClr val="292934"/>
                </a:solidFill>
              </a:rPr>
              <a:t>Themes</a:t>
            </a:r>
            <a:endParaRPr lang="en-US" dirty="0">
              <a:solidFill>
                <a:srgbClr val="292934"/>
              </a:solidFill>
            </a:endParaRPr>
          </a:p>
        </p:txBody>
      </p:sp>
      <p:sp>
        <p:nvSpPr>
          <p:cNvPr id="3" name="Content Placeholder 2"/>
          <p:cNvSpPr>
            <a:spLocks noGrp="1"/>
          </p:cNvSpPr>
          <p:nvPr>
            <p:ph idx="1"/>
          </p:nvPr>
        </p:nvSpPr>
        <p:spPr/>
        <p:txBody>
          <a:bodyPr>
            <a:normAutofit lnSpcReduction="10000"/>
          </a:bodyPr>
          <a:lstStyle/>
          <a:p>
            <a:r>
              <a:rPr lang="en-US" dirty="0" smtClean="0"/>
              <a:t>Relationship between Bruce Wayne and Clark Kent</a:t>
            </a:r>
          </a:p>
          <a:p>
            <a:r>
              <a:rPr lang="en-US" dirty="0" smtClean="0"/>
              <a:t>The excess of American society</a:t>
            </a:r>
          </a:p>
          <a:p>
            <a:r>
              <a:rPr lang="en-US" dirty="0" smtClean="0"/>
              <a:t>Scathing critique of media (</a:t>
            </a:r>
            <a:r>
              <a:rPr lang="en-US" dirty="0" err="1" smtClean="0"/>
              <a:t>mis</a:t>
            </a:r>
            <a:r>
              <a:rPr lang="en-US" dirty="0" smtClean="0"/>
              <a:t>)representation (distortion)</a:t>
            </a:r>
          </a:p>
          <a:p>
            <a:r>
              <a:rPr lang="en-US" dirty="0" smtClean="0"/>
              <a:t>Indictment of the law, social order, and other forms of government authority and ethics</a:t>
            </a:r>
          </a:p>
          <a:p>
            <a:r>
              <a:rPr lang="en-US" dirty="0" smtClean="0"/>
              <a:t>Co-dependence constitutes Batman-Joker relationship</a:t>
            </a:r>
          </a:p>
          <a:p>
            <a:r>
              <a:rPr lang="en-US" dirty="0" smtClean="0"/>
              <a:t>Duality of self</a:t>
            </a:r>
          </a:p>
          <a:p>
            <a:r>
              <a:rPr lang="en-US" dirty="0" smtClean="0"/>
              <a:t>Role of women</a:t>
            </a:r>
          </a:p>
          <a:p>
            <a:r>
              <a:rPr lang="en-US" dirty="0" smtClean="0"/>
              <a:t>The limits of vigilantism</a:t>
            </a:r>
          </a:p>
          <a:p>
            <a:r>
              <a:rPr lang="en-US" dirty="0" smtClean="0"/>
              <a:t>The blindness behind civil obedience  </a:t>
            </a:r>
          </a:p>
          <a:p>
            <a:r>
              <a:rPr lang="en-US" dirty="0" smtClean="0"/>
              <a:t>Batman’s struggle with being “caged in” (see grid structure)</a:t>
            </a:r>
          </a:p>
          <a:p>
            <a:pPr marL="0" indent="0">
              <a:buNone/>
            </a:pPr>
            <a:endParaRPr lang="en-US" dirty="0"/>
          </a:p>
        </p:txBody>
      </p:sp>
    </p:spTree>
    <p:extLst>
      <p:ext uri="{BB962C8B-B14F-4D97-AF65-F5344CB8AC3E}">
        <p14:creationId xmlns:p14="http://schemas.microsoft.com/office/powerpoint/2010/main" val="1214462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solidFill>
                  <a:srgbClr val="292934"/>
                </a:solidFill>
              </a:rPr>
              <a:t>Symbolism &amp; Imagery</a:t>
            </a:r>
            <a:endParaRPr lang="en-US" dirty="0">
              <a:solidFill>
                <a:srgbClr val="292934"/>
              </a:solidFill>
            </a:endParaRPr>
          </a:p>
        </p:txBody>
      </p:sp>
      <p:sp>
        <p:nvSpPr>
          <p:cNvPr id="3" name="Content Placeholder 2"/>
          <p:cNvSpPr>
            <a:spLocks noGrp="1"/>
          </p:cNvSpPr>
          <p:nvPr>
            <p:ph idx="1"/>
          </p:nvPr>
        </p:nvSpPr>
        <p:spPr/>
        <p:txBody>
          <a:bodyPr/>
          <a:lstStyle/>
          <a:p>
            <a:r>
              <a:rPr lang="en-US" dirty="0" smtClean="0"/>
              <a:t>The bat</a:t>
            </a:r>
          </a:p>
          <a:p>
            <a:pPr lvl="0"/>
            <a:r>
              <a:rPr lang="en-US" dirty="0"/>
              <a:t>The United States Flag</a:t>
            </a:r>
            <a:endParaRPr lang="en-CA" dirty="0"/>
          </a:p>
          <a:p>
            <a:pPr lvl="0"/>
            <a:r>
              <a:rPr lang="en-US" dirty="0"/>
              <a:t>Shattered/ broken glass or mirrors</a:t>
            </a:r>
            <a:endParaRPr lang="en-CA" dirty="0"/>
          </a:p>
          <a:p>
            <a:r>
              <a:rPr lang="en-US" dirty="0"/>
              <a:t>Bars/</a:t>
            </a:r>
            <a:r>
              <a:rPr lang="en-US" dirty="0" smtClean="0"/>
              <a:t>cages</a:t>
            </a:r>
          </a:p>
          <a:p>
            <a:r>
              <a:rPr lang="en-US" dirty="0" smtClean="0"/>
              <a:t>The sun</a:t>
            </a:r>
          </a:p>
          <a:p>
            <a:r>
              <a:rPr lang="en-US" dirty="0" smtClean="0"/>
              <a:t>Light/dark</a:t>
            </a:r>
          </a:p>
          <a:p>
            <a:r>
              <a:rPr lang="en-CA" dirty="0" smtClean="0"/>
              <a:t> </a:t>
            </a:r>
            <a:endParaRPr lang="en-US" dirty="0"/>
          </a:p>
        </p:txBody>
      </p:sp>
    </p:spTree>
    <p:extLst>
      <p:ext uri="{BB962C8B-B14F-4D97-AF65-F5344CB8AC3E}">
        <p14:creationId xmlns:p14="http://schemas.microsoft.com/office/powerpoint/2010/main" val="10587469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solidFill>
                  <a:srgbClr val="292934"/>
                </a:solidFill>
              </a:rPr>
              <a:t>Book 2: The Mutants/Sons of Batman</a:t>
            </a:r>
            <a:endParaRPr lang="en-US" dirty="0">
              <a:solidFill>
                <a:srgbClr val="292934"/>
              </a:solidFill>
            </a:endParaRPr>
          </a:p>
        </p:txBody>
      </p:sp>
      <p:pic>
        <p:nvPicPr>
          <p:cNvPr id="4" name="Content Placeholder 3" descr="Mutants.jpg"/>
          <p:cNvPicPr>
            <a:picLocks noGrp="1" noChangeAspect="1"/>
          </p:cNvPicPr>
          <p:nvPr>
            <p:ph sz="half" idx="1"/>
          </p:nvPr>
        </p:nvPicPr>
        <p:blipFill>
          <a:blip r:embed="rId2">
            <a:extLst>
              <a:ext uri="{28A0092B-C50C-407E-A947-70E740481C1C}">
                <a14:useLocalDpi xmlns:a14="http://schemas.microsoft.com/office/drawing/2010/main" val="0"/>
              </a:ext>
            </a:extLst>
          </a:blip>
          <a:srcRect l="-17994" r="-17994"/>
          <a:stretch>
            <a:fillRect/>
          </a:stretch>
        </p:blipFill>
        <p:spPr/>
      </p:pic>
      <p:sp>
        <p:nvSpPr>
          <p:cNvPr id="5" name="Content Placeholder 4"/>
          <p:cNvSpPr>
            <a:spLocks noGrp="1"/>
          </p:cNvSpPr>
          <p:nvPr>
            <p:ph sz="half" idx="2"/>
          </p:nvPr>
        </p:nvSpPr>
        <p:spPr/>
        <p:txBody>
          <a:bodyPr/>
          <a:lstStyle/>
          <a:p>
            <a:r>
              <a:rPr lang="en-US" dirty="0" smtClean="0"/>
              <a:t>A playful take on </a:t>
            </a:r>
          </a:p>
          <a:p>
            <a:pPr marL="0" indent="0">
              <a:buNone/>
            </a:pPr>
            <a:r>
              <a:rPr lang="en-US" dirty="0" smtClean="0"/>
              <a:t>X-men?</a:t>
            </a:r>
          </a:p>
          <a:p>
            <a:pPr marL="0" indent="0">
              <a:buNone/>
            </a:pPr>
            <a:endParaRPr lang="en-US" dirty="0"/>
          </a:p>
        </p:txBody>
      </p:sp>
    </p:spTree>
    <p:extLst>
      <p:ext uri="{BB962C8B-B14F-4D97-AF65-F5344CB8AC3E}">
        <p14:creationId xmlns:p14="http://schemas.microsoft.com/office/powerpoint/2010/main" val="41787670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solidFill>
            <a:srgbClr val="FFFF00"/>
          </a:solidFill>
        </p:spPr>
        <p:txBody>
          <a:bodyPr/>
          <a:lstStyle/>
          <a:p>
            <a:r>
              <a:rPr lang="en-US" dirty="0" smtClean="0">
                <a:solidFill>
                  <a:srgbClr val="292934"/>
                </a:solidFill>
              </a:rPr>
              <a:t>Book 2: Batman &amp; Robin Plotline</a:t>
            </a:r>
            <a:endParaRPr lang="en-US" dirty="0">
              <a:solidFill>
                <a:srgbClr val="292934"/>
              </a:solidFill>
            </a:endParaRPr>
          </a:p>
        </p:txBody>
      </p:sp>
      <p:sp>
        <p:nvSpPr>
          <p:cNvPr id="6" name="Content Placeholder 5"/>
          <p:cNvSpPr>
            <a:spLocks noGrp="1"/>
          </p:cNvSpPr>
          <p:nvPr>
            <p:ph idx="1"/>
          </p:nvPr>
        </p:nvSpPr>
        <p:spPr/>
        <p:txBody>
          <a:bodyPr/>
          <a:lstStyle/>
          <a:p>
            <a:r>
              <a:rPr lang="en-US" dirty="0" smtClean="0"/>
              <a:t>“Sons” of Batman</a:t>
            </a:r>
          </a:p>
          <a:p>
            <a:r>
              <a:rPr lang="en-US" dirty="0" smtClean="0"/>
              <a:t>Carrie Kelly—Robin; symbolic daughter of Batman</a:t>
            </a:r>
          </a:p>
          <a:p>
            <a:r>
              <a:rPr lang="en-US" dirty="0" smtClean="0"/>
              <a:t>Irony: she rescues Batman from death (p.85)</a:t>
            </a:r>
          </a:p>
          <a:p>
            <a:r>
              <a:rPr lang="en-US" dirty="0" smtClean="0"/>
              <a:t>Female: nonviolent figure, healer role</a:t>
            </a:r>
          </a:p>
          <a:p>
            <a:r>
              <a:rPr lang="en-US" dirty="0" smtClean="0"/>
              <a:t>She plays pranks; uses children’s toys (slingshot on </a:t>
            </a:r>
          </a:p>
          <a:p>
            <a:r>
              <a:rPr lang="en-US" dirty="0" smtClean="0"/>
              <a:t>p. 108)</a:t>
            </a:r>
          </a:p>
          <a:p>
            <a:r>
              <a:rPr lang="en-US" dirty="0" smtClean="0"/>
              <a:t>She is an adolescent (13 </a:t>
            </a:r>
            <a:r>
              <a:rPr lang="en-US" dirty="0" err="1" smtClean="0"/>
              <a:t>yrs</a:t>
            </a:r>
            <a:r>
              <a:rPr lang="en-US" dirty="0" smtClean="0"/>
              <a:t> old)</a:t>
            </a:r>
          </a:p>
          <a:p>
            <a:r>
              <a:rPr lang="en-US" dirty="0" smtClean="0"/>
              <a:t>Batman in a paternal role</a:t>
            </a:r>
          </a:p>
          <a:p>
            <a:r>
              <a:rPr lang="en-US" dirty="0" smtClean="0"/>
              <a:t>Resemblance between Robin and commissioner </a:t>
            </a:r>
            <a:r>
              <a:rPr lang="en-US" dirty="0" err="1" smtClean="0"/>
              <a:t>Yindel</a:t>
            </a:r>
            <a:r>
              <a:rPr lang="en-US" dirty="0" smtClean="0"/>
              <a:t> </a:t>
            </a:r>
          </a:p>
        </p:txBody>
      </p:sp>
    </p:spTree>
    <p:extLst>
      <p:ext uri="{BB962C8B-B14F-4D97-AF65-F5344CB8AC3E}">
        <p14:creationId xmlns:p14="http://schemas.microsoft.com/office/powerpoint/2010/main" val="7474641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normAutofit fontScale="90000"/>
          </a:bodyPr>
          <a:lstStyle/>
          <a:p>
            <a:r>
              <a:rPr lang="en-US" dirty="0" smtClean="0">
                <a:solidFill>
                  <a:srgbClr val="292934"/>
                </a:solidFill>
              </a:rPr>
              <a:t>Cross references between Books 1&amp;2</a:t>
            </a:r>
            <a:endParaRPr lang="en-US" dirty="0">
              <a:solidFill>
                <a:srgbClr val="292934"/>
              </a:solidFill>
            </a:endParaRPr>
          </a:p>
        </p:txBody>
      </p:sp>
      <p:sp>
        <p:nvSpPr>
          <p:cNvPr id="3" name="Content Placeholder 2"/>
          <p:cNvSpPr>
            <a:spLocks noGrp="1"/>
          </p:cNvSpPr>
          <p:nvPr>
            <p:ph idx="1"/>
          </p:nvPr>
        </p:nvSpPr>
        <p:spPr/>
        <p:txBody>
          <a:bodyPr/>
          <a:lstStyle/>
          <a:p>
            <a:r>
              <a:rPr lang="en-US" dirty="0" smtClean="0"/>
              <a:t> </a:t>
            </a:r>
          </a:p>
          <a:p>
            <a:pPr marL="0" indent="0">
              <a:buNone/>
            </a:pPr>
            <a:endParaRPr lang="en-US" dirty="0"/>
          </a:p>
        </p:txBody>
      </p:sp>
      <p:sp>
        <p:nvSpPr>
          <p:cNvPr id="9" name="Text Placeholder 8"/>
          <p:cNvSpPr>
            <a:spLocks noGrp="1"/>
          </p:cNvSpPr>
          <p:nvPr>
            <p:ph type="body" sz="half" idx="2"/>
          </p:nvPr>
        </p:nvSpPr>
        <p:spPr/>
        <p:txBody>
          <a:bodyPr/>
          <a:lstStyle/>
          <a:p>
            <a:r>
              <a:rPr lang="en-US" sz="2000" dirty="0"/>
              <a:t>Recurrent appearances of the bat</a:t>
            </a:r>
          </a:p>
          <a:p>
            <a:r>
              <a:rPr lang="en-US" sz="2000" dirty="0"/>
              <a:t>Crashing through windows</a:t>
            </a:r>
          </a:p>
          <a:p>
            <a:r>
              <a:rPr lang="en-US" sz="2000" dirty="0"/>
              <a:t>Triggering Bruce into relapses into Batman</a:t>
            </a:r>
          </a:p>
          <a:p>
            <a:endParaRPr lang="en-US" dirty="0"/>
          </a:p>
        </p:txBody>
      </p:sp>
      <p:pic>
        <p:nvPicPr>
          <p:cNvPr id="8" name="Picture 7" descr="bat 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3051" y="278847"/>
            <a:ext cx="4328160" cy="6455664"/>
          </a:xfrm>
          <a:prstGeom prst="rect">
            <a:avLst/>
          </a:prstGeom>
        </p:spPr>
      </p:pic>
    </p:spTree>
    <p:extLst>
      <p:ext uri="{BB962C8B-B14F-4D97-AF65-F5344CB8AC3E}">
        <p14:creationId xmlns:p14="http://schemas.microsoft.com/office/powerpoint/2010/main" val="14942560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solidFill>
            <a:srgbClr val="FFFF00"/>
          </a:solidFill>
        </p:spPr>
        <p:txBody>
          <a:bodyPr/>
          <a:lstStyle/>
          <a:p>
            <a:r>
              <a:rPr lang="en-US" dirty="0" smtClean="0">
                <a:solidFill>
                  <a:srgbClr val="292934"/>
                </a:solidFill>
              </a:rPr>
              <a:t>Book 1, p. 19</a:t>
            </a:r>
            <a:endParaRPr lang="en-US" dirty="0">
              <a:solidFill>
                <a:srgbClr val="292934"/>
              </a:solidFill>
            </a:endParaRPr>
          </a:p>
        </p:txBody>
      </p:sp>
      <p:pic>
        <p:nvPicPr>
          <p:cNvPr id="7" name="Content Placeholder 6" descr="bats-advance-01.jpg"/>
          <p:cNvPicPr>
            <a:picLocks noGrp="1" noChangeAspect="1"/>
          </p:cNvPicPr>
          <p:nvPr>
            <p:ph idx="1"/>
          </p:nvPr>
        </p:nvPicPr>
        <p:blipFill>
          <a:blip r:embed="rId2">
            <a:extLst>
              <a:ext uri="{28A0092B-C50C-407E-A947-70E740481C1C}">
                <a14:useLocalDpi xmlns:a14="http://schemas.microsoft.com/office/drawing/2010/main" val="0"/>
              </a:ext>
            </a:extLst>
          </a:blip>
          <a:srcRect l="-16861" r="-16861"/>
          <a:stretch>
            <a:fillRect/>
          </a:stretch>
        </p:blipFill>
        <p:spPr/>
      </p:pic>
    </p:spTree>
    <p:extLst>
      <p:ext uri="{BB962C8B-B14F-4D97-AF65-F5344CB8AC3E}">
        <p14:creationId xmlns:p14="http://schemas.microsoft.com/office/powerpoint/2010/main" val="26286781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solidFill>
                  <a:srgbClr val="292934"/>
                </a:solidFill>
              </a:rPr>
              <a:t>Book 2, p. 88</a:t>
            </a:r>
            <a:endParaRPr lang="en-US" dirty="0">
              <a:solidFill>
                <a:srgbClr val="292934"/>
              </a:solidFill>
            </a:endParaRPr>
          </a:p>
        </p:txBody>
      </p:sp>
      <p:pic>
        <p:nvPicPr>
          <p:cNvPr id="4" name="Content Placeholder 3" descr="bats-advance-02.jpg"/>
          <p:cNvPicPr>
            <a:picLocks noGrp="1" noChangeAspect="1"/>
          </p:cNvPicPr>
          <p:nvPr>
            <p:ph idx="1"/>
          </p:nvPr>
        </p:nvPicPr>
        <p:blipFill>
          <a:blip r:embed="rId2">
            <a:extLst>
              <a:ext uri="{28A0092B-C50C-407E-A947-70E740481C1C}">
                <a14:useLocalDpi xmlns:a14="http://schemas.microsoft.com/office/drawing/2010/main" val="0"/>
              </a:ext>
            </a:extLst>
          </a:blip>
          <a:srcRect t="-25504" b="-25504"/>
          <a:stretch>
            <a:fillRect/>
          </a:stretch>
        </p:blipFill>
        <p:spPr/>
      </p:pic>
    </p:spTree>
    <p:extLst>
      <p:ext uri="{BB962C8B-B14F-4D97-AF65-F5344CB8AC3E}">
        <p14:creationId xmlns:p14="http://schemas.microsoft.com/office/powerpoint/2010/main" val="7268388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solidFill>
                  <a:srgbClr val="292934"/>
                </a:solidFill>
              </a:rPr>
              <a:t>Book 1, p. 17</a:t>
            </a:r>
            <a:endParaRPr lang="en-US" dirty="0">
              <a:solidFill>
                <a:srgbClr val="292934"/>
              </a:solidFill>
            </a:endParaRPr>
          </a:p>
        </p:txBody>
      </p:sp>
      <p:pic>
        <p:nvPicPr>
          <p:cNvPr id="4" name="Content Placeholder 3" descr="bat4.jpg"/>
          <p:cNvPicPr>
            <a:picLocks noGrp="1" noChangeAspect="1"/>
          </p:cNvPicPr>
          <p:nvPr>
            <p:ph idx="1"/>
          </p:nvPr>
        </p:nvPicPr>
        <p:blipFill>
          <a:blip r:embed="rId2">
            <a:extLst>
              <a:ext uri="{28A0092B-C50C-407E-A947-70E740481C1C}">
                <a14:useLocalDpi xmlns:a14="http://schemas.microsoft.com/office/drawing/2010/main" val="0"/>
              </a:ext>
            </a:extLst>
          </a:blip>
          <a:srcRect l="-20944" r="-20944"/>
          <a:stretch>
            <a:fillRect/>
          </a:stretch>
        </p:blipFill>
        <p:spPr/>
      </p:pic>
    </p:spTree>
    <p:extLst>
      <p:ext uri="{BB962C8B-B14F-4D97-AF65-F5344CB8AC3E}">
        <p14:creationId xmlns:p14="http://schemas.microsoft.com/office/powerpoint/2010/main" val="11833761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solidFill>
                  <a:srgbClr val="292934"/>
                </a:solidFill>
              </a:rPr>
              <a:t>Book 2</a:t>
            </a:r>
            <a:endParaRPr lang="en-US" dirty="0">
              <a:solidFill>
                <a:srgbClr val="292934"/>
              </a:solidFill>
            </a:endParaRPr>
          </a:p>
        </p:txBody>
      </p:sp>
      <p:pic>
        <p:nvPicPr>
          <p:cNvPr id="4" name="Content Placeholder 3" descr="crosses-02.jpg"/>
          <p:cNvPicPr>
            <a:picLocks noGrp="1" noChangeAspect="1"/>
          </p:cNvPicPr>
          <p:nvPr>
            <p:ph idx="1"/>
          </p:nvPr>
        </p:nvPicPr>
        <p:blipFill>
          <a:blip r:embed="rId2">
            <a:extLst>
              <a:ext uri="{28A0092B-C50C-407E-A947-70E740481C1C}">
                <a14:useLocalDpi xmlns:a14="http://schemas.microsoft.com/office/drawing/2010/main" val="0"/>
              </a:ext>
            </a:extLst>
          </a:blip>
          <a:srcRect l="-16861" r="-16861"/>
          <a:stretch>
            <a:fillRect/>
          </a:stretch>
        </p:blipFill>
        <p:spPr>
          <a:xfrm>
            <a:off x="457200" y="1635482"/>
            <a:ext cx="8229600" cy="4876800"/>
          </a:xfrm>
        </p:spPr>
      </p:pic>
    </p:spTree>
    <p:extLst>
      <p:ext uri="{BB962C8B-B14F-4D97-AF65-F5344CB8AC3E}">
        <p14:creationId xmlns:p14="http://schemas.microsoft.com/office/powerpoint/2010/main" val="16827157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33400"/>
            <a:ext cx="8229600" cy="990600"/>
          </a:xfrm>
          <a:solidFill>
            <a:srgbClr val="FFFF00"/>
          </a:solidFill>
        </p:spPr>
        <p:txBody>
          <a:bodyPr>
            <a:normAutofit/>
          </a:bodyPr>
          <a:lstStyle/>
          <a:p>
            <a:r>
              <a:rPr lang="en-US" sz="2800" dirty="0" smtClean="0">
                <a:solidFill>
                  <a:srgbClr val="292934"/>
                </a:solidFill>
              </a:rPr>
              <a:t>Book 3: “Hunt the Dark Knight” / Plotline: Joker and Batman</a:t>
            </a:r>
            <a:endParaRPr lang="en-US" sz="2800" dirty="0">
              <a:solidFill>
                <a:srgbClr val="292934"/>
              </a:solidFill>
            </a:endParaRPr>
          </a:p>
        </p:txBody>
      </p:sp>
      <p:pic>
        <p:nvPicPr>
          <p:cNvPr id="6" name="Picture 5" descr="Joker_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000" y="1325129"/>
            <a:ext cx="6985000" cy="5532871"/>
          </a:xfrm>
          <a:prstGeom prst="rect">
            <a:avLst/>
          </a:prstGeom>
        </p:spPr>
      </p:pic>
    </p:spTree>
    <p:extLst>
      <p:ext uri="{BB962C8B-B14F-4D97-AF65-F5344CB8AC3E}">
        <p14:creationId xmlns:p14="http://schemas.microsoft.com/office/powerpoint/2010/main" val="1435810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normAutofit/>
          </a:bodyPr>
          <a:lstStyle/>
          <a:p>
            <a:r>
              <a:rPr lang="en-US" dirty="0" smtClean="0">
                <a:solidFill>
                  <a:srgbClr val="292934"/>
                </a:solidFill>
              </a:rPr>
              <a:t>(</a:t>
            </a:r>
            <a:r>
              <a:rPr lang="en-US" i="1" dirty="0" smtClean="0">
                <a:solidFill>
                  <a:srgbClr val="292934"/>
                </a:solidFill>
              </a:rPr>
              <a:t>TDKR</a:t>
            </a:r>
            <a:r>
              <a:rPr lang="en-US" dirty="0" smtClean="0">
                <a:solidFill>
                  <a:srgbClr val="292934"/>
                </a:solidFill>
              </a:rPr>
              <a:t>) Introduction </a:t>
            </a:r>
            <a:endParaRPr lang="en-US" dirty="0">
              <a:solidFill>
                <a:srgbClr val="292934"/>
              </a:solidFill>
            </a:endParaRPr>
          </a:p>
        </p:txBody>
      </p:sp>
      <p:sp>
        <p:nvSpPr>
          <p:cNvPr id="3" name="Content Placeholder 2"/>
          <p:cNvSpPr>
            <a:spLocks noGrp="1"/>
          </p:cNvSpPr>
          <p:nvPr>
            <p:ph idx="1"/>
          </p:nvPr>
        </p:nvSpPr>
        <p:spPr/>
        <p:txBody>
          <a:bodyPr>
            <a:normAutofit/>
          </a:bodyPr>
          <a:lstStyle/>
          <a:p>
            <a:r>
              <a:rPr lang="en-US" dirty="0" smtClean="0"/>
              <a:t>Altered the way superhero comics were perceived and represented as a medium</a:t>
            </a:r>
          </a:p>
          <a:p>
            <a:r>
              <a:rPr lang="en-US" dirty="0" smtClean="0"/>
              <a:t>Changed the way Batman’s identity was represented</a:t>
            </a:r>
          </a:p>
          <a:p>
            <a:r>
              <a:rPr lang="en-US" dirty="0" smtClean="0"/>
              <a:t>Symbolic rebirth of Batman </a:t>
            </a:r>
          </a:p>
          <a:p>
            <a:r>
              <a:rPr lang="en-US" dirty="0" smtClean="0"/>
              <a:t>In a world overtaken by superheroes, Frank Miller strived to restore the human context in the Batman myth and present the American Urban city as more realistic </a:t>
            </a:r>
          </a:p>
          <a:p>
            <a:r>
              <a:rPr lang="en-US" dirty="0" smtClean="0"/>
              <a:t>First graphic novel of the comic medium </a:t>
            </a:r>
          </a:p>
          <a:p>
            <a:r>
              <a:rPr lang="en-US" dirty="0" smtClean="0"/>
              <a:t>Draws attention to the myth and mythic past of Batman (1:11)</a:t>
            </a:r>
          </a:p>
        </p:txBody>
      </p:sp>
    </p:spTree>
    <p:extLst>
      <p:ext uri="{BB962C8B-B14F-4D97-AF65-F5344CB8AC3E}">
        <p14:creationId xmlns:p14="http://schemas.microsoft.com/office/powerpoint/2010/main" val="1334117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solidFill>
                  <a:srgbClr val="292934"/>
                </a:solidFill>
              </a:rPr>
              <a:t>Superhero Code: Narrative</a:t>
            </a:r>
            <a:endParaRPr lang="en-US" dirty="0">
              <a:solidFill>
                <a:srgbClr val="292934"/>
              </a:solidFill>
            </a:endParaRPr>
          </a:p>
        </p:txBody>
      </p:sp>
      <p:sp>
        <p:nvSpPr>
          <p:cNvPr id="3" name="Content Placeholder 2"/>
          <p:cNvSpPr>
            <a:spLocks noGrp="1"/>
          </p:cNvSpPr>
          <p:nvPr>
            <p:ph idx="1"/>
          </p:nvPr>
        </p:nvSpPr>
        <p:spPr/>
        <p:txBody>
          <a:bodyPr>
            <a:normAutofit/>
          </a:bodyPr>
          <a:lstStyle/>
          <a:p>
            <a:r>
              <a:rPr lang="en-US" u="sng" dirty="0" smtClean="0">
                <a:solidFill>
                  <a:srgbClr val="0000FF"/>
                </a:solidFill>
              </a:rPr>
              <a:t>In terms of narrative</a:t>
            </a:r>
            <a:r>
              <a:rPr lang="en-US" dirty="0" smtClean="0"/>
              <a:t>: villains are proactive; superheroes are reactive. The villain drives the plot, superhero reacts to villain’s threats which justifies the violence</a:t>
            </a:r>
          </a:p>
          <a:p>
            <a:endParaRPr lang="en-US" dirty="0"/>
          </a:p>
          <a:p>
            <a:r>
              <a:rPr lang="en-US" dirty="0" smtClean="0"/>
              <a:t>See </a:t>
            </a:r>
            <a:r>
              <a:rPr lang="en-US" dirty="0" smtClean="0">
                <a:solidFill>
                  <a:srgbClr val="292934"/>
                </a:solidFill>
              </a:rPr>
              <a:t>Dr. </a:t>
            </a:r>
            <a:r>
              <a:rPr lang="en-US" dirty="0" err="1" smtClean="0">
                <a:solidFill>
                  <a:srgbClr val="292934"/>
                </a:solidFill>
              </a:rPr>
              <a:t>Bartholmew</a:t>
            </a:r>
            <a:r>
              <a:rPr lang="en-US" dirty="0" smtClean="0">
                <a:solidFill>
                  <a:srgbClr val="292934"/>
                </a:solidFill>
              </a:rPr>
              <a:t> </a:t>
            </a:r>
            <a:r>
              <a:rPr lang="en-US" dirty="0" err="1" smtClean="0">
                <a:solidFill>
                  <a:srgbClr val="292934"/>
                </a:solidFill>
              </a:rPr>
              <a:t>Wolper’s</a:t>
            </a:r>
            <a:r>
              <a:rPr lang="en-US" dirty="0" smtClean="0">
                <a:solidFill>
                  <a:srgbClr val="FF0000"/>
                </a:solidFill>
              </a:rPr>
              <a:t> </a:t>
            </a:r>
            <a:r>
              <a:rPr lang="en-US" dirty="0" smtClean="0"/>
              <a:t>discussion of the above dynamic in TDRK Book 1, p. 47—implications: criminals are not responsible for their crimes; therefore vigilantism is ineffective</a:t>
            </a:r>
          </a:p>
          <a:p>
            <a:pPr marL="0" indent="0">
              <a:buNone/>
            </a:pPr>
            <a:endParaRPr lang="en-US" dirty="0" smtClean="0"/>
          </a:p>
          <a:p>
            <a:r>
              <a:rPr lang="en-US" dirty="0" smtClean="0"/>
              <a:t>See previous panels of Joker’s awakening into consciousness—villain reacts to Batman</a:t>
            </a:r>
          </a:p>
          <a:p>
            <a:endParaRPr lang="en-US" dirty="0" smtClean="0"/>
          </a:p>
          <a:p>
            <a:endParaRPr lang="en-US" dirty="0"/>
          </a:p>
        </p:txBody>
      </p:sp>
    </p:spTree>
    <p:extLst>
      <p:ext uri="{BB962C8B-B14F-4D97-AF65-F5344CB8AC3E}">
        <p14:creationId xmlns:p14="http://schemas.microsoft.com/office/powerpoint/2010/main" val="2118706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solidFill>
                  <a:schemeClr val="tx1"/>
                </a:solidFill>
              </a:rPr>
              <a:t>Superhero Code: Genre</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u="sng" dirty="0">
                <a:solidFill>
                  <a:srgbClr val="0000FF"/>
                </a:solidFill>
              </a:rPr>
              <a:t>In terms of genre</a:t>
            </a:r>
            <a:r>
              <a:rPr lang="en-US" dirty="0">
                <a:solidFill>
                  <a:srgbClr val="0000FF"/>
                </a:solidFill>
              </a:rPr>
              <a:t>: </a:t>
            </a:r>
            <a:r>
              <a:rPr lang="en-US" dirty="0"/>
              <a:t>villains are reactive; superheroes are proactive. Villains are created in reaction to the superhero’s ability to defeat regular criminals. The idea is that regular criminality escalates to </a:t>
            </a:r>
            <a:r>
              <a:rPr lang="en-US" dirty="0" err="1" smtClean="0"/>
              <a:t>supervillainy</a:t>
            </a:r>
            <a:endParaRPr lang="en-US" dirty="0" smtClean="0"/>
          </a:p>
          <a:p>
            <a:r>
              <a:rPr lang="en-US" dirty="0" smtClean="0"/>
              <a:t>Based on the code—justifies the hero’s own interpretation of justice</a:t>
            </a:r>
          </a:p>
          <a:p>
            <a:r>
              <a:rPr lang="en-US" dirty="0" smtClean="0"/>
              <a:t> “with great power comes great responsibility”</a:t>
            </a:r>
          </a:p>
          <a:p>
            <a:r>
              <a:rPr lang="en-US" dirty="0" smtClean="0"/>
              <a:t>Exception to the code: no killing</a:t>
            </a:r>
          </a:p>
          <a:p>
            <a:r>
              <a:rPr lang="en-US" dirty="0" smtClean="0"/>
              <a:t>Killing: does it transform the hero into proactive?</a:t>
            </a:r>
          </a:p>
          <a:p>
            <a:r>
              <a:rPr lang="en-US" dirty="0" smtClean="0"/>
              <a:t>Example: </a:t>
            </a:r>
            <a:r>
              <a:rPr lang="en-US" dirty="0" err="1" smtClean="0"/>
              <a:t>Ozymandias</a:t>
            </a:r>
            <a:r>
              <a:rPr lang="en-US" dirty="0" smtClean="0"/>
              <a:t> (does he move from superhero to villain?)</a:t>
            </a:r>
          </a:p>
          <a:p>
            <a:endParaRPr lang="en-US" dirty="0" smtClean="0"/>
          </a:p>
          <a:p>
            <a:endParaRPr lang="en-US" dirty="0"/>
          </a:p>
        </p:txBody>
      </p:sp>
    </p:spTree>
    <p:extLst>
      <p:ext uri="{BB962C8B-B14F-4D97-AF65-F5344CB8AC3E}">
        <p14:creationId xmlns:p14="http://schemas.microsoft.com/office/powerpoint/2010/main" val="13465060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normAutofit/>
          </a:bodyPr>
          <a:lstStyle/>
          <a:p>
            <a:r>
              <a:rPr lang="en-US" dirty="0" smtClean="0">
                <a:solidFill>
                  <a:srgbClr val="292934"/>
                </a:solidFill>
              </a:rPr>
              <a:t>TDKR, p.67</a:t>
            </a:r>
            <a:endParaRPr lang="en-US" dirty="0">
              <a:solidFill>
                <a:srgbClr val="292934"/>
              </a:solidFill>
            </a:endParaRPr>
          </a:p>
        </p:txBody>
      </p:sp>
      <p:pic>
        <p:nvPicPr>
          <p:cNvPr id="4" name="Content Placeholder 3" descr="tdkr-hands.jpg"/>
          <p:cNvPicPr>
            <a:picLocks noGrp="1" noChangeAspect="1"/>
          </p:cNvPicPr>
          <p:nvPr>
            <p:ph idx="1"/>
          </p:nvPr>
        </p:nvPicPr>
        <p:blipFill>
          <a:blip r:embed="rId2">
            <a:extLst>
              <a:ext uri="{28A0092B-C50C-407E-A947-70E740481C1C}">
                <a14:useLocalDpi xmlns:a14="http://schemas.microsoft.com/office/drawing/2010/main" val="0"/>
              </a:ext>
            </a:extLst>
          </a:blip>
          <a:srcRect l="-50227" r="-50227"/>
          <a:stretch>
            <a:fillRect/>
          </a:stretch>
        </p:blipFill>
        <p:spPr/>
      </p:pic>
    </p:spTree>
    <p:extLst>
      <p:ext uri="{BB962C8B-B14F-4D97-AF65-F5344CB8AC3E}">
        <p14:creationId xmlns:p14="http://schemas.microsoft.com/office/powerpoint/2010/main" val="7768823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solidFill>
                  <a:srgbClr val="292934"/>
                </a:solidFill>
              </a:rPr>
              <a:t>Bat Cave</a:t>
            </a:r>
            <a:endParaRPr lang="en-US" dirty="0">
              <a:solidFill>
                <a:srgbClr val="292934"/>
              </a:solidFill>
            </a:endParaRPr>
          </a:p>
        </p:txBody>
      </p:sp>
      <p:sp>
        <p:nvSpPr>
          <p:cNvPr id="3" name="Content Placeholder 2"/>
          <p:cNvSpPr>
            <a:spLocks noGrp="1"/>
          </p:cNvSpPr>
          <p:nvPr>
            <p:ph idx="1"/>
          </p:nvPr>
        </p:nvSpPr>
        <p:spPr/>
        <p:txBody>
          <a:bodyPr/>
          <a:lstStyle/>
          <a:p>
            <a:pPr lvl="0"/>
            <a:r>
              <a:rPr lang="en-US" dirty="0"/>
              <a:t>Underground laboratory of Bruce Wayne</a:t>
            </a:r>
            <a:endParaRPr lang="en-CA" dirty="0"/>
          </a:p>
          <a:p>
            <a:pPr lvl="0"/>
            <a:r>
              <a:rPr lang="en-US" dirty="0"/>
              <a:t>Grave-like</a:t>
            </a:r>
            <a:endParaRPr lang="en-CA" dirty="0"/>
          </a:p>
          <a:p>
            <a:pPr lvl="0"/>
            <a:r>
              <a:rPr lang="en-US" dirty="0"/>
              <a:t>Where transformation and identity change happens</a:t>
            </a:r>
            <a:endParaRPr lang="en-CA" dirty="0"/>
          </a:p>
          <a:p>
            <a:pPr lvl="0"/>
            <a:r>
              <a:rPr lang="en-US" dirty="0"/>
              <a:t>Labyrinthine space</a:t>
            </a:r>
            <a:endParaRPr lang="en-CA" dirty="0"/>
          </a:p>
          <a:p>
            <a:pPr lvl="0"/>
            <a:r>
              <a:rPr lang="en-US" dirty="0"/>
              <a:t>Psychoanalysis: symbolic of “womb”—a space for security, protection and nurturing—return to the mother. Batman as child</a:t>
            </a:r>
            <a:endParaRPr lang="en-CA" dirty="0"/>
          </a:p>
          <a:p>
            <a:pPr lvl="0"/>
            <a:r>
              <a:rPr lang="en-US" b="1" dirty="0"/>
              <a:t> </a:t>
            </a:r>
            <a:endParaRPr lang="en-CA" dirty="0"/>
          </a:p>
        </p:txBody>
      </p:sp>
    </p:spTree>
    <p:extLst>
      <p:ext uri="{BB962C8B-B14F-4D97-AF65-F5344CB8AC3E}">
        <p14:creationId xmlns:p14="http://schemas.microsoft.com/office/powerpoint/2010/main" val="42111941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solidFill>
                  <a:srgbClr val="292934"/>
                </a:solidFill>
              </a:rPr>
              <a:t>Resources &amp; Web Links</a:t>
            </a:r>
            <a:endParaRPr lang="en-US" dirty="0">
              <a:solidFill>
                <a:srgbClr val="292934"/>
              </a:solidFill>
            </a:endParaRPr>
          </a:p>
        </p:txBody>
      </p:sp>
      <p:sp>
        <p:nvSpPr>
          <p:cNvPr id="3" name="Content Placeholder 2"/>
          <p:cNvSpPr>
            <a:spLocks noGrp="1"/>
          </p:cNvSpPr>
          <p:nvPr>
            <p:ph idx="1"/>
          </p:nvPr>
        </p:nvSpPr>
        <p:spPr/>
        <p:txBody>
          <a:bodyPr/>
          <a:lstStyle/>
          <a:p>
            <a:pPr marL="0" indent="0">
              <a:buNone/>
            </a:pPr>
            <a:r>
              <a:rPr lang="en-US" dirty="0">
                <a:hlinkClick r:id="rId2"/>
              </a:rPr>
              <a:t>http://www.cracked.com/article_20111_the-6-most-brutal-murders-committed-by-</a:t>
            </a:r>
            <a:r>
              <a:rPr lang="en-US" dirty="0" smtClean="0">
                <a:hlinkClick r:id="rId2"/>
              </a:rPr>
              <a:t>batman.html</a:t>
            </a:r>
            <a:endParaRPr lang="en-US" dirty="0" smtClean="0"/>
          </a:p>
          <a:p>
            <a:endParaRPr lang="en-US" dirty="0"/>
          </a:p>
          <a:p>
            <a:r>
              <a:rPr lang="en-US" dirty="0" smtClean="0"/>
              <a:t>TDKR Part 1:</a:t>
            </a:r>
          </a:p>
          <a:p>
            <a:pPr marL="0" indent="0">
              <a:buNone/>
            </a:pPr>
            <a:r>
              <a:rPr lang="en-US" dirty="0">
                <a:hlinkClick r:id="rId3"/>
              </a:rPr>
              <a:t>http://www.animeflavor.com/node/</a:t>
            </a:r>
            <a:r>
              <a:rPr lang="en-US" dirty="0" smtClean="0">
                <a:hlinkClick r:id="rId3"/>
              </a:rPr>
              <a:t>42838</a:t>
            </a:r>
            <a:endParaRPr lang="en-US" dirty="0" smtClean="0"/>
          </a:p>
          <a:p>
            <a:endParaRPr lang="en-US" dirty="0"/>
          </a:p>
          <a:p>
            <a:r>
              <a:rPr lang="en-US" dirty="0" smtClean="0"/>
              <a:t>TDRK Part 2:</a:t>
            </a:r>
          </a:p>
          <a:p>
            <a:pPr marL="0" indent="0">
              <a:buNone/>
            </a:pPr>
            <a:r>
              <a:rPr lang="en-US" dirty="0">
                <a:hlinkClick r:id="rId4"/>
              </a:rPr>
              <a:t>http://www.animeflavor.com/cartoon/batman-dark-knight-returns-part-</a:t>
            </a:r>
            <a:r>
              <a:rPr lang="en-US" dirty="0" smtClean="0">
                <a:hlinkClick r:id="rId4"/>
              </a:rPr>
              <a:t>2</a:t>
            </a:r>
            <a:endParaRPr lang="en-US" dirty="0" smtClean="0"/>
          </a:p>
          <a:p>
            <a:endParaRPr lang="en-US" dirty="0"/>
          </a:p>
          <a:p>
            <a:endParaRPr lang="en-US" dirty="0"/>
          </a:p>
        </p:txBody>
      </p:sp>
    </p:spTree>
    <p:extLst>
      <p:ext uri="{BB962C8B-B14F-4D97-AF65-F5344CB8AC3E}">
        <p14:creationId xmlns:p14="http://schemas.microsoft.com/office/powerpoint/2010/main" val="4283422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solidFill>
                  <a:srgbClr val="292934"/>
                </a:solidFill>
              </a:rPr>
              <a:t>Miller’s approach</a:t>
            </a:r>
            <a:endParaRPr lang="en-US" dirty="0">
              <a:solidFill>
                <a:srgbClr val="292934"/>
              </a:solidFill>
            </a:endParaRPr>
          </a:p>
        </p:txBody>
      </p:sp>
      <p:sp>
        <p:nvSpPr>
          <p:cNvPr id="3" name="Content Placeholder 2"/>
          <p:cNvSpPr>
            <a:spLocks noGrp="1"/>
          </p:cNvSpPr>
          <p:nvPr>
            <p:ph idx="1"/>
          </p:nvPr>
        </p:nvSpPr>
        <p:spPr/>
        <p:txBody>
          <a:bodyPr>
            <a:normAutofit fontScale="92500" lnSpcReduction="20000"/>
          </a:bodyPr>
          <a:lstStyle/>
          <a:p>
            <a:pPr marL="0" indent="0">
              <a:buNone/>
            </a:pPr>
            <a:endParaRPr lang="en-US" sz="2800" dirty="0"/>
          </a:p>
          <a:p>
            <a:pPr marL="0" indent="0">
              <a:buNone/>
            </a:pPr>
            <a:r>
              <a:rPr lang="en-US" sz="2800" i="1" dirty="0" smtClean="0"/>
              <a:t>Superheroes </a:t>
            </a:r>
            <a:r>
              <a:rPr lang="en-US" sz="2800" i="1" dirty="0"/>
              <a:t>have lost their human context. That’s precisely why the comics have gotten so weak, and the stories seem so pointless and irrelevant. […] Now, modern superhero comics have reached the point where there are so many damn superheroes and so damn much superpower flying around that there’s no room left for anything human, and the only way to make the genre seem interesting is to wildly escalate the powers, the numbers, the quantity of planets that can be demolished per panel. Just look at how many characters are being killed these days. It’s as if all that is left to them is the pathological thrill of a snuff </a:t>
            </a:r>
            <a:r>
              <a:rPr lang="en-US" sz="2800" i="1" dirty="0" smtClean="0"/>
              <a:t>film. </a:t>
            </a:r>
          </a:p>
          <a:p>
            <a:pPr marL="0" indent="0">
              <a:buNone/>
            </a:pPr>
            <a:r>
              <a:rPr lang="en-US" sz="2200" dirty="0" smtClean="0"/>
              <a:t>(Miller quoted </a:t>
            </a:r>
            <a:r>
              <a:rPr lang="en-US" sz="2200" dirty="0"/>
              <a:t>in Thompson 34</a:t>
            </a:r>
            <a:r>
              <a:rPr lang="en-US" sz="2200" dirty="0" smtClean="0"/>
              <a:t>)</a:t>
            </a:r>
            <a:endParaRPr lang="en-US" sz="2200" dirty="0"/>
          </a:p>
          <a:p>
            <a:pPr marL="0" indent="0" algn="ctr">
              <a:buNone/>
            </a:pPr>
            <a:endParaRPr lang="en-US" sz="2800" dirty="0"/>
          </a:p>
        </p:txBody>
      </p:sp>
    </p:spTree>
    <p:extLst>
      <p:ext uri="{BB962C8B-B14F-4D97-AF65-F5344CB8AC3E}">
        <p14:creationId xmlns:p14="http://schemas.microsoft.com/office/powerpoint/2010/main" val="2951332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solidFill>
                  <a:srgbClr val="292934"/>
                </a:solidFill>
              </a:rPr>
              <a:t>Narrative Structure</a:t>
            </a:r>
            <a:endParaRPr lang="en-US" dirty="0">
              <a:solidFill>
                <a:srgbClr val="292934"/>
              </a:solidFill>
            </a:endParaRPr>
          </a:p>
        </p:txBody>
      </p:sp>
      <p:sp>
        <p:nvSpPr>
          <p:cNvPr id="3" name="Content Placeholder 2"/>
          <p:cNvSpPr>
            <a:spLocks noGrp="1"/>
          </p:cNvSpPr>
          <p:nvPr>
            <p:ph idx="1"/>
          </p:nvPr>
        </p:nvSpPr>
        <p:spPr/>
        <p:txBody>
          <a:bodyPr>
            <a:normAutofit/>
          </a:bodyPr>
          <a:lstStyle/>
          <a:p>
            <a:pPr marL="0" indent="0">
              <a:buNone/>
            </a:pPr>
            <a:r>
              <a:rPr lang="en-US" b="1" u="sng" dirty="0">
                <a:solidFill>
                  <a:srgbClr val="0000FF"/>
                </a:solidFill>
              </a:rPr>
              <a:t>Structure</a:t>
            </a:r>
            <a:r>
              <a:rPr lang="en-US" dirty="0"/>
              <a:t>: Four Books follow a continuous story </a:t>
            </a:r>
            <a:r>
              <a:rPr lang="en-US" dirty="0" smtClean="0"/>
              <a:t>line</a:t>
            </a:r>
          </a:p>
          <a:p>
            <a:pPr marL="0" indent="0">
              <a:buNone/>
            </a:pPr>
            <a:r>
              <a:rPr lang="en-US" dirty="0" smtClean="0"/>
              <a:t>Question: what unifies the four parts? Why not keep it a series?  </a:t>
            </a:r>
            <a:endParaRPr lang="en-US" sz="2000" dirty="0" smtClean="0"/>
          </a:p>
          <a:p>
            <a:pPr marL="0" indent="0">
              <a:buNone/>
            </a:pPr>
            <a:endParaRPr lang="en-US" dirty="0"/>
          </a:p>
          <a:p>
            <a:r>
              <a:rPr lang="en-US" sz="2000" dirty="0" smtClean="0"/>
              <a:t>Each book features a guest villain (each one culminates to a climactic battle):</a:t>
            </a:r>
          </a:p>
          <a:p>
            <a:r>
              <a:rPr lang="en-US" sz="2000" dirty="0" smtClean="0">
                <a:solidFill>
                  <a:srgbClr val="0000FF"/>
                </a:solidFill>
              </a:rPr>
              <a:t>Book One</a:t>
            </a:r>
            <a:r>
              <a:rPr lang="en-US" sz="2000" dirty="0" smtClean="0"/>
              <a:t>: Harvey Dent / Two-Face</a:t>
            </a:r>
          </a:p>
          <a:p>
            <a:r>
              <a:rPr lang="en-US" sz="2000" dirty="0" smtClean="0">
                <a:solidFill>
                  <a:srgbClr val="0000FF"/>
                </a:solidFill>
              </a:rPr>
              <a:t>Book Two</a:t>
            </a:r>
            <a:r>
              <a:rPr lang="en-US" sz="2000" dirty="0" smtClean="0"/>
              <a:t>: Mutants</a:t>
            </a:r>
          </a:p>
          <a:p>
            <a:r>
              <a:rPr lang="en-US" sz="2000" dirty="0" smtClean="0">
                <a:solidFill>
                  <a:srgbClr val="0000FF"/>
                </a:solidFill>
              </a:rPr>
              <a:t>Book Three</a:t>
            </a:r>
            <a:r>
              <a:rPr lang="en-US" sz="2000" dirty="0" smtClean="0"/>
              <a:t>: The Joker  </a:t>
            </a:r>
          </a:p>
          <a:p>
            <a:r>
              <a:rPr lang="en-US" sz="2000" dirty="0" smtClean="0">
                <a:solidFill>
                  <a:srgbClr val="0000FF"/>
                </a:solidFill>
              </a:rPr>
              <a:t>Book Four</a:t>
            </a:r>
            <a:r>
              <a:rPr lang="en-US" sz="2000" dirty="0" smtClean="0"/>
              <a:t>: Superman</a:t>
            </a:r>
          </a:p>
          <a:p>
            <a:pPr marL="514350" indent="-514350">
              <a:buFont typeface="+mj-lt"/>
              <a:buAutoNum type="romanLcPeriod"/>
            </a:pPr>
            <a:endParaRPr lang="en-US" dirty="0"/>
          </a:p>
        </p:txBody>
      </p:sp>
    </p:spTree>
    <p:extLst>
      <p:ext uri="{BB962C8B-B14F-4D97-AF65-F5344CB8AC3E}">
        <p14:creationId xmlns:p14="http://schemas.microsoft.com/office/powerpoint/2010/main" val="612514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solidFill>
                  <a:srgbClr val="292934"/>
                </a:solidFill>
              </a:rPr>
              <a:t>Narrative Structure: Subplots</a:t>
            </a:r>
            <a:endParaRPr lang="en-US" dirty="0">
              <a:solidFill>
                <a:srgbClr val="292934"/>
              </a:solidFill>
            </a:endParaRPr>
          </a:p>
        </p:txBody>
      </p:sp>
      <p:sp>
        <p:nvSpPr>
          <p:cNvPr id="3" name="Content Placeholder 2"/>
          <p:cNvSpPr>
            <a:spLocks noGrp="1"/>
          </p:cNvSpPr>
          <p:nvPr>
            <p:ph idx="1"/>
          </p:nvPr>
        </p:nvSpPr>
        <p:spPr/>
        <p:txBody>
          <a:bodyPr/>
          <a:lstStyle/>
          <a:p>
            <a:pPr marL="514350" indent="-514350">
              <a:buFont typeface="+mj-lt"/>
              <a:buAutoNum type="romanLcPeriod"/>
            </a:pPr>
            <a:r>
              <a:rPr lang="en-US" sz="3200" dirty="0" smtClean="0"/>
              <a:t>Joker</a:t>
            </a:r>
            <a:r>
              <a:rPr lang="en-US" sz="3200" dirty="0"/>
              <a:t>/Batman</a:t>
            </a:r>
          </a:p>
          <a:p>
            <a:pPr marL="514350" indent="-514350">
              <a:buFont typeface="+mj-lt"/>
              <a:buAutoNum type="romanLcPeriod"/>
            </a:pPr>
            <a:r>
              <a:rPr lang="en-US" sz="3200" dirty="0"/>
              <a:t>Bruce Wayne/Superman</a:t>
            </a:r>
          </a:p>
          <a:p>
            <a:pPr marL="514350" indent="-514350">
              <a:buFont typeface="+mj-lt"/>
              <a:buAutoNum type="romanLcPeriod"/>
            </a:pPr>
            <a:r>
              <a:rPr lang="en-US" sz="3200" dirty="0"/>
              <a:t>The mutant siege of Gotham</a:t>
            </a:r>
          </a:p>
          <a:p>
            <a:pPr marL="514350" indent="-514350">
              <a:buFont typeface="+mj-lt"/>
              <a:buAutoNum type="romanLcPeriod"/>
            </a:pPr>
            <a:r>
              <a:rPr lang="en-US" sz="3200" dirty="0"/>
              <a:t>Batman/Robin</a:t>
            </a:r>
          </a:p>
          <a:p>
            <a:endParaRPr lang="en-US" dirty="0"/>
          </a:p>
        </p:txBody>
      </p:sp>
    </p:spTree>
    <p:extLst>
      <p:ext uri="{BB962C8B-B14F-4D97-AF65-F5344CB8AC3E}">
        <p14:creationId xmlns:p14="http://schemas.microsoft.com/office/powerpoint/2010/main" val="1880255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solidFill>
                  <a:srgbClr val="292934"/>
                </a:solidFill>
              </a:rPr>
              <a:t>Setting</a:t>
            </a:r>
            <a:endParaRPr lang="en-US" dirty="0">
              <a:solidFill>
                <a:srgbClr val="292934"/>
              </a:solidFill>
            </a:endParaRPr>
          </a:p>
        </p:txBody>
      </p:sp>
      <p:sp>
        <p:nvSpPr>
          <p:cNvPr id="3" name="Content Placeholder 2"/>
          <p:cNvSpPr>
            <a:spLocks noGrp="1"/>
          </p:cNvSpPr>
          <p:nvPr>
            <p:ph idx="1"/>
          </p:nvPr>
        </p:nvSpPr>
        <p:spPr/>
        <p:txBody>
          <a:bodyPr>
            <a:normAutofit/>
          </a:bodyPr>
          <a:lstStyle/>
          <a:p>
            <a:pPr marL="0" indent="0">
              <a:buNone/>
            </a:pPr>
            <a:r>
              <a:rPr lang="en-US" dirty="0" smtClean="0"/>
              <a:t>The “when” and “where” of the action</a:t>
            </a:r>
          </a:p>
          <a:p>
            <a:pPr marL="514350" indent="-514350">
              <a:buFont typeface="+mj-lt"/>
              <a:buAutoNum type="romanLcPeriod"/>
            </a:pPr>
            <a:r>
              <a:rPr lang="en-US" dirty="0" smtClean="0">
                <a:solidFill>
                  <a:srgbClr val="0000FF"/>
                </a:solidFill>
              </a:rPr>
              <a:t>Specific setting</a:t>
            </a:r>
            <a:r>
              <a:rPr lang="en-US" dirty="0" smtClean="0"/>
              <a:t>: the precise time(s) and place(s) in which the action takes place (Gotham in the 80’s)</a:t>
            </a:r>
          </a:p>
          <a:p>
            <a:pPr marL="514350" indent="-514350">
              <a:buFont typeface="+mj-lt"/>
              <a:buAutoNum type="romanLcPeriod"/>
            </a:pPr>
            <a:r>
              <a:rPr lang="en-US" dirty="0" smtClean="0">
                <a:solidFill>
                  <a:srgbClr val="0000FF"/>
                </a:solidFill>
              </a:rPr>
              <a:t>General setting</a:t>
            </a:r>
            <a:r>
              <a:rPr lang="en-US" dirty="0" smtClean="0"/>
              <a:t>: it is the sense of times in which the story takes place, and how the characters interact with events &amp; social trends taking place in the world at large.  It is the larger social and political forces---the era (</a:t>
            </a:r>
            <a:r>
              <a:rPr lang="en-US" dirty="0" err="1" smtClean="0"/>
              <a:t>coldwar</a:t>
            </a:r>
            <a:r>
              <a:rPr lang="en-US" dirty="0" smtClean="0"/>
              <a:t> era; Reagan </a:t>
            </a:r>
            <a:r>
              <a:rPr lang="en-US" dirty="0" err="1" smtClean="0"/>
              <a:t>govt</a:t>
            </a:r>
            <a:r>
              <a:rPr lang="en-US" dirty="0"/>
              <a:t>)</a:t>
            </a:r>
            <a:endParaRPr lang="en-US" dirty="0" smtClean="0"/>
          </a:p>
          <a:p>
            <a:r>
              <a:rPr lang="en-US" dirty="0" smtClean="0"/>
              <a:t>Setting often represents how a character feels (interiority</a:t>
            </a:r>
            <a:r>
              <a:rPr lang="en-US" dirty="0"/>
              <a:t>)</a:t>
            </a:r>
            <a:r>
              <a:rPr lang="en-US" dirty="0" smtClean="0"/>
              <a:t> or an ethical, moral, or social dilemma </a:t>
            </a:r>
          </a:p>
        </p:txBody>
      </p:sp>
    </p:spTree>
    <p:extLst>
      <p:ext uri="{BB962C8B-B14F-4D97-AF65-F5344CB8AC3E}">
        <p14:creationId xmlns:p14="http://schemas.microsoft.com/office/powerpoint/2010/main" val="14689953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8112</TotalTime>
  <Words>2864</Words>
  <Application>Microsoft Macintosh PowerPoint</Application>
  <PresentationFormat>On-screen Show (4:3)</PresentationFormat>
  <Paragraphs>285</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Clarity</vt:lpstr>
      <vt:lpstr>BATMAN: The Dark Knight Returns (1986)</vt:lpstr>
      <vt:lpstr>PowerPoint Presentation</vt:lpstr>
      <vt:lpstr>Discussion Questions</vt:lpstr>
      <vt:lpstr>TDKR: Socio-Political Context</vt:lpstr>
      <vt:lpstr>(TDKR) Introduction </vt:lpstr>
      <vt:lpstr>Miller’s approach</vt:lpstr>
      <vt:lpstr>Narrative Structure</vt:lpstr>
      <vt:lpstr>Narrative Structure: Subplots</vt:lpstr>
      <vt:lpstr>Setting</vt:lpstr>
      <vt:lpstr>Setting: Gotham City</vt:lpstr>
      <vt:lpstr>Opening Scene: Gotham City</vt:lpstr>
      <vt:lpstr>Gotham 1.11</vt:lpstr>
      <vt:lpstr>Gotham 1.14 </vt:lpstr>
      <vt:lpstr>Gotham 1.41</vt:lpstr>
      <vt:lpstr>Gotham</vt:lpstr>
      <vt:lpstr>Utopia</vt:lpstr>
      <vt:lpstr>Dystopia</vt:lpstr>
      <vt:lpstr>Dystopia </vt:lpstr>
      <vt:lpstr>Functions of Setting</vt:lpstr>
      <vt:lpstr>Masculinity </vt:lpstr>
      <vt:lpstr>Batman: Rejuvenated Masculinity</vt:lpstr>
      <vt:lpstr>Power and Masculinity</vt:lpstr>
      <vt:lpstr>Batman’s Body</vt:lpstr>
      <vt:lpstr>Batman’s body cont’d</vt:lpstr>
      <vt:lpstr>Victory &amp; physical power</vt:lpstr>
      <vt:lpstr>Rambo</vt:lpstr>
      <vt:lpstr>PowerPoint Presentation</vt:lpstr>
      <vt:lpstr>Batman: “Rambo in a cape”?</vt:lpstr>
      <vt:lpstr>Book 1</vt:lpstr>
      <vt:lpstr>Book One: psychological struggle </vt:lpstr>
      <vt:lpstr>Recurring theme: Confronting our inner darkness</vt:lpstr>
      <vt:lpstr>Bruce’s Inner Struggle</vt:lpstr>
      <vt:lpstr>Wayne/Batman (Duality)</vt:lpstr>
      <vt:lpstr>Vigilantism</vt:lpstr>
      <vt:lpstr>Subplot: Superman vs Batman (Book Four)</vt:lpstr>
      <vt:lpstr>Book 4 cont’d</vt:lpstr>
      <vt:lpstr>All eyes on Batman: the scapegoat </vt:lpstr>
      <vt:lpstr>Apocalyptic elements</vt:lpstr>
      <vt:lpstr>Role of Media / Television</vt:lpstr>
      <vt:lpstr>Themes</vt:lpstr>
      <vt:lpstr>Symbolism &amp; Imagery</vt:lpstr>
      <vt:lpstr>Book 2: The Mutants/Sons of Batman</vt:lpstr>
      <vt:lpstr>Book 2: Batman &amp; Robin Plotline</vt:lpstr>
      <vt:lpstr>Cross references between Books 1&amp;2</vt:lpstr>
      <vt:lpstr>Book 1, p. 19</vt:lpstr>
      <vt:lpstr>Book 2, p. 88</vt:lpstr>
      <vt:lpstr>Book 1, p. 17</vt:lpstr>
      <vt:lpstr>Book 2</vt:lpstr>
      <vt:lpstr>Book 3: “Hunt the Dark Knight” / Plotline: Joker and Batman</vt:lpstr>
      <vt:lpstr>Superhero Code: Narrative</vt:lpstr>
      <vt:lpstr>Superhero Code: Genre</vt:lpstr>
      <vt:lpstr>TDKR, p.67</vt:lpstr>
      <vt:lpstr>Bat Cave</vt:lpstr>
      <vt:lpstr>Resources &amp; Web Links</vt:lpstr>
    </vt:vector>
  </TitlesOfParts>
  <Company>SAG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BATMAN</dc:title>
  <dc:creator>Sylvia Terzian</dc:creator>
  <cp:lastModifiedBy>Sylvia Terzian</cp:lastModifiedBy>
  <cp:revision>217</cp:revision>
  <dcterms:created xsi:type="dcterms:W3CDTF">2013-02-13T14:51:23Z</dcterms:created>
  <dcterms:modified xsi:type="dcterms:W3CDTF">2017-05-24T19:56:00Z</dcterms:modified>
</cp:coreProperties>
</file>