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8282AE7-9E51-844E-9125-0807CE1AC9BA}" type="datetimeFigureOut">
              <a:rPr lang="en-US" smtClean="0"/>
              <a:t>17-07-16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1B89413-6EFB-4545-95F2-7EB3C3EEA47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029" y="4753429"/>
            <a:ext cx="6172200" cy="13607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ENGL 108A:</a:t>
            </a:r>
          </a:p>
          <a:p>
            <a:pPr algn="ctr"/>
            <a:r>
              <a:rPr lang="en-US" sz="3600" b="1" dirty="0" smtClean="0"/>
              <a:t>Final Exam Structure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1" y="850900"/>
            <a:ext cx="754380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DATE</a:t>
            </a:r>
            <a:r>
              <a:rPr lang="en-US" dirty="0"/>
              <a:t>: </a:t>
            </a:r>
            <a:r>
              <a:rPr lang="en-US" sz="2600" dirty="0" smtClean="0"/>
              <a:t>Friday July 28</a:t>
            </a:r>
            <a:r>
              <a:rPr lang="en-US" sz="2600" dirty="0" smtClean="0"/>
              <a:t>, 2017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b="1" dirty="0"/>
              <a:t>TIME</a:t>
            </a:r>
            <a:r>
              <a:rPr lang="en-US" dirty="0"/>
              <a:t>: </a:t>
            </a:r>
            <a:r>
              <a:rPr lang="en-US" sz="2600" dirty="0" smtClean="0"/>
              <a:t>12</a:t>
            </a:r>
            <a:r>
              <a:rPr lang="en-US" sz="2600" dirty="0" smtClean="0"/>
              <a:t>:</a:t>
            </a:r>
            <a:r>
              <a:rPr lang="en-US" sz="2600" dirty="0" smtClean="0"/>
              <a:t>3</a:t>
            </a:r>
            <a:r>
              <a:rPr lang="en-US" sz="2600" dirty="0" smtClean="0"/>
              <a:t>0pm-</a:t>
            </a:r>
            <a:r>
              <a:rPr lang="en-US" sz="2600" dirty="0"/>
              <a:t>2</a:t>
            </a:r>
            <a:r>
              <a:rPr lang="en-US" sz="2600" dirty="0" smtClean="0"/>
              <a:t>:30pm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b="1" dirty="0"/>
              <a:t>LOCATION</a:t>
            </a:r>
            <a:r>
              <a:rPr lang="en-US" dirty="0"/>
              <a:t>: </a:t>
            </a:r>
            <a:r>
              <a:rPr lang="en-US" sz="2600" dirty="0" smtClean="0"/>
              <a:t>SJ1 3014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When and Where?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25767"/>
          </a:xfrm>
        </p:spPr>
        <p:txBody>
          <a:bodyPr/>
          <a:lstStyle/>
          <a:p>
            <a:r>
              <a:rPr lang="en-US" dirty="0" smtClean="0"/>
              <a:t>The final exam is cumulative</a:t>
            </a:r>
          </a:p>
          <a:p>
            <a:r>
              <a:rPr lang="en-US" dirty="0" smtClean="0"/>
              <a:t>All units are included</a:t>
            </a:r>
          </a:p>
          <a:p>
            <a:r>
              <a:rPr lang="en-US" dirty="0" smtClean="0"/>
              <a:t>All required texts on the syllabus are included</a:t>
            </a:r>
          </a:p>
          <a:p>
            <a:r>
              <a:rPr lang="en-US" dirty="0"/>
              <a:t>Includes everything on PowerPoint slides (all terms; concepts; contexts, etc. covered up to the </a:t>
            </a:r>
            <a:r>
              <a:rPr lang="en-US" dirty="0" smtClean="0"/>
              <a:t>last day of classes)</a:t>
            </a:r>
            <a:endParaRPr lang="en-US" dirty="0"/>
          </a:p>
          <a:p>
            <a:r>
              <a:rPr lang="en-US" dirty="0" smtClean="0"/>
              <a:t>Anything </a:t>
            </a:r>
            <a:r>
              <a:rPr lang="en-US" dirty="0"/>
              <a:t>from </a:t>
            </a:r>
            <a:r>
              <a:rPr lang="en-US" dirty="0" smtClean="0"/>
              <a:t>lectures is possible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What is on the Final?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3</a:t>
            </a:r>
            <a:r>
              <a:rPr lang="en-US" sz="3200" b="1" dirty="0" smtClean="0"/>
              <a:t> </a:t>
            </a:r>
            <a:r>
              <a:rPr lang="en-US" sz="3200" b="1" dirty="0"/>
              <a:t>sections</a:t>
            </a:r>
            <a:r>
              <a:rPr lang="en-US" b="1" dirty="0"/>
              <a:t>: you must complete all </a:t>
            </a:r>
            <a:r>
              <a:rPr lang="en-US" b="1" dirty="0" smtClean="0"/>
              <a:t>three sections </a:t>
            </a:r>
            <a:r>
              <a:rPr lang="en-US" b="1" dirty="0"/>
              <a:t>(</a:t>
            </a:r>
            <a:r>
              <a:rPr lang="en-US" b="1" dirty="0" smtClean="0"/>
              <a:t>Parts </a:t>
            </a:r>
            <a:r>
              <a:rPr lang="en-US" b="1" dirty="0"/>
              <a:t>I</a:t>
            </a:r>
            <a:r>
              <a:rPr lang="en-US" b="1" dirty="0" smtClean="0"/>
              <a:t>, II, and III)</a:t>
            </a:r>
          </a:p>
          <a:p>
            <a:r>
              <a:rPr lang="en-US" b="1" dirty="0" smtClean="0"/>
              <a:t>Total of 50 marks</a:t>
            </a:r>
            <a:endParaRPr lang="en-US" b="1" dirty="0"/>
          </a:p>
          <a:p>
            <a:r>
              <a:rPr lang="en-US" b="1" dirty="0"/>
              <a:t>Read the questions carefully to know which texts / characters are options for you to write about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Final Exam Structure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one or two sentences each, </a:t>
            </a:r>
            <a:r>
              <a:rPr lang="en-US" dirty="0"/>
              <a:t>briefly define or explain </a:t>
            </a:r>
            <a:r>
              <a:rPr lang="en-US" b="1" dirty="0" smtClean="0"/>
              <a:t>FIVE </a:t>
            </a:r>
            <a:r>
              <a:rPr lang="en-US" dirty="0" smtClean="0"/>
              <a:t>of </a:t>
            </a:r>
            <a:r>
              <a:rPr lang="en-US" dirty="0"/>
              <a:t>the following concepts, expressions, names, or terms, and demonstrate how it applies to one of the following texts:</a:t>
            </a:r>
          </a:p>
          <a:p>
            <a:r>
              <a:rPr lang="en-US" dirty="0"/>
              <a:t>You must use a different text for each definition (i.e., do not discuss a text more than once)</a:t>
            </a:r>
          </a:p>
          <a:p>
            <a:r>
              <a:rPr lang="en-US" dirty="0"/>
              <a:t>Each definition is worth </a:t>
            </a:r>
            <a:r>
              <a:rPr lang="en-US" dirty="0" smtClean="0"/>
              <a:t>2 </a:t>
            </a:r>
            <a:r>
              <a:rPr lang="en-US" dirty="0"/>
              <a:t>marks </a:t>
            </a:r>
            <a:endParaRPr lang="en-US" dirty="0" smtClean="0"/>
          </a:p>
          <a:p>
            <a:r>
              <a:rPr lang="en-US" dirty="0"/>
              <a:t>Your answers must be written in complete, grammatical sentences; point form is not </a:t>
            </a:r>
            <a:r>
              <a:rPr lang="en-US" dirty="0" smtClean="0"/>
              <a:t>acceptable.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2383" y="4876800"/>
            <a:ext cx="7543800" cy="914400"/>
          </a:xfrm>
          <a:solidFill>
            <a:srgbClr val="FFFF00"/>
          </a:solidFill>
        </p:spPr>
        <p:txBody>
          <a:bodyPr/>
          <a:lstStyle/>
          <a:p>
            <a:r>
              <a:rPr lang="en-US" sz="4000" dirty="0" smtClean="0">
                <a:solidFill>
                  <a:srgbClr val="292934"/>
                </a:solidFill>
              </a:rPr>
              <a:t>PART I: Definitions (10 marks)</a:t>
            </a:r>
            <a:endParaRPr lang="en-US" sz="40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6286" y="254001"/>
            <a:ext cx="6923314" cy="4125686"/>
          </a:xfrm>
        </p:spPr>
        <p:txBody>
          <a:bodyPr>
            <a:normAutofit fontScale="92500"/>
          </a:bodyPr>
          <a:lstStyle/>
          <a:p>
            <a:pPr marL="18288" indent="0">
              <a:buNone/>
            </a:pPr>
            <a:endParaRPr lang="en-US" dirty="0" smtClean="0"/>
          </a:p>
          <a:p>
            <a:r>
              <a:rPr lang="en-US" b="1" dirty="0" smtClean="0"/>
              <a:t>This part requires that you analyze the graphic image attached to the exam</a:t>
            </a:r>
            <a:r>
              <a:rPr lang="en-US" smtClean="0"/>
              <a:t>. </a:t>
            </a:r>
          </a:p>
          <a:p>
            <a:r>
              <a:rPr lang="en-US" smtClean="0">
                <a:effectLst/>
              </a:rPr>
              <a:t>Write </a:t>
            </a:r>
            <a:r>
              <a:rPr lang="en-US" dirty="0">
                <a:effectLst/>
              </a:rPr>
              <a:t>a close </a:t>
            </a:r>
            <a:r>
              <a:rPr lang="en-US" dirty="0" smtClean="0">
                <a:effectLst/>
              </a:rPr>
              <a:t>analysis no </a:t>
            </a:r>
            <a:r>
              <a:rPr lang="en-US" dirty="0">
                <a:effectLst/>
              </a:rPr>
              <a:t>longer than </a:t>
            </a:r>
            <a:r>
              <a:rPr lang="en-US" dirty="0" smtClean="0">
                <a:effectLst/>
              </a:rPr>
              <a:t>three pages, </a:t>
            </a:r>
            <a:r>
              <a:rPr lang="en-US" dirty="0">
                <a:effectLst/>
              </a:rPr>
              <a:t>double-spaced. Pay particular attention to the stylistic and technical devices and formal narrative strategies at work including, but not limited to, </a:t>
            </a:r>
            <a:r>
              <a:rPr lang="en-US" dirty="0" smtClean="0">
                <a:effectLst/>
              </a:rPr>
              <a:t>page layout, artistic style, text and image.</a:t>
            </a:r>
            <a:r>
              <a:rPr lang="en-US" dirty="0">
                <a:effectLst/>
              </a:rPr>
              <a:t> More important than any of these three in isolation, however, is how they all work </a:t>
            </a:r>
            <a:r>
              <a:rPr lang="en-US" dirty="0" smtClean="0">
                <a:effectLst/>
              </a:rPr>
              <a:t>together to create meaning. Consider </a:t>
            </a:r>
            <a:r>
              <a:rPr lang="en-US" dirty="0">
                <a:effectLst/>
              </a:rPr>
              <a:t>the themes, tropes, or motifs revealed by the panels and how the images on this introductory page establish and/or enhance the meaning and complexity of the story and its characters. </a:t>
            </a:r>
            <a:endParaRPr lang="en-CA" dirty="0">
              <a:effectLst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535714"/>
            <a:ext cx="7543800" cy="1255486"/>
          </a:xfrm>
          <a:solidFill>
            <a:srgbClr val="FFFF00"/>
          </a:solidFill>
        </p:spPr>
        <p:txBody>
          <a:bodyPr/>
          <a:lstStyle/>
          <a:p>
            <a:r>
              <a:rPr lang="en-US" sz="3600" dirty="0">
                <a:solidFill>
                  <a:srgbClr val="292934"/>
                </a:solidFill>
              </a:rPr>
              <a:t>PART </a:t>
            </a:r>
            <a:r>
              <a:rPr lang="en-US" sz="3600" dirty="0" smtClean="0">
                <a:solidFill>
                  <a:srgbClr val="292934"/>
                </a:solidFill>
              </a:rPr>
              <a:t>II: Visual Literacy </a:t>
            </a:r>
            <a:br>
              <a:rPr lang="en-US" sz="3600" dirty="0" smtClean="0">
                <a:solidFill>
                  <a:srgbClr val="292934"/>
                </a:solidFill>
              </a:rPr>
            </a:br>
            <a:r>
              <a:rPr lang="en-US" sz="3600" dirty="0" smtClean="0">
                <a:solidFill>
                  <a:srgbClr val="292934"/>
                </a:solidFill>
              </a:rPr>
              <a:t>(</a:t>
            </a:r>
            <a:r>
              <a:rPr lang="en-US" sz="3600" dirty="0">
                <a:solidFill>
                  <a:srgbClr val="292934"/>
                </a:solidFill>
              </a:rPr>
              <a:t>2</a:t>
            </a:r>
            <a:r>
              <a:rPr lang="en-US" sz="3600" dirty="0" smtClean="0">
                <a:solidFill>
                  <a:srgbClr val="292934"/>
                </a:solidFill>
              </a:rPr>
              <a:t>0 </a:t>
            </a:r>
            <a:r>
              <a:rPr lang="en-US" sz="3600" dirty="0">
                <a:solidFill>
                  <a:srgbClr val="292934"/>
                </a:solidFill>
              </a:rPr>
              <a:t>marks)</a:t>
            </a:r>
          </a:p>
        </p:txBody>
      </p:sp>
    </p:spTree>
    <p:extLst>
      <p:ext uri="{BB962C8B-B14F-4D97-AF65-F5344CB8AC3E}">
        <p14:creationId xmlns:p14="http://schemas.microsoft.com/office/powerpoint/2010/main" val="40148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1" y="0"/>
            <a:ext cx="745236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</a:t>
            </a:r>
            <a:r>
              <a:rPr lang="en-US" b="1" dirty="0" smtClean="0"/>
              <a:t>TWO </a:t>
            </a:r>
            <a:r>
              <a:rPr lang="en-US" dirty="0" smtClean="0"/>
              <a:t>of </a:t>
            </a:r>
            <a:r>
              <a:rPr lang="en-US" dirty="0"/>
              <a:t>the following </a:t>
            </a:r>
            <a:r>
              <a:rPr lang="en-US" dirty="0" smtClean="0"/>
              <a:t>topics / prompts, </a:t>
            </a:r>
            <a:r>
              <a:rPr lang="en-US" dirty="0"/>
              <a:t>and write </a:t>
            </a:r>
            <a:r>
              <a:rPr lang="en-US" dirty="0" smtClean="0"/>
              <a:t>response that is approx. 1 page single spaced. </a:t>
            </a:r>
            <a:r>
              <a:rPr lang="en-US" dirty="0"/>
              <a:t>Your analysis </a:t>
            </a:r>
            <a:r>
              <a:rPr lang="en-US" dirty="0" smtClean="0"/>
              <a:t>/ response should </a:t>
            </a:r>
            <a:r>
              <a:rPr lang="en-US" dirty="0"/>
              <a:t>draw upon any course readings, concepts, and arguments that are deemed relevant. </a:t>
            </a:r>
            <a:endParaRPr lang="en-US" dirty="0" smtClean="0"/>
          </a:p>
          <a:p>
            <a:r>
              <a:rPr lang="en-US" dirty="0" smtClean="0"/>
              <a:t>Provide examples and details </a:t>
            </a:r>
            <a:r>
              <a:rPr lang="en-US" dirty="0"/>
              <a:t>to support your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not an essay and thus does not need to be formatted in essay structure. </a:t>
            </a:r>
          </a:p>
          <a:p>
            <a:r>
              <a:rPr lang="en-US" dirty="0" smtClean="0"/>
              <a:t>You will have choice; each option will specify which text(s) to address</a:t>
            </a:r>
          </a:p>
          <a:p>
            <a:r>
              <a:rPr lang="en-US" dirty="0" smtClean="0"/>
              <a:t>Each answer is worth 10 </a:t>
            </a:r>
            <a:r>
              <a:rPr lang="en-US" dirty="0" smtClean="0"/>
              <a:t>marks</a:t>
            </a:r>
          </a:p>
          <a:p>
            <a:r>
              <a:rPr lang="en-US" dirty="0" smtClean="0"/>
              <a:t>Tip: Avoid </a:t>
            </a:r>
            <a:r>
              <a:rPr lang="en-US" smtClean="0"/>
              <a:t>plot description</a:t>
            </a:r>
            <a:endParaRPr lang="en-US" dirty="0"/>
          </a:p>
          <a:p>
            <a:pPr marL="18288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543800" cy="1374991"/>
          </a:xfrm>
          <a:solidFill>
            <a:srgbClr val="FFFF00"/>
          </a:solidFill>
        </p:spPr>
        <p:txBody>
          <a:bodyPr/>
          <a:lstStyle/>
          <a:p>
            <a:r>
              <a:rPr lang="en-US" sz="4000" dirty="0" smtClean="0">
                <a:solidFill>
                  <a:srgbClr val="292934"/>
                </a:solidFill>
              </a:rPr>
              <a:t>PART III: Short Answer (</a:t>
            </a:r>
            <a:r>
              <a:rPr lang="en-US" sz="4000" dirty="0">
                <a:solidFill>
                  <a:srgbClr val="292934"/>
                </a:solidFill>
              </a:rPr>
              <a:t>2</a:t>
            </a:r>
            <a:r>
              <a:rPr lang="en-US" sz="4000" dirty="0" smtClean="0">
                <a:solidFill>
                  <a:srgbClr val="292934"/>
                </a:solidFill>
              </a:rPr>
              <a:t>0 marks)</a:t>
            </a:r>
            <a:endParaRPr lang="en-US" sz="40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1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252</TotalTime>
  <Words>439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PowerPoint Presentation</vt:lpstr>
      <vt:lpstr>When and Where?</vt:lpstr>
      <vt:lpstr>What is on the Final?</vt:lpstr>
      <vt:lpstr>Final Exam Structure</vt:lpstr>
      <vt:lpstr>PART I: Definitions (10 marks)</vt:lpstr>
      <vt:lpstr>PART II: Visual Literacy  (20 marks)</vt:lpstr>
      <vt:lpstr>PART III: Short Answer (20 marks)</vt:lpstr>
    </vt:vector>
  </TitlesOfParts>
  <Company>SAG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 Terzian</dc:creator>
  <cp:lastModifiedBy>Sylvia Terzian</cp:lastModifiedBy>
  <cp:revision>59</cp:revision>
  <dcterms:created xsi:type="dcterms:W3CDTF">2014-12-03T02:32:54Z</dcterms:created>
  <dcterms:modified xsi:type="dcterms:W3CDTF">2017-07-16T21:53:58Z</dcterms:modified>
</cp:coreProperties>
</file>