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82" r:id="rId4"/>
    <p:sldId id="273" r:id="rId5"/>
    <p:sldId id="280" r:id="rId6"/>
    <p:sldId id="277" r:id="rId7"/>
    <p:sldId id="259" r:id="rId8"/>
    <p:sldId id="278" r:id="rId9"/>
    <p:sldId id="258" r:id="rId10"/>
    <p:sldId id="261" r:id="rId11"/>
    <p:sldId id="262" r:id="rId12"/>
    <p:sldId id="264" r:id="rId13"/>
    <p:sldId id="263" r:id="rId14"/>
    <p:sldId id="265" r:id="rId15"/>
    <p:sldId id="266" r:id="rId16"/>
    <p:sldId id="268" r:id="rId17"/>
    <p:sldId id="269" r:id="rId18"/>
    <p:sldId id="270" r:id="rId19"/>
    <p:sldId id="271" r:id="rId20"/>
    <p:sldId id="274" r:id="rId21"/>
    <p:sldId id="275" r:id="rId22"/>
    <p:sldId id="276" r:id="rId23"/>
    <p:sldId id="279" r:id="rId24"/>
    <p:sldId id="26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94670" autoAdjust="0"/>
  </p:normalViewPr>
  <p:slideViewPr>
    <p:cSldViewPr snapToGrid="0" snapToObjects="1">
      <p:cViewPr>
        <p:scale>
          <a:sx n="86" d="100"/>
          <a:sy n="86" d="100"/>
        </p:scale>
        <p:origin x="-584"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CA"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Monday, 1 May, 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Monday, 1 May, 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CA"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Monday, 1 May, 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Monday, 1 May, 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CA"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Monday, 1 May, 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Monday, 1 May, 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Monday, 1 May, 17</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Monday, 1 May, 17</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Monday, 1 May, 17</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CA"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Monday, 1 May, 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CA"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Monday, 1 May, 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CA"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Monday, 1 May, 17</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jpg"/><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jpg"/><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sterzian@uwaterloo.c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jpg"/><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Welcome to The Superhero!</a:t>
            </a:r>
            <a:endParaRPr lang="en-US" dirty="0"/>
          </a:p>
        </p:txBody>
      </p:sp>
      <p:pic>
        <p:nvPicPr>
          <p:cNvPr id="4" name="Picture 3" descr="Academic superher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351" y="2187655"/>
            <a:ext cx="3810414" cy="3903936"/>
          </a:xfrm>
          <a:prstGeom prst="rect">
            <a:avLst/>
          </a:prstGeom>
        </p:spPr>
      </p:pic>
    </p:spTree>
    <p:extLst>
      <p:ext uri="{BB962C8B-B14F-4D97-AF65-F5344CB8AC3E}">
        <p14:creationId xmlns:p14="http://schemas.microsoft.com/office/powerpoint/2010/main" val="1086138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66"/>
          </a:solidFill>
          <a:ln>
            <a:solidFill>
              <a:srgbClr val="4F81BD"/>
            </a:solidFill>
          </a:ln>
        </p:spPr>
        <p:txBody>
          <a:bodyPr>
            <a:normAutofit fontScale="90000"/>
          </a:bodyPr>
          <a:lstStyle/>
          <a:p>
            <a:r>
              <a:rPr lang="en-US" dirty="0" smtClean="0"/>
              <a:t>2.</a:t>
            </a:r>
            <a:r>
              <a:rPr lang="en-US" dirty="0"/>
              <a:t> Warrior hero /epic hero (divine and mortal</a:t>
            </a:r>
            <a:r>
              <a:rPr lang="en-US" dirty="0" smtClean="0"/>
              <a:t>) </a:t>
            </a:r>
            <a:endParaRPr lang="en-US" dirty="0"/>
          </a:p>
        </p:txBody>
      </p:sp>
      <p:pic>
        <p:nvPicPr>
          <p:cNvPr id="11" name="Content Placeholder 10" descr="beowulf.jpg"/>
          <p:cNvPicPr>
            <a:picLocks noGrp="1" noChangeAspect="1"/>
          </p:cNvPicPr>
          <p:nvPr>
            <p:ph idx="1"/>
          </p:nvPr>
        </p:nvPicPr>
        <p:blipFill>
          <a:blip r:embed="rId2">
            <a:extLst>
              <a:ext uri="{28A0092B-C50C-407E-A947-70E740481C1C}">
                <a14:useLocalDpi xmlns:a14="http://schemas.microsoft.com/office/drawing/2010/main" val="0"/>
              </a:ext>
            </a:extLst>
          </a:blip>
          <a:srcRect l="-17567" r="-17567"/>
          <a:stretch>
            <a:fillRect/>
          </a:stretch>
        </p:blipFill>
        <p:spPr/>
      </p:pic>
    </p:spTree>
    <p:extLst>
      <p:ext uri="{BB962C8B-B14F-4D97-AF65-F5344CB8AC3E}">
        <p14:creationId xmlns:p14="http://schemas.microsoft.com/office/powerpoint/2010/main" val="293530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a:t>
            </a:r>
            <a:r>
              <a:rPr lang="en-US" dirty="0"/>
              <a:t> Anti-hero (questionable morality)</a:t>
            </a:r>
            <a:br>
              <a:rPr lang="en-US" dirty="0"/>
            </a:br>
            <a:endParaRPr lang="en-US" dirty="0"/>
          </a:p>
        </p:txBody>
      </p:sp>
      <p:sp>
        <p:nvSpPr>
          <p:cNvPr id="5" name="Text Placeholder 4"/>
          <p:cNvSpPr>
            <a:spLocks noGrp="1"/>
          </p:cNvSpPr>
          <p:nvPr>
            <p:ph type="body" idx="1"/>
          </p:nvPr>
        </p:nvSpPr>
        <p:spPr/>
        <p:txBody>
          <a:bodyPr/>
          <a:lstStyle/>
          <a:p>
            <a:r>
              <a:rPr lang="en-US" dirty="0" smtClean="0"/>
              <a:t>Magneto</a:t>
            </a:r>
            <a:endParaRPr lang="en-US" dirty="0"/>
          </a:p>
        </p:txBody>
      </p:sp>
      <p:pic>
        <p:nvPicPr>
          <p:cNvPr id="4" name="Content Placeholder 3" descr="magneto.jpg"/>
          <p:cNvPicPr>
            <a:picLocks noGrp="1" noChangeAspect="1"/>
          </p:cNvPicPr>
          <p:nvPr>
            <p:ph sz="half" idx="2"/>
          </p:nvPr>
        </p:nvPicPr>
        <p:blipFill>
          <a:blip r:embed="rId2">
            <a:extLst>
              <a:ext uri="{28A0092B-C50C-407E-A947-70E740481C1C}">
                <a14:useLocalDpi xmlns:a14="http://schemas.microsoft.com/office/drawing/2010/main" val="0"/>
              </a:ext>
            </a:extLst>
          </a:blip>
          <a:srcRect l="10348" r="10348"/>
          <a:stretch>
            <a:fillRect/>
          </a:stretch>
        </p:blipFill>
        <p:spPr/>
      </p:pic>
      <p:sp>
        <p:nvSpPr>
          <p:cNvPr id="6" name="Text Placeholder 5"/>
          <p:cNvSpPr>
            <a:spLocks noGrp="1"/>
          </p:cNvSpPr>
          <p:nvPr>
            <p:ph type="body" sz="quarter" idx="3"/>
          </p:nvPr>
        </p:nvSpPr>
        <p:spPr/>
        <p:txBody>
          <a:bodyPr/>
          <a:lstStyle/>
          <a:p>
            <a:r>
              <a:rPr lang="en-US" dirty="0" smtClean="0"/>
              <a:t>V for Vendetta</a:t>
            </a:r>
            <a:endParaRPr lang="en-US" dirty="0"/>
          </a:p>
        </p:txBody>
      </p:sp>
      <p:pic>
        <p:nvPicPr>
          <p:cNvPr id="8" name="Content Placeholder 7" descr="V_for_vendettax.jpg"/>
          <p:cNvPicPr>
            <a:picLocks noGrp="1" noChangeAspect="1"/>
          </p:cNvPicPr>
          <p:nvPr>
            <p:ph sz="quarter" idx="4"/>
          </p:nvPr>
        </p:nvPicPr>
        <p:blipFill>
          <a:blip r:embed="rId3">
            <a:extLst>
              <a:ext uri="{28A0092B-C50C-407E-A947-70E740481C1C}">
                <a14:useLocalDpi xmlns:a14="http://schemas.microsoft.com/office/drawing/2010/main" val="0"/>
              </a:ext>
            </a:extLst>
          </a:blip>
          <a:srcRect l="-25296" r="-25296"/>
          <a:stretch>
            <a:fillRect/>
          </a:stretch>
        </p:blipFill>
        <p:spPr/>
      </p:pic>
    </p:spTree>
    <p:extLst>
      <p:ext uri="{BB962C8B-B14F-4D97-AF65-F5344CB8AC3E}">
        <p14:creationId xmlns:p14="http://schemas.microsoft.com/office/powerpoint/2010/main" val="1648764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Anti-hero</a:t>
            </a:r>
            <a:endParaRPr lang="en-US" dirty="0"/>
          </a:p>
        </p:txBody>
      </p:sp>
      <p:pic>
        <p:nvPicPr>
          <p:cNvPr id="9" name="Content Placeholder 3" descr="rorschach.jpg"/>
          <p:cNvPicPr>
            <a:picLocks noGrp="1" noChangeAspect="1"/>
          </p:cNvPicPr>
          <p:nvPr>
            <p:ph idx="1"/>
          </p:nvPr>
        </p:nvPicPr>
        <p:blipFill>
          <a:blip r:embed="rId2">
            <a:extLst>
              <a:ext uri="{28A0092B-C50C-407E-A947-70E740481C1C}">
                <a14:useLocalDpi xmlns:a14="http://schemas.microsoft.com/office/drawing/2010/main" val="0"/>
              </a:ext>
            </a:extLst>
          </a:blip>
          <a:srcRect l="-9951" r="-9951"/>
          <a:stretch>
            <a:fillRect/>
          </a:stretch>
        </p:blipFill>
        <p:spPr/>
      </p:pic>
    </p:spTree>
    <p:extLst>
      <p:ext uri="{BB962C8B-B14F-4D97-AF65-F5344CB8AC3E}">
        <p14:creationId xmlns:p14="http://schemas.microsoft.com/office/powerpoint/2010/main" val="1675323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a:t>
            </a:r>
            <a:r>
              <a:rPr lang="en-US" dirty="0"/>
              <a:t> Tragic Hero </a:t>
            </a:r>
            <a:r>
              <a:rPr lang="en-US" dirty="0" smtClean="0"/>
              <a:t>(fallen gods)</a:t>
            </a:r>
            <a:r>
              <a:rPr lang="en-US" dirty="0"/>
              <a:t/>
            </a:r>
            <a:br>
              <a:rPr lang="en-US" dirty="0"/>
            </a:br>
            <a:endParaRPr lang="en-US" dirty="0"/>
          </a:p>
        </p:txBody>
      </p:sp>
      <p:sp>
        <p:nvSpPr>
          <p:cNvPr id="4" name="Text Placeholder 3"/>
          <p:cNvSpPr>
            <a:spLocks noGrp="1"/>
          </p:cNvSpPr>
          <p:nvPr>
            <p:ph type="body" idx="1"/>
          </p:nvPr>
        </p:nvSpPr>
        <p:spPr/>
        <p:txBody>
          <a:bodyPr/>
          <a:lstStyle/>
          <a:p>
            <a:r>
              <a:rPr lang="en-US" dirty="0" smtClean="0"/>
              <a:t>Oedipus the King</a:t>
            </a:r>
            <a:endParaRPr lang="en-US" dirty="0"/>
          </a:p>
        </p:txBody>
      </p:sp>
      <p:pic>
        <p:nvPicPr>
          <p:cNvPr id="8" name="Content Placeholder 7" descr="oedipus.jpg"/>
          <p:cNvPicPr>
            <a:picLocks noGrp="1" noChangeAspect="1"/>
          </p:cNvPicPr>
          <p:nvPr>
            <p:ph sz="half" idx="2"/>
          </p:nvPr>
        </p:nvPicPr>
        <p:blipFill>
          <a:blip r:embed="rId2">
            <a:extLst>
              <a:ext uri="{28A0092B-C50C-407E-A947-70E740481C1C}">
                <a14:useLocalDpi xmlns:a14="http://schemas.microsoft.com/office/drawing/2010/main" val="0"/>
              </a:ext>
            </a:extLst>
          </a:blip>
          <a:srcRect t="-23208" b="-23208"/>
          <a:stretch>
            <a:fillRect/>
          </a:stretch>
        </p:blipFill>
        <p:spPr/>
      </p:pic>
      <p:sp>
        <p:nvSpPr>
          <p:cNvPr id="6" name="Text Placeholder 5"/>
          <p:cNvSpPr>
            <a:spLocks noGrp="1"/>
          </p:cNvSpPr>
          <p:nvPr>
            <p:ph type="body" sz="quarter" idx="3"/>
          </p:nvPr>
        </p:nvSpPr>
        <p:spPr/>
        <p:txBody>
          <a:bodyPr/>
          <a:lstStyle/>
          <a:p>
            <a:r>
              <a:rPr lang="en-US" dirty="0" smtClean="0"/>
              <a:t>Prometheus</a:t>
            </a:r>
            <a:endParaRPr lang="en-US" dirty="0"/>
          </a:p>
        </p:txBody>
      </p:sp>
      <p:pic>
        <p:nvPicPr>
          <p:cNvPr id="9" name="Content Placeholder 8" descr="prometheus.jpg"/>
          <p:cNvPicPr>
            <a:picLocks noGrp="1" noChangeAspect="1"/>
          </p:cNvPicPr>
          <p:nvPr>
            <p:ph sz="quarter" idx="4"/>
          </p:nvPr>
        </p:nvPicPr>
        <p:blipFill>
          <a:blip r:embed="rId3">
            <a:extLst>
              <a:ext uri="{28A0092B-C50C-407E-A947-70E740481C1C}">
                <a14:useLocalDpi xmlns:a14="http://schemas.microsoft.com/office/drawing/2010/main" val="0"/>
              </a:ext>
            </a:extLst>
          </a:blip>
          <a:srcRect l="-21573" r="-21573"/>
          <a:stretch>
            <a:fillRect/>
          </a:stretch>
        </p:blipFill>
        <p:spPr/>
      </p:pic>
    </p:spTree>
    <p:extLst>
      <p:ext uri="{BB962C8B-B14F-4D97-AF65-F5344CB8AC3E}">
        <p14:creationId xmlns:p14="http://schemas.microsoft.com/office/powerpoint/2010/main" val="518259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Tragic Hero: The Myth of Frankenstein</a:t>
            </a:r>
            <a:endParaRPr lang="en-US" dirty="0"/>
          </a:p>
        </p:txBody>
      </p:sp>
      <p:pic>
        <p:nvPicPr>
          <p:cNvPr id="9" name="Content Placeholder 8" descr="monster.jpg"/>
          <p:cNvPicPr>
            <a:picLocks noGrp="1" noChangeAspect="1"/>
          </p:cNvPicPr>
          <p:nvPr>
            <p:ph idx="1"/>
          </p:nvPr>
        </p:nvPicPr>
        <p:blipFill>
          <a:blip r:embed="rId2">
            <a:extLst>
              <a:ext uri="{28A0092B-C50C-407E-A947-70E740481C1C}">
                <a14:useLocalDpi xmlns:a14="http://schemas.microsoft.com/office/drawing/2010/main" val="0"/>
              </a:ext>
            </a:extLst>
          </a:blip>
          <a:srcRect l="2506" r="2506"/>
          <a:stretch>
            <a:fillRect/>
          </a:stretch>
        </p:blipFill>
        <p:spPr/>
      </p:pic>
    </p:spTree>
    <p:extLst>
      <p:ext uri="{BB962C8B-B14F-4D97-AF65-F5344CB8AC3E}">
        <p14:creationId xmlns:p14="http://schemas.microsoft.com/office/powerpoint/2010/main" val="3772513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Hero </a:t>
            </a:r>
            <a:r>
              <a:rPr lang="en-US" sz="2800" dirty="0" smtClean="0"/>
              <a:t>(OED Online)</a:t>
            </a:r>
            <a:endParaRPr lang="en-US" sz="2800" dirty="0"/>
          </a:p>
        </p:txBody>
      </p:sp>
      <p:sp>
        <p:nvSpPr>
          <p:cNvPr id="3" name="Content Placeholder 2"/>
          <p:cNvSpPr>
            <a:spLocks noGrp="1"/>
          </p:cNvSpPr>
          <p:nvPr>
            <p:ph idx="1"/>
          </p:nvPr>
        </p:nvSpPr>
        <p:spPr/>
        <p:txBody>
          <a:bodyPr>
            <a:normAutofit fontScale="92500"/>
          </a:bodyPr>
          <a:lstStyle/>
          <a:p>
            <a:r>
              <a:rPr lang="en-US" dirty="0"/>
              <a:t>1. A name given (as in Homer) to men of superhuman strength, courage, or ability, favored by the gods; at a later time regarded as intermediate between god and men, and immortal</a:t>
            </a:r>
            <a:r>
              <a:rPr lang="en-US" dirty="0" smtClean="0"/>
              <a:t>.</a:t>
            </a:r>
          </a:p>
          <a:p>
            <a:pPr marL="0" indent="0">
              <a:buNone/>
            </a:pPr>
            <a:endParaRPr lang="en-CA" dirty="0"/>
          </a:p>
          <a:p>
            <a:r>
              <a:rPr lang="en-US" b="1" dirty="0"/>
              <a:t>2.</a:t>
            </a:r>
            <a:r>
              <a:rPr lang="en-US" dirty="0"/>
              <a:t> A man distinguished by extraordinary </a:t>
            </a:r>
            <a:r>
              <a:rPr lang="en-US" dirty="0" err="1"/>
              <a:t>valour</a:t>
            </a:r>
            <a:r>
              <a:rPr lang="en-US" dirty="0"/>
              <a:t> and martial achievements; one who does brave or noble deeds; an illustrious warrior.</a:t>
            </a:r>
            <a:endParaRPr lang="en-CA" dirty="0"/>
          </a:p>
          <a:p>
            <a:pPr marL="0" indent="0">
              <a:buNone/>
            </a:pPr>
            <a:endParaRPr lang="en-CA" dirty="0"/>
          </a:p>
          <a:p>
            <a:r>
              <a:rPr lang="en-US" b="1" dirty="0"/>
              <a:t>3.</a:t>
            </a:r>
            <a:r>
              <a:rPr lang="en-US" dirty="0"/>
              <a:t> A man who exhibits extraordinary bravery, firmness, fortitude, or greatness of soul, in any course of action, or in connection with any pursuit, work, or enterprise; a man admired and venerated for his achievements and noble qualities.</a:t>
            </a:r>
            <a:endParaRPr lang="en-CA" dirty="0"/>
          </a:p>
          <a:p>
            <a:endParaRPr lang="en-US" dirty="0"/>
          </a:p>
        </p:txBody>
      </p:sp>
    </p:spTree>
    <p:extLst>
      <p:ext uri="{BB962C8B-B14F-4D97-AF65-F5344CB8AC3E}">
        <p14:creationId xmlns:p14="http://schemas.microsoft.com/office/powerpoint/2010/main" val="3814467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Human</a:t>
            </a:r>
            <a:endParaRPr lang="en-US" dirty="0"/>
          </a:p>
        </p:txBody>
      </p:sp>
      <p:sp>
        <p:nvSpPr>
          <p:cNvPr id="3" name="Content Placeholder 2"/>
          <p:cNvSpPr>
            <a:spLocks noGrp="1"/>
          </p:cNvSpPr>
          <p:nvPr>
            <p:ph idx="1"/>
          </p:nvPr>
        </p:nvSpPr>
        <p:spPr/>
        <p:txBody>
          <a:bodyPr>
            <a:normAutofit/>
          </a:bodyPr>
          <a:lstStyle/>
          <a:p>
            <a:r>
              <a:rPr lang="en-US" dirty="0"/>
              <a:t>1a. Of the nature of the human race; that is a human, or consists of human beings; belonging to the species </a:t>
            </a:r>
            <a:r>
              <a:rPr lang="en-US" i="1" dirty="0"/>
              <a:t>Homo sapiens</a:t>
            </a:r>
            <a:r>
              <a:rPr lang="en-US" dirty="0"/>
              <a:t> or other (extinct) species of the genus </a:t>
            </a:r>
            <a:r>
              <a:rPr lang="en-US" i="1" dirty="0"/>
              <a:t>Homo</a:t>
            </a:r>
            <a:r>
              <a:rPr lang="en-US" dirty="0" smtClean="0"/>
              <a:t>.</a:t>
            </a:r>
            <a:endParaRPr lang="en-CA" dirty="0" smtClean="0"/>
          </a:p>
          <a:p>
            <a:endParaRPr lang="en-CA" dirty="0"/>
          </a:p>
          <a:p>
            <a:r>
              <a:rPr lang="en-US" dirty="0"/>
              <a:t> 1</a:t>
            </a:r>
            <a:r>
              <a:rPr lang="en-US" b="1" dirty="0"/>
              <a:t>b.</a:t>
            </a:r>
            <a:r>
              <a:rPr lang="en-US" dirty="0"/>
              <a:t> Chiefly </a:t>
            </a:r>
            <a:r>
              <a:rPr lang="en-US" i="1" dirty="0"/>
              <a:t>fig.</a:t>
            </a:r>
            <a:r>
              <a:rPr lang="en-US" dirty="0"/>
              <a:t> Designating a person who takes on the appearance or form, or who performs the function of a specified (esp. inanimate) thing; (also) designating a person who assumes the appearance, role, or abilities of a specified creature.</a:t>
            </a:r>
            <a:endParaRPr lang="en-CA" dirty="0"/>
          </a:p>
          <a:p>
            <a:endParaRPr lang="en-US" dirty="0"/>
          </a:p>
        </p:txBody>
      </p:sp>
    </p:spTree>
    <p:extLst>
      <p:ext uri="{BB962C8B-B14F-4D97-AF65-F5344CB8AC3E}">
        <p14:creationId xmlns:p14="http://schemas.microsoft.com/office/powerpoint/2010/main" val="3714009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Human </a:t>
            </a:r>
            <a:endParaRPr lang="en-US" dirty="0"/>
          </a:p>
        </p:txBody>
      </p:sp>
      <p:sp>
        <p:nvSpPr>
          <p:cNvPr id="3" name="Content Placeholder 2"/>
          <p:cNvSpPr>
            <a:spLocks noGrp="1"/>
          </p:cNvSpPr>
          <p:nvPr>
            <p:ph idx="1"/>
          </p:nvPr>
        </p:nvSpPr>
        <p:spPr/>
        <p:txBody>
          <a:bodyPr/>
          <a:lstStyle/>
          <a:p>
            <a:r>
              <a:rPr lang="en-US" b="1" dirty="0"/>
              <a:t>2.</a:t>
            </a:r>
            <a:r>
              <a:rPr lang="en-US" dirty="0"/>
              <a:t> Of, relating to, or characteristic of humans as distinguished from God or gods; secular, not divine; (also) of or relating to the abilities or sphere of activity of human as opposed to supernatural beings; mundane, worldly; imperfect, fallible.</a:t>
            </a:r>
            <a:endParaRPr lang="en-CA" dirty="0"/>
          </a:p>
          <a:p>
            <a:endParaRPr lang="en-US" dirty="0"/>
          </a:p>
        </p:txBody>
      </p:sp>
    </p:spTree>
    <p:extLst>
      <p:ext uri="{BB962C8B-B14F-4D97-AF65-F5344CB8AC3E}">
        <p14:creationId xmlns:p14="http://schemas.microsoft.com/office/powerpoint/2010/main" val="728532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Human</a:t>
            </a:r>
            <a:endParaRPr lang="en-US" dirty="0"/>
          </a:p>
        </p:txBody>
      </p:sp>
      <p:sp>
        <p:nvSpPr>
          <p:cNvPr id="3" name="Content Placeholder 2"/>
          <p:cNvSpPr>
            <a:spLocks noGrp="1"/>
          </p:cNvSpPr>
          <p:nvPr>
            <p:ph idx="1"/>
          </p:nvPr>
        </p:nvSpPr>
        <p:spPr/>
        <p:txBody>
          <a:bodyPr/>
          <a:lstStyle/>
          <a:p>
            <a:r>
              <a:rPr lang="en-US" b="1" dirty="0"/>
              <a:t>3.</a:t>
            </a:r>
            <a:r>
              <a:rPr lang="en-US" dirty="0"/>
              <a:t> Of, relating to, or distinctive of people as distinguished from other animals; of, relating to, or characteristic of the species </a:t>
            </a:r>
            <a:r>
              <a:rPr lang="en-US" i="1" dirty="0"/>
              <a:t>Homo sapiens</a:t>
            </a:r>
            <a:r>
              <a:rPr lang="en-US" dirty="0"/>
              <a:t> or other (extinct) species of the genus </a:t>
            </a:r>
            <a:r>
              <a:rPr lang="en-US" i="1" dirty="0"/>
              <a:t>Homo</a:t>
            </a:r>
            <a:r>
              <a:rPr lang="en-US" dirty="0"/>
              <a:t>.</a:t>
            </a:r>
            <a:endParaRPr lang="en-CA" dirty="0"/>
          </a:p>
          <a:p>
            <a:endParaRPr lang="en-US" dirty="0"/>
          </a:p>
        </p:txBody>
      </p:sp>
    </p:spTree>
    <p:extLst>
      <p:ext uri="{BB962C8B-B14F-4D97-AF65-F5344CB8AC3E}">
        <p14:creationId xmlns:p14="http://schemas.microsoft.com/office/powerpoint/2010/main" val="2151861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Human</a:t>
            </a:r>
            <a:endParaRPr lang="en-US" dirty="0"/>
          </a:p>
        </p:txBody>
      </p:sp>
      <p:sp>
        <p:nvSpPr>
          <p:cNvPr id="3" name="Content Placeholder 2"/>
          <p:cNvSpPr>
            <a:spLocks noGrp="1"/>
          </p:cNvSpPr>
          <p:nvPr>
            <p:ph idx="1"/>
          </p:nvPr>
        </p:nvSpPr>
        <p:spPr/>
        <p:txBody>
          <a:bodyPr/>
          <a:lstStyle/>
          <a:p>
            <a:r>
              <a:rPr lang="en-US" dirty="0" smtClean="0"/>
              <a:t>4. </a:t>
            </a:r>
            <a:r>
              <a:rPr lang="en-US" dirty="0"/>
              <a:t>Of the nature of, relating to, or concerning human beings and their activities, as contrasted (both positively and negatively) with things commonly regarded as impersonal or mechanical, as machines, systems, processes, etc.</a:t>
            </a:r>
            <a:endParaRPr lang="en-CA" dirty="0"/>
          </a:p>
          <a:p>
            <a:endParaRPr lang="en-US" dirty="0"/>
          </a:p>
        </p:txBody>
      </p:sp>
    </p:spTree>
    <p:extLst>
      <p:ext uri="{BB962C8B-B14F-4D97-AF65-F5344CB8AC3E}">
        <p14:creationId xmlns:p14="http://schemas.microsoft.com/office/powerpoint/2010/main" val="1453001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66"/>
          </a:solidFill>
        </p:spPr>
        <p:txBody>
          <a:bodyPr/>
          <a:lstStyle/>
          <a:p>
            <a:pPr algn="ctr"/>
            <a:r>
              <a:rPr lang="en-US" dirty="0" smtClean="0"/>
              <a:t>Instructor’s Info</a:t>
            </a:r>
            <a:endParaRPr lang="en-US" dirty="0"/>
          </a:p>
        </p:txBody>
      </p:sp>
      <p:sp>
        <p:nvSpPr>
          <p:cNvPr id="4" name="Content Placeholder 3"/>
          <p:cNvSpPr>
            <a:spLocks noGrp="1"/>
          </p:cNvSpPr>
          <p:nvPr>
            <p:ph idx="1"/>
          </p:nvPr>
        </p:nvSpPr>
        <p:spPr/>
        <p:txBody>
          <a:bodyPr/>
          <a:lstStyle/>
          <a:p>
            <a:r>
              <a:rPr lang="en-US" dirty="0" smtClean="0"/>
              <a:t>Dr. Sylvia Terzian </a:t>
            </a:r>
          </a:p>
          <a:p>
            <a:r>
              <a:rPr lang="en-US" dirty="0" smtClean="0"/>
              <a:t>Email: </a:t>
            </a:r>
            <a:r>
              <a:rPr lang="en-US" dirty="0" smtClean="0">
                <a:hlinkClick r:id="rId2"/>
              </a:rPr>
              <a:t>sterzian@uwaterloo.ca</a:t>
            </a:r>
            <a:endParaRPr lang="en-US" dirty="0" smtClean="0"/>
          </a:p>
          <a:p>
            <a:r>
              <a:rPr lang="en-US" dirty="0" smtClean="0"/>
              <a:t>Office hours: Mondays, </a:t>
            </a:r>
            <a:r>
              <a:rPr lang="en-US" dirty="0"/>
              <a:t>5</a:t>
            </a:r>
            <a:r>
              <a:rPr lang="en-US" dirty="0" smtClean="0"/>
              <a:t>:00pm – 6:</a:t>
            </a:r>
            <a:r>
              <a:rPr lang="en-US" dirty="0"/>
              <a:t>0</a:t>
            </a:r>
            <a:r>
              <a:rPr lang="en-US" dirty="0" smtClean="0"/>
              <a:t>0pm </a:t>
            </a:r>
            <a:r>
              <a:rPr lang="en-US" dirty="0"/>
              <a:t>(and by appointment) </a:t>
            </a:r>
            <a:endParaRPr lang="en-CA" dirty="0"/>
          </a:p>
          <a:p>
            <a:r>
              <a:rPr lang="en-US" dirty="0" smtClean="0"/>
              <a:t>Office location: SH 2044 </a:t>
            </a:r>
          </a:p>
          <a:p>
            <a:pPr marL="0" indent="0">
              <a:buNone/>
            </a:pPr>
            <a:endParaRPr lang="en-US" dirty="0"/>
          </a:p>
        </p:txBody>
      </p:sp>
    </p:spTree>
    <p:extLst>
      <p:ext uri="{BB962C8B-B14F-4D97-AF65-F5344CB8AC3E}">
        <p14:creationId xmlns:p14="http://schemas.microsoft.com/office/powerpoint/2010/main" val="3749932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Underlying Questions / Concerns</a:t>
            </a:r>
            <a:endParaRPr lang="en-US" dirty="0"/>
          </a:p>
        </p:txBody>
      </p:sp>
      <p:sp>
        <p:nvSpPr>
          <p:cNvPr id="3" name="Content Placeholder 2"/>
          <p:cNvSpPr>
            <a:spLocks noGrp="1"/>
          </p:cNvSpPr>
          <p:nvPr>
            <p:ph sz="half" idx="1"/>
          </p:nvPr>
        </p:nvSpPr>
        <p:spPr/>
        <p:txBody>
          <a:bodyPr/>
          <a:lstStyle/>
          <a:p>
            <a:pPr marL="0" indent="0">
              <a:buNone/>
            </a:pPr>
            <a:r>
              <a:rPr lang="en-US" dirty="0" smtClean="0"/>
              <a:t>The differences between human and non-human</a:t>
            </a:r>
          </a:p>
          <a:p>
            <a:pPr marL="0" indent="0">
              <a:buNone/>
            </a:pPr>
            <a:endParaRPr lang="en-US" dirty="0" smtClean="0"/>
          </a:p>
          <a:p>
            <a:pPr marL="0" indent="0">
              <a:buNone/>
            </a:pPr>
            <a:r>
              <a:rPr lang="en-US" dirty="0" smtClean="0">
                <a:solidFill>
                  <a:srgbClr val="FF0000"/>
                </a:solidFill>
              </a:rPr>
              <a:t>Cyborg:</a:t>
            </a:r>
          </a:p>
          <a:p>
            <a:pPr marL="0" indent="0">
              <a:buNone/>
            </a:pPr>
            <a:r>
              <a:rPr lang="en-US" dirty="0" smtClean="0"/>
              <a:t>Superhero of the modern Age?</a:t>
            </a:r>
            <a:endParaRPr lang="en-US" dirty="0"/>
          </a:p>
        </p:txBody>
      </p:sp>
      <p:pic>
        <p:nvPicPr>
          <p:cNvPr id="5" name="Content Placeholder 4" descr="Cyborg.jpeg"/>
          <p:cNvPicPr>
            <a:picLocks noGrp="1" noChangeAspect="1"/>
          </p:cNvPicPr>
          <p:nvPr>
            <p:ph sz="half" idx="2"/>
          </p:nvPr>
        </p:nvPicPr>
        <p:blipFill>
          <a:blip r:embed="rId2">
            <a:extLst>
              <a:ext uri="{28A0092B-C50C-407E-A947-70E740481C1C}">
                <a14:useLocalDpi xmlns:a14="http://schemas.microsoft.com/office/drawing/2010/main" val="0"/>
              </a:ext>
            </a:extLst>
          </a:blip>
          <a:srcRect l="-1611" r="-1611"/>
          <a:stretch>
            <a:fillRect/>
          </a:stretch>
        </p:blipFill>
        <p:spPr>
          <a:xfrm>
            <a:off x="4648200" y="1673225"/>
            <a:ext cx="4038600" cy="4718050"/>
          </a:xfrm>
        </p:spPr>
      </p:pic>
    </p:spTree>
    <p:extLst>
      <p:ext uri="{BB962C8B-B14F-4D97-AF65-F5344CB8AC3E}">
        <p14:creationId xmlns:p14="http://schemas.microsoft.com/office/powerpoint/2010/main" val="945594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Unbeatable Bad Guy?</a:t>
            </a:r>
            <a:endParaRPr lang="en-US" dirty="0"/>
          </a:p>
        </p:txBody>
      </p:sp>
      <p:pic>
        <p:nvPicPr>
          <p:cNvPr id="7" name="Content Placeholder 6" descr="watchmen-dr--manhattan-hd-wallpapers-184238.jpg"/>
          <p:cNvPicPr>
            <a:picLocks noGrp="1" noChangeAspect="1"/>
          </p:cNvPicPr>
          <p:nvPr>
            <p:ph idx="1"/>
          </p:nvPr>
        </p:nvPicPr>
        <p:blipFill>
          <a:blip r:embed="rId2">
            <a:extLst>
              <a:ext uri="{28A0092B-C50C-407E-A947-70E740481C1C}">
                <a14:useLocalDpi xmlns:a14="http://schemas.microsoft.com/office/drawing/2010/main" val="0"/>
              </a:ext>
            </a:extLst>
          </a:blip>
          <a:srcRect t="-2738" b="-2738"/>
          <a:stretch>
            <a:fillRect/>
          </a:stretch>
        </p:blipFill>
        <p:spPr/>
      </p:pic>
    </p:spTree>
    <p:extLst>
      <p:ext uri="{BB962C8B-B14F-4D97-AF65-F5344CB8AC3E}">
        <p14:creationId xmlns:p14="http://schemas.microsoft.com/office/powerpoint/2010/main" val="1384584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questions</a:t>
            </a:r>
            <a:endParaRPr lang="en-US" dirty="0"/>
          </a:p>
        </p:txBody>
      </p:sp>
      <p:sp>
        <p:nvSpPr>
          <p:cNvPr id="4" name="Content Placeholder 3"/>
          <p:cNvSpPr>
            <a:spLocks noGrp="1"/>
          </p:cNvSpPr>
          <p:nvPr>
            <p:ph idx="1"/>
          </p:nvPr>
        </p:nvSpPr>
        <p:spPr/>
        <p:txBody>
          <a:bodyPr/>
          <a:lstStyle/>
          <a:p>
            <a:r>
              <a:rPr lang="en-US" dirty="0"/>
              <a:t>How is the superhero set apart from ordinary humanity</a:t>
            </a:r>
            <a:r>
              <a:rPr lang="en-US" dirty="0" smtClean="0"/>
              <a:t>?</a:t>
            </a:r>
          </a:p>
          <a:p>
            <a:r>
              <a:rPr lang="en-US" dirty="0" smtClean="0"/>
              <a:t>Why have Superheroes stood the test of time?</a:t>
            </a:r>
          </a:p>
          <a:p>
            <a:r>
              <a:rPr lang="en-US" dirty="0" smtClean="0"/>
              <a:t>Do they convey meaningful ideas?</a:t>
            </a:r>
          </a:p>
        </p:txBody>
      </p:sp>
    </p:spTree>
    <p:extLst>
      <p:ext uri="{BB962C8B-B14F-4D97-AF65-F5344CB8AC3E}">
        <p14:creationId xmlns:p14="http://schemas.microsoft.com/office/powerpoint/2010/main" val="3759496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we take them seriously?</a:t>
            </a:r>
            <a:endParaRPr lang="en-US" dirty="0"/>
          </a:p>
        </p:txBody>
      </p:sp>
      <p:sp>
        <p:nvSpPr>
          <p:cNvPr id="3" name="Content Placeholder 2"/>
          <p:cNvSpPr>
            <a:spLocks noGrp="1"/>
          </p:cNvSpPr>
          <p:nvPr>
            <p:ph idx="1"/>
          </p:nvPr>
        </p:nvSpPr>
        <p:spPr/>
        <p:txBody>
          <a:bodyPr/>
          <a:lstStyle/>
          <a:p>
            <a:r>
              <a:rPr lang="en-US" sz="3000" dirty="0" smtClean="0"/>
              <a:t>Ideological meaningful</a:t>
            </a:r>
          </a:p>
          <a:p>
            <a:r>
              <a:rPr lang="en-US" sz="3000" dirty="0" smtClean="0"/>
              <a:t>Culturally meaningful</a:t>
            </a:r>
          </a:p>
          <a:p>
            <a:r>
              <a:rPr lang="en-US" sz="3000" dirty="0" smtClean="0"/>
              <a:t>Socially meaningful</a:t>
            </a:r>
          </a:p>
          <a:p>
            <a:r>
              <a:rPr lang="en-US" sz="3000" dirty="0" smtClean="0"/>
              <a:t>Artistically/aesthetically meaningful</a:t>
            </a:r>
          </a:p>
          <a:p>
            <a:r>
              <a:rPr lang="en-US" sz="3000" dirty="0" smtClean="0"/>
              <a:t>Historically meaningful </a:t>
            </a:r>
          </a:p>
          <a:p>
            <a:endParaRPr lang="en-US" dirty="0"/>
          </a:p>
        </p:txBody>
      </p:sp>
    </p:spTree>
    <p:extLst>
      <p:ext uri="{BB962C8B-B14F-4D97-AF65-F5344CB8AC3E}">
        <p14:creationId xmlns:p14="http://schemas.microsoft.com/office/powerpoint/2010/main" val="1512087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we Learn to be Heroes?</a:t>
            </a:r>
            <a:endParaRPr lang="en-US" dirty="0"/>
          </a:p>
        </p:txBody>
      </p:sp>
      <p:sp>
        <p:nvSpPr>
          <p:cNvPr id="3" name="Content Placeholder 2"/>
          <p:cNvSpPr>
            <a:spLocks noGrp="1"/>
          </p:cNvSpPr>
          <p:nvPr>
            <p:ph idx="1"/>
          </p:nvPr>
        </p:nvSpPr>
        <p:spPr/>
        <p:txBody>
          <a:bodyPr/>
          <a:lstStyle/>
          <a:p>
            <a:r>
              <a:rPr lang="en-US" dirty="0" smtClean="0"/>
              <a:t>Or are we born heroes?</a:t>
            </a:r>
          </a:p>
          <a:p>
            <a:r>
              <a:rPr lang="en-US" dirty="0" smtClean="0"/>
              <a:t>Heroic elect?</a:t>
            </a:r>
          </a:p>
          <a:p>
            <a:endParaRPr lang="en-US" dirty="0"/>
          </a:p>
          <a:p>
            <a:endParaRPr lang="en-US" dirty="0"/>
          </a:p>
        </p:txBody>
      </p:sp>
      <p:pic>
        <p:nvPicPr>
          <p:cNvPr id="4" name="Picture 3" descr="Superma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4141" y="2216093"/>
            <a:ext cx="5080000" cy="4013200"/>
          </a:xfrm>
          <a:prstGeom prst="rect">
            <a:avLst/>
          </a:prstGeom>
        </p:spPr>
      </p:pic>
    </p:spTree>
    <p:extLst>
      <p:ext uri="{BB962C8B-B14F-4D97-AF65-F5344CB8AC3E}">
        <p14:creationId xmlns:p14="http://schemas.microsoft.com/office/powerpoint/2010/main" val="4144053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Evening contemplation</a:t>
            </a:r>
            <a:endParaRPr lang="en-US" dirty="0"/>
          </a:p>
        </p:txBody>
      </p:sp>
      <p:sp>
        <p:nvSpPr>
          <p:cNvPr id="3" name="Content Placeholder 2"/>
          <p:cNvSpPr>
            <a:spLocks noGrp="1"/>
          </p:cNvSpPr>
          <p:nvPr>
            <p:ph idx="1"/>
          </p:nvPr>
        </p:nvSpPr>
        <p:spPr/>
        <p:txBody>
          <a:bodyPr/>
          <a:lstStyle/>
          <a:p>
            <a:r>
              <a:rPr lang="en-US" dirty="0" smtClean="0"/>
              <a:t>Why read or study comics?</a:t>
            </a:r>
          </a:p>
          <a:p>
            <a:endParaRPr lang="en-US" dirty="0"/>
          </a:p>
        </p:txBody>
      </p:sp>
      <p:pic>
        <p:nvPicPr>
          <p:cNvPr id="4" name="Picture 3"/>
          <p:cNvPicPr>
            <a:picLocks noChangeAspect="1"/>
          </p:cNvPicPr>
          <p:nvPr/>
        </p:nvPicPr>
        <p:blipFill>
          <a:blip r:embed="rId2"/>
          <a:stretch>
            <a:fillRect/>
          </a:stretch>
        </p:blipFill>
        <p:spPr>
          <a:xfrm>
            <a:off x="5227279" y="1524000"/>
            <a:ext cx="3459521" cy="5334000"/>
          </a:xfrm>
          <a:prstGeom prst="rect">
            <a:avLst/>
          </a:prstGeom>
        </p:spPr>
      </p:pic>
    </p:spTree>
    <p:extLst>
      <p:ext uri="{BB962C8B-B14F-4D97-AF65-F5344CB8AC3E}">
        <p14:creationId xmlns:p14="http://schemas.microsoft.com/office/powerpoint/2010/main" val="3480030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66"/>
          </a:solidFill>
        </p:spPr>
        <p:txBody>
          <a:bodyPr/>
          <a:lstStyle/>
          <a:p>
            <a:r>
              <a:rPr lang="en-US" dirty="0" smtClean="0"/>
              <a:t>Agenda: Monday May 1</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3600" dirty="0" smtClean="0"/>
              <a:t>Course Orientation; Syllabus</a:t>
            </a:r>
          </a:p>
          <a:p>
            <a:pPr marL="457200" indent="-457200">
              <a:buFont typeface="+mj-lt"/>
              <a:buAutoNum type="arabicPeriod"/>
            </a:pPr>
            <a:r>
              <a:rPr lang="en-US" sz="3600" dirty="0" smtClean="0"/>
              <a:t>In-class Activity</a:t>
            </a:r>
            <a:endParaRPr lang="en-US" sz="3600" dirty="0" smtClean="0"/>
          </a:p>
          <a:p>
            <a:pPr marL="457200" indent="-457200">
              <a:buFont typeface="+mj-lt"/>
              <a:buAutoNum type="arabicPeriod"/>
            </a:pPr>
            <a:r>
              <a:rPr lang="en-US" sz="3600" dirty="0" smtClean="0"/>
              <a:t>What is/makes a hero?</a:t>
            </a:r>
          </a:p>
          <a:p>
            <a:pPr marL="457200" indent="-457200">
              <a:buFont typeface="+mj-lt"/>
              <a:buAutoNum type="arabicPeriod"/>
            </a:pPr>
            <a:r>
              <a:rPr lang="en-US" sz="3600" dirty="0" smtClean="0"/>
              <a:t>Joseph Campbell, Hero’s Journey</a:t>
            </a:r>
          </a:p>
          <a:p>
            <a:pPr marL="457200" indent="-457200">
              <a:buFont typeface="+mj-lt"/>
              <a:buAutoNum type="arabicPeriod"/>
            </a:pPr>
            <a:endParaRPr lang="en-US" dirty="0"/>
          </a:p>
        </p:txBody>
      </p:sp>
    </p:spTree>
    <p:extLst>
      <p:ext uri="{BB962C8B-B14F-4D97-AF65-F5344CB8AC3E}">
        <p14:creationId xmlns:p14="http://schemas.microsoft.com/office/powerpoint/2010/main" val="1859088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activity</a:t>
            </a:r>
            <a:endParaRPr lang="en-US" dirty="0"/>
          </a:p>
        </p:txBody>
      </p:sp>
      <p:sp>
        <p:nvSpPr>
          <p:cNvPr id="3" name="Content Placeholder 2"/>
          <p:cNvSpPr>
            <a:spLocks noGrp="1"/>
          </p:cNvSpPr>
          <p:nvPr>
            <p:ph idx="1"/>
          </p:nvPr>
        </p:nvSpPr>
        <p:spPr/>
        <p:txBody>
          <a:bodyPr/>
          <a:lstStyle/>
          <a:p>
            <a:r>
              <a:rPr lang="en-US" dirty="0" smtClean="0"/>
              <a:t>Each table is now a group: call yourselves something heroic </a:t>
            </a:r>
          </a:p>
          <a:p>
            <a:pPr marL="0" indent="0">
              <a:buNone/>
            </a:pPr>
            <a:endParaRPr lang="en-US" dirty="0" smtClean="0"/>
          </a:p>
          <a:p>
            <a:r>
              <a:rPr lang="en-US" dirty="0" smtClean="0"/>
              <a:t>Each table must discuss and answer the question provided by the instructor</a:t>
            </a:r>
          </a:p>
          <a:p>
            <a:endParaRPr lang="en-US" dirty="0" smtClean="0"/>
          </a:p>
          <a:p>
            <a:r>
              <a:rPr lang="en-US" dirty="0" smtClean="0"/>
              <a:t>Each table must introduce themselves to the class and present their reflections to the class</a:t>
            </a:r>
            <a:endParaRPr lang="en-US" dirty="0"/>
          </a:p>
        </p:txBody>
      </p:sp>
    </p:spTree>
    <p:extLst>
      <p:ext uri="{BB962C8B-B14F-4D97-AF65-F5344CB8AC3E}">
        <p14:creationId xmlns:p14="http://schemas.microsoft.com/office/powerpoint/2010/main" val="1023100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class is about 3 things: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endParaRPr lang="en-US" sz="1400" dirty="0" smtClean="0"/>
          </a:p>
          <a:p>
            <a:pPr marL="457200" indent="-457200">
              <a:buFont typeface="+mj-lt"/>
              <a:buAutoNum type="arabicPeriod"/>
            </a:pPr>
            <a:endParaRPr lang="en-US" sz="1400" dirty="0"/>
          </a:p>
          <a:p>
            <a:pPr marL="0" indent="0">
              <a:buNone/>
            </a:pPr>
            <a:endParaRPr lang="en-US" sz="1400" dirty="0"/>
          </a:p>
        </p:txBody>
      </p:sp>
      <p:pic>
        <p:nvPicPr>
          <p:cNvPr id="7" name="Picture 6"/>
          <p:cNvPicPr>
            <a:picLocks noChangeAspect="1"/>
          </p:cNvPicPr>
          <p:nvPr/>
        </p:nvPicPr>
        <p:blipFill>
          <a:blip r:embed="rId2"/>
          <a:stretch>
            <a:fillRect/>
          </a:stretch>
        </p:blipFill>
        <p:spPr>
          <a:xfrm>
            <a:off x="5651500" y="1562100"/>
            <a:ext cx="3276600" cy="4914900"/>
          </a:xfrm>
          <a:prstGeom prst="rect">
            <a:avLst/>
          </a:prstGeom>
        </p:spPr>
      </p:pic>
      <p:pic>
        <p:nvPicPr>
          <p:cNvPr id="8" name="Picture 7"/>
          <p:cNvPicPr>
            <a:picLocks noChangeAspect="1"/>
          </p:cNvPicPr>
          <p:nvPr/>
        </p:nvPicPr>
        <p:blipFill>
          <a:blip r:embed="rId3"/>
          <a:stretch>
            <a:fillRect/>
          </a:stretch>
        </p:blipFill>
        <p:spPr>
          <a:xfrm>
            <a:off x="457200" y="2126813"/>
            <a:ext cx="2857500" cy="2857500"/>
          </a:xfrm>
          <a:prstGeom prst="rect">
            <a:avLst/>
          </a:prstGeom>
        </p:spPr>
      </p:pic>
      <p:pic>
        <p:nvPicPr>
          <p:cNvPr id="9" name="Picture 8"/>
          <p:cNvPicPr>
            <a:picLocks noChangeAspect="1"/>
          </p:cNvPicPr>
          <p:nvPr/>
        </p:nvPicPr>
        <p:blipFill>
          <a:blip r:embed="rId4"/>
          <a:stretch>
            <a:fillRect/>
          </a:stretch>
        </p:blipFill>
        <p:spPr>
          <a:xfrm>
            <a:off x="3492500" y="2616200"/>
            <a:ext cx="2159000" cy="1873344"/>
          </a:xfrm>
          <a:prstGeom prst="rect">
            <a:avLst/>
          </a:prstGeom>
        </p:spPr>
      </p:pic>
    </p:spTree>
    <p:extLst>
      <p:ext uri="{BB962C8B-B14F-4D97-AF65-F5344CB8AC3E}">
        <p14:creationId xmlns:p14="http://schemas.microsoft.com/office/powerpoint/2010/main" val="758060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66"/>
          </a:solidFill>
        </p:spPr>
        <p:txBody>
          <a:bodyPr/>
          <a:lstStyle/>
          <a:p>
            <a:r>
              <a:rPr lang="en-US" dirty="0" smtClean="0"/>
              <a:t>What makes a Hero?</a:t>
            </a:r>
            <a:endParaRPr lang="en-US" dirty="0"/>
          </a:p>
        </p:txBody>
      </p:sp>
      <p:sp>
        <p:nvSpPr>
          <p:cNvPr id="3" name="Content Placeholder 2"/>
          <p:cNvSpPr>
            <a:spLocks noGrp="1"/>
          </p:cNvSpPr>
          <p:nvPr>
            <p:ph idx="1"/>
          </p:nvPr>
        </p:nvSpPr>
        <p:spPr/>
        <p:txBody>
          <a:bodyPr/>
          <a:lstStyle/>
          <a:p>
            <a:r>
              <a:rPr lang="en-US" dirty="0" smtClean="0"/>
              <a:t>Act of bravery</a:t>
            </a:r>
          </a:p>
          <a:p>
            <a:r>
              <a:rPr lang="en-US" dirty="0" smtClean="0"/>
              <a:t>Overcome adversity</a:t>
            </a:r>
          </a:p>
          <a:p>
            <a:r>
              <a:rPr lang="en-US" dirty="0" smtClean="0"/>
              <a:t>Persist in the face of fear</a:t>
            </a:r>
          </a:p>
          <a:p>
            <a:r>
              <a:rPr lang="en-US" dirty="0" smtClean="0"/>
              <a:t>Strong moral compass (moral code)</a:t>
            </a:r>
          </a:p>
          <a:p>
            <a:r>
              <a:rPr lang="en-US" dirty="0" smtClean="0"/>
              <a:t>Empathic </a:t>
            </a:r>
          </a:p>
          <a:p>
            <a:r>
              <a:rPr lang="en-US" dirty="0" smtClean="0"/>
              <a:t>Nurturing</a:t>
            </a:r>
          </a:p>
          <a:p>
            <a:r>
              <a:rPr lang="en-US" dirty="0" smtClean="0"/>
              <a:t>Selfless</a:t>
            </a:r>
          </a:p>
          <a:p>
            <a:r>
              <a:rPr lang="en-US" dirty="0" smtClean="0"/>
              <a:t>People of action</a:t>
            </a:r>
          </a:p>
          <a:p>
            <a:r>
              <a:rPr lang="en-US" dirty="0" smtClean="0"/>
              <a:t>“nobility of purpose”</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609114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Friedrich Nietzsche puts it best:</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To wrench the human soul from its moorings, to immerse it in terrors, ice, flames, and raptures to such an extent that it is liberated from all petty displeasure, gloom, and depression as by a flash of lightening: what paths lead to this goal? And which of them do so most surely?</a:t>
            </a:r>
          </a:p>
          <a:p>
            <a:pPr marL="0" indent="0" algn="r">
              <a:buNone/>
            </a:pPr>
            <a:r>
              <a:rPr lang="en-US" sz="2000" dirty="0" smtClean="0"/>
              <a:t>From </a:t>
            </a:r>
            <a:r>
              <a:rPr lang="en-US" sz="2000" i="1" dirty="0" smtClean="0"/>
              <a:t>The Superhero Reader </a:t>
            </a:r>
            <a:r>
              <a:rPr lang="en-US" sz="2000" dirty="0" smtClean="0"/>
              <a:t>(</a:t>
            </a:r>
            <a:r>
              <a:rPr lang="en-US" sz="2000" i="1" dirty="0" smtClean="0"/>
              <a:t>On the </a:t>
            </a:r>
            <a:r>
              <a:rPr lang="en-US" sz="2000" i="1" dirty="0" err="1" smtClean="0"/>
              <a:t>Geneology</a:t>
            </a:r>
            <a:r>
              <a:rPr lang="en-US" sz="2000" i="1" dirty="0" smtClean="0"/>
              <a:t> of </a:t>
            </a:r>
            <a:r>
              <a:rPr lang="en-US" sz="2000" dirty="0" smtClean="0"/>
              <a:t>Morals, 1967 [1887]: 139)</a:t>
            </a:r>
            <a:endParaRPr lang="en-US" sz="2000" dirty="0"/>
          </a:p>
        </p:txBody>
      </p:sp>
    </p:spTree>
    <p:extLst>
      <p:ext uri="{BB962C8B-B14F-4D97-AF65-F5344CB8AC3E}">
        <p14:creationId xmlns:p14="http://schemas.microsoft.com/office/powerpoint/2010/main" val="2947061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7858"/>
          </a:xfrm>
          <a:solidFill>
            <a:srgbClr val="FFFF66"/>
          </a:solidFill>
        </p:spPr>
        <p:txBody>
          <a:bodyPr>
            <a:normAutofit fontScale="90000"/>
          </a:bodyPr>
          <a:lstStyle/>
          <a:p>
            <a:pPr algn="ctr"/>
            <a:r>
              <a:rPr lang="en-US" dirty="0" smtClean="0"/>
              <a:t/>
            </a:r>
            <a:br>
              <a:rPr lang="en-US" dirty="0" smtClean="0"/>
            </a:br>
            <a:r>
              <a:rPr lang="en-US" dirty="0"/>
              <a:t/>
            </a:r>
            <a:br>
              <a:rPr lang="en-US" dirty="0"/>
            </a:br>
            <a:r>
              <a:rPr lang="en-US" dirty="0" smtClean="0"/>
              <a:t>Heroic Models: </a:t>
            </a:r>
            <a:br>
              <a:rPr lang="en-US" dirty="0" smtClean="0"/>
            </a:br>
            <a:r>
              <a:rPr lang="en-US" dirty="0" smtClean="0"/>
              <a:t>1.</a:t>
            </a:r>
            <a:r>
              <a:rPr lang="en-US" dirty="0"/>
              <a:t> </a:t>
            </a:r>
            <a:r>
              <a:rPr lang="en-US" dirty="0" smtClean="0"/>
              <a:t>Greek Myth (demi-god)</a:t>
            </a:r>
            <a:r>
              <a:rPr lang="en-US" dirty="0"/>
              <a:t/>
            </a:r>
            <a:br>
              <a:rPr lang="en-US" dirty="0"/>
            </a:br>
            <a:endParaRPr lang="en-US" dirty="0"/>
          </a:p>
        </p:txBody>
      </p:sp>
      <p:sp>
        <p:nvSpPr>
          <p:cNvPr id="4" name="Text Placeholder 3"/>
          <p:cNvSpPr>
            <a:spLocks noGrp="1"/>
          </p:cNvSpPr>
          <p:nvPr>
            <p:ph type="body" idx="1"/>
          </p:nvPr>
        </p:nvSpPr>
        <p:spPr/>
        <p:txBody>
          <a:bodyPr/>
          <a:lstStyle/>
          <a:p>
            <a:r>
              <a:rPr lang="en-US" dirty="0" smtClean="0"/>
              <a:t>Hercules / </a:t>
            </a:r>
            <a:r>
              <a:rPr lang="en-US" dirty="0" err="1" smtClean="0"/>
              <a:t>Herakles</a:t>
            </a:r>
            <a:endParaRPr lang="en-US" dirty="0"/>
          </a:p>
        </p:txBody>
      </p:sp>
      <p:sp>
        <p:nvSpPr>
          <p:cNvPr id="3" name="Content Placeholder 2"/>
          <p:cNvSpPr>
            <a:spLocks noGrp="1"/>
          </p:cNvSpPr>
          <p:nvPr>
            <p:ph sz="half" idx="2"/>
          </p:nvPr>
        </p:nvSpPr>
        <p:spPr/>
        <p:txBody>
          <a:bodyPr/>
          <a:lstStyle/>
          <a:p>
            <a:endParaRPr lang="en-US" dirty="0" smtClean="0"/>
          </a:p>
          <a:p>
            <a:endParaRPr lang="en-US" dirty="0"/>
          </a:p>
        </p:txBody>
      </p:sp>
      <p:sp>
        <p:nvSpPr>
          <p:cNvPr id="5" name="Text Placeholder 4"/>
          <p:cNvSpPr>
            <a:spLocks noGrp="1"/>
          </p:cNvSpPr>
          <p:nvPr>
            <p:ph type="body" sz="quarter" idx="3"/>
          </p:nvPr>
        </p:nvSpPr>
        <p:spPr/>
        <p:txBody>
          <a:bodyPr/>
          <a:lstStyle/>
          <a:p>
            <a:r>
              <a:rPr lang="en-US" dirty="0" smtClean="0"/>
              <a:t>Achilles</a:t>
            </a:r>
            <a:endParaRPr lang="en-US" dirty="0"/>
          </a:p>
        </p:txBody>
      </p:sp>
      <p:pic>
        <p:nvPicPr>
          <p:cNvPr id="7" name="Content Placeholder 6" descr="herculesandtheHydra.jpg"/>
          <p:cNvPicPr>
            <a:picLocks noGrp="1" noChangeAspect="1"/>
          </p:cNvPicPr>
          <p:nvPr>
            <p:ph sz="quarter" idx="4"/>
          </p:nvPr>
        </p:nvPicPr>
        <p:blipFill>
          <a:blip r:embed="rId2">
            <a:extLst>
              <a:ext uri="{28A0092B-C50C-407E-A947-70E740481C1C}">
                <a14:useLocalDpi xmlns:a14="http://schemas.microsoft.com/office/drawing/2010/main" val="0"/>
              </a:ext>
            </a:extLst>
          </a:blip>
          <a:srcRect t="10850" b="10850"/>
          <a:stretch>
            <a:fillRect/>
          </a:stretch>
        </p:blipFill>
        <p:spPr>
          <a:xfrm>
            <a:off x="457200" y="2316162"/>
            <a:ext cx="3931920" cy="3951288"/>
          </a:xfrm>
        </p:spPr>
      </p:pic>
      <p:pic>
        <p:nvPicPr>
          <p:cNvPr id="8" name="Picture 7" descr="Achill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880" y="2579501"/>
            <a:ext cx="3810000" cy="3313666"/>
          </a:xfrm>
          <a:prstGeom prst="rect">
            <a:avLst/>
          </a:prstGeom>
        </p:spPr>
      </p:pic>
    </p:spTree>
    <p:extLst>
      <p:ext uri="{BB962C8B-B14F-4D97-AF65-F5344CB8AC3E}">
        <p14:creationId xmlns:p14="http://schemas.microsoft.com/office/powerpoint/2010/main" val="2774765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1039</TotalTime>
  <Words>683</Words>
  <Application>Microsoft Macintosh PowerPoint</Application>
  <PresentationFormat>On-screen Show (4:3)</PresentationFormat>
  <Paragraphs>82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Clarity</vt:lpstr>
      <vt:lpstr>Welcome to The Superhero!</vt:lpstr>
      <vt:lpstr>Instructor’s Info</vt:lpstr>
      <vt:lpstr>Evening contemplation</vt:lpstr>
      <vt:lpstr>Agenda: Monday May 1</vt:lpstr>
      <vt:lpstr>In-class activity</vt:lpstr>
      <vt:lpstr>This class is about 3 things:</vt:lpstr>
      <vt:lpstr>What makes a Hero?</vt:lpstr>
      <vt:lpstr>Friedrich Nietzsche puts it best:</vt:lpstr>
      <vt:lpstr>  Heroic Models:  1. Greek Myth (demi-god) </vt:lpstr>
      <vt:lpstr>2. Warrior hero /epic hero (divine and mortal) </vt:lpstr>
      <vt:lpstr>3. Anti-hero (questionable morality) </vt:lpstr>
      <vt:lpstr>Anti-hero</vt:lpstr>
      <vt:lpstr>4. Tragic Hero (fallen gods) </vt:lpstr>
      <vt:lpstr>Tragic Hero: The Myth of Frankenstein</vt:lpstr>
      <vt:lpstr>Defining a Hero (OED Online)</vt:lpstr>
      <vt:lpstr>Defining a Human</vt:lpstr>
      <vt:lpstr>Defining a Human </vt:lpstr>
      <vt:lpstr>Defining a Human</vt:lpstr>
      <vt:lpstr>Defining a Human</vt:lpstr>
      <vt:lpstr>Key Underlying Questions / Concerns</vt:lpstr>
      <vt:lpstr>Unbeatable Bad Guy?</vt:lpstr>
      <vt:lpstr>Other questions</vt:lpstr>
      <vt:lpstr>Why should we take them seriously?</vt:lpstr>
      <vt:lpstr>Can we Learn to be Heroes?</vt:lpstr>
    </vt:vector>
  </TitlesOfParts>
  <Company>SAG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 108A</dc:title>
  <dc:creator>Sylvia Terzian</dc:creator>
  <cp:lastModifiedBy>Sylvia Terzian</cp:lastModifiedBy>
  <cp:revision>42</cp:revision>
  <dcterms:created xsi:type="dcterms:W3CDTF">2014-09-10T05:12:45Z</dcterms:created>
  <dcterms:modified xsi:type="dcterms:W3CDTF">2017-05-01T22:04:03Z</dcterms:modified>
</cp:coreProperties>
</file>