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301" r:id="rId3"/>
    <p:sldId id="306" r:id="rId4"/>
    <p:sldId id="262" r:id="rId5"/>
    <p:sldId id="261" r:id="rId6"/>
    <p:sldId id="257" r:id="rId7"/>
    <p:sldId id="259" r:id="rId8"/>
    <p:sldId id="293" r:id="rId9"/>
    <p:sldId id="260" r:id="rId10"/>
    <p:sldId id="264" r:id="rId11"/>
    <p:sldId id="263" r:id="rId12"/>
    <p:sldId id="302" r:id="rId13"/>
    <p:sldId id="258" r:id="rId14"/>
    <p:sldId id="265" r:id="rId15"/>
    <p:sldId id="267" r:id="rId16"/>
    <p:sldId id="295" r:id="rId17"/>
    <p:sldId id="286" r:id="rId18"/>
    <p:sldId id="290" r:id="rId19"/>
    <p:sldId id="291" r:id="rId20"/>
    <p:sldId id="270" r:id="rId21"/>
    <p:sldId id="271" r:id="rId22"/>
    <p:sldId id="266" r:id="rId23"/>
    <p:sldId id="269" r:id="rId24"/>
    <p:sldId id="268" r:id="rId25"/>
    <p:sldId id="287" r:id="rId26"/>
    <p:sldId id="288" r:id="rId27"/>
    <p:sldId id="275" r:id="rId28"/>
    <p:sldId id="281" r:id="rId29"/>
    <p:sldId id="282" r:id="rId30"/>
    <p:sldId id="296" r:id="rId31"/>
    <p:sldId id="298" r:id="rId32"/>
    <p:sldId id="304" r:id="rId33"/>
    <p:sldId id="297" r:id="rId34"/>
    <p:sldId id="283" r:id="rId35"/>
    <p:sldId id="299" r:id="rId36"/>
    <p:sldId id="292" r:id="rId37"/>
    <p:sldId id="305" r:id="rId38"/>
    <p:sldId id="284" r:id="rId39"/>
    <p:sldId id="272"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E927"/>
    <a:srgbClr val="ED8A32"/>
    <a:srgbClr val="66CCFF"/>
    <a:srgbClr val="66FFFF"/>
    <a:srgbClr val="FF6666"/>
    <a:srgbClr val="2CC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45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CA"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16 July, 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16 July, 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16 July, 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16 July, 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16 July, 17</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16 July, 17</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16 July, 17</a:t>
            </a:fld>
            <a:endParaRPr lang="en-US" dirty="0"/>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16 July, 17</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16 July, 17</a:t>
            </a:fld>
            <a:endParaRPr lang="en-US" dirty="0"/>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CA"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16 July, 17</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CA"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16 July, 17</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16 July, 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28744"/>
            <a:ext cx="7848600" cy="1103527"/>
          </a:xfrm>
          <a:solidFill>
            <a:srgbClr val="FFE927"/>
          </a:solidFill>
        </p:spPr>
        <p:txBody>
          <a:bodyPr/>
          <a:lstStyle/>
          <a:p>
            <a:r>
              <a:rPr lang="en-US" i="1" dirty="0" err="1" smtClean="0">
                <a:solidFill>
                  <a:schemeClr val="tx1"/>
                </a:solidFill>
              </a:rPr>
              <a:t>Promethea</a:t>
            </a:r>
            <a:endParaRPr lang="en-US" i="1" dirty="0">
              <a:solidFill>
                <a:schemeClr val="tx1"/>
              </a:solidFill>
            </a:endParaRPr>
          </a:p>
        </p:txBody>
      </p:sp>
      <p:sp>
        <p:nvSpPr>
          <p:cNvPr id="3" name="Subtitle 2"/>
          <p:cNvSpPr>
            <a:spLocks noGrp="1"/>
          </p:cNvSpPr>
          <p:nvPr>
            <p:ph type="subTitle" idx="1"/>
          </p:nvPr>
        </p:nvSpPr>
        <p:spPr/>
        <p:txBody>
          <a:bodyPr/>
          <a:lstStyle/>
          <a:p>
            <a:r>
              <a:rPr lang="en-US" dirty="0" smtClean="0"/>
              <a:t>Alan Moore, J.H. Williams III,</a:t>
            </a:r>
          </a:p>
          <a:p>
            <a:r>
              <a:rPr lang="en-US" dirty="0" smtClean="0"/>
              <a:t>Mick Gray (DC Comics, 2000)</a:t>
            </a:r>
            <a:endParaRPr lang="en-US" dirty="0"/>
          </a:p>
        </p:txBody>
      </p:sp>
      <p:pic>
        <p:nvPicPr>
          <p:cNvPr id="5" name="Picture 4" descr="prometheahe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79" y="2342356"/>
            <a:ext cx="3048921" cy="3363058"/>
          </a:xfrm>
          <a:prstGeom prst="rect">
            <a:avLst/>
          </a:prstGeom>
        </p:spPr>
      </p:pic>
    </p:spTree>
    <p:extLst>
      <p:ext uri="{BB962C8B-B14F-4D97-AF65-F5344CB8AC3E}">
        <p14:creationId xmlns:p14="http://schemas.microsoft.com/office/powerpoint/2010/main" val="20219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Other Characters</a:t>
            </a:r>
            <a:endParaRPr lang="en-US" dirty="0">
              <a:solidFill>
                <a:srgbClr val="292934"/>
              </a:solidFill>
            </a:endParaRPr>
          </a:p>
        </p:txBody>
      </p:sp>
      <p:sp>
        <p:nvSpPr>
          <p:cNvPr id="3" name="Content Placeholder 2"/>
          <p:cNvSpPr>
            <a:spLocks noGrp="1"/>
          </p:cNvSpPr>
          <p:nvPr>
            <p:ph idx="1"/>
          </p:nvPr>
        </p:nvSpPr>
        <p:spPr/>
        <p:txBody>
          <a:bodyPr>
            <a:normAutofit fontScale="92500" lnSpcReduction="10000"/>
          </a:bodyPr>
          <a:lstStyle/>
          <a:p>
            <a:r>
              <a:rPr lang="en-US" dirty="0" smtClean="0"/>
              <a:t>Painted </a:t>
            </a:r>
            <a:r>
              <a:rPr lang="en-US" dirty="0"/>
              <a:t>Doll—villainess (Joker </a:t>
            </a:r>
            <a:r>
              <a:rPr lang="en-US" dirty="0" smtClean="0"/>
              <a:t>like?)</a:t>
            </a:r>
            <a:endParaRPr lang="en-US" dirty="0"/>
          </a:p>
          <a:p>
            <a:endParaRPr lang="en-US" dirty="0" smtClean="0"/>
          </a:p>
          <a:p>
            <a:r>
              <a:rPr lang="en-US" dirty="0" smtClean="0"/>
              <a:t>Weeping Gorilla--Parody</a:t>
            </a:r>
            <a:endParaRPr lang="en-US" dirty="0"/>
          </a:p>
          <a:p>
            <a:endParaRPr lang="en-US" dirty="0" smtClean="0"/>
          </a:p>
          <a:p>
            <a:r>
              <a:rPr lang="en-US" dirty="0" smtClean="0"/>
              <a:t>Five </a:t>
            </a:r>
            <a:r>
              <a:rPr lang="en-US" dirty="0"/>
              <a:t>Swell Guys-the </a:t>
            </a:r>
            <a:r>
              <a:rPr lang="en-US" dirty="0" smtClean="0"/>
              <a:t>“resident science-heroes” team</a:t>
            </a:r>
          </a:p>
          <a:p>
            <a:endParaRPr lang="en-US" dirty="0"/>
          </a:p>
          <a:p>
            <a:r>
              <a:rPr lang="en-US" dirty="0" smtClean="0"/>
              <a:t>Barbara Shelley-</a:t>
            </a:r>
            <a:r>
              <a:rPr lang="en-US" dirty="0"/>
              <a:t>the previous generation of </a:t>
            </a:r>
            <a:r>
              <a:rPr lang="en-US" dirty="0" err="1"/>
              <a:t>Promethea</a:t>
            </a:r>
            <a:r>
              <a:rPr lang="en-US" dirty="0" smtClean="0"/>
              <a:t>-</a:t>
            </a:r>
          </a:p>
          <a:p>
            <a:endParaRPr lang="en-US" dirty="0"/>
          </a:p>
          <a:p>
            <a:r>
              <a:rPr lang="en-US" dirty="0" err="1" smtClean="0"/>
              <a:t>Stacia</a:t>
            </a:r>
            <a:r>
              <a:rPr lang="en-US" dirty="0" smtClean="0"/>
              <a:t>: Sophie’s friend; closet homosexual; refers to </a:t>
            </a:r>
            <a:r>
              <a:rPr lang="en-US" dirty="0" err="1" smtClean="0"/>
              <a:t>Promethea</a:t>
            </a:r>
            <a:r>
              <a:rPr lang="en-US" dirty="0" smtClean="0"/>
              <a:t> as “</a:t>
            </a:r>
            <a:r>
              <a:rPr lang="en-US" dirty="0" err="1" smtClean="0"/>
              <a:t>Prositutia</a:t>
            </a:r>
            <a:r>
              <a:rPr lang="en-US" dirty="0" smtClean="0"/>
              <a:t>”, </a:t>
            </a:r>
            <a:r>
              <a:rPr lang="en-US" dirty="0" err="1" smtClean="0"/>
              <a:t>Prosthetica</a:t>
            </a:r>
            <a:r>
              <a:rPr lang="en-US" dirty="0" smtClean="0"/>
              <a:t>” and “</a:t>
            </a:r>
            <a:r>
              <a:rPr lang="en-US" dirty="0" err="1" smtClean="0"/>
              <a:t>Prolapsia</a:t>
            </a:r>
            <a:r>
              <a:rPr lang="en-US" dirty="0" smtClean="0"/>
              <a:t>”</a:t>
            </a:r>
            <a:endParaRPr lang="en-US" dirty="0"/>
          </a:p>
          <a:p>
            <a:endParaRPr lang="en-US" dirty="0" smtClean="0"/>
          </a:p>
          <a:p>
            <a:r>
              <a:rPr lang="en-US" dirty="0" smtClean="0"/>
              <a:t>Various </a:t>
            </a:r>
            <a:r>
              <a:rPr lang="en-US" dirty="0"/>
              <a:t>formations; embodiments of </a:t>
            </a:r>
            <a:r>
              <a:rPr lang="en-US" dirty="0" err="1"/>
              <a:t>Promethea</a:t>
            </a:r>
            <a:r>
              <a:rPr lang="en-US" dirty="0"/>
              <a:t>—legacy of female knowledge passed down from generation to generation</a:t>
            </a:r>
          </a:p>
          <a:p>
            <a:endParaRPr lang="en-US" dirty="0"/>
          </a:p>
          <a:p>
            <a:endParaRPr lang="en-US" dirty="0"/>
          </a:p>
        </p:txBody>
      </p:sp>
    </p:spTree>
    <p:extLst>
      <p:ext uri="{BB962C8B-B14F-4D97-AF65-F5344CB8AC3E}">
        <p14:creationId xmlns:p14="http://schemas.microsoft.com/office/powerpoint/2010/main" val="111070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Art &amp; Technique of J.H. Williams III</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Magical symbols</a:t>
            </a:r>
          </a:p>
          <a:p>
            <a:r>
              <a:rPr lang="en-US" dirty="0" smtClean="0"/>
              <a:t>Complex and clean</a:t>
            </a:r>
          </a:p>
          <a:p>
            <a:r>
              <a:rPr lang="en-US" dirty="0" smtClean="0"/>
              <a:t>Non-linear storytelling, yet cohesive</a:t>
            </a:r>
          </a:p>
          <a:p>
            <a:r>
              <a:rPr lang="en-US" dirty="0" smtClean="0"/>
              <a:t>Use of borders and panels</a:t>
            </a:r>
          </a:p>
          <a:p>
            <a:r>
              <a:rPr lang="en-US" dirty="0" smtClean="0"/>
              <a:t>Borders: function to divide space (to help reader make sense of things)</a:t>
            </a:r>
          </a:p>
          <a:p>
            <a:endParaRPr lang="en-US" dirty="0"/>
          </a:p>
        </p:txBody>
      </p:sp>
    </p:spTree>
    <p:extLst>
      <p:ext uri="{BB962C8B-B14F-4D97-AF65-F5344CB8AC3E}">
        <p14:creationId xmlns:p14="http://schemas.microsoft.com/office/powerpoint/2010/main" val="189741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 </a:t>
            </a:r>
            <a:r>
              <a:rPr lang="en-US" dirty="0" err="1" smtClean="0"/>
              <a:t>Immateria</a:t>
            </a:r>
            <a:endParaRPr lang="en-US" dirty="0"/>
          </a:p>
        </p:txBody>
      </p:sp>
      <p:pic>
        <p:nvPicPr>
          <p:cNvPr id="6" name="Content Placeholder 5" descr="immateria.jpg"/>
          <p:cNvPicPr>
            <a:picLocks noGrp="1" noChangeAspect="1"/>
          </p:cNvPicPr>
          <p:nvPr>
            <p:ph sz="half" idx="1"/>
          </p:nvPr>
        </p:nvPicPr>
        <p:blipFill>
          <a:blip r:embed="rId2">
            <a:extLst>
              <a:ext uri="{28A0092B-C50C-407E-A947-70E740481C1C}">
                <a14:useLocalDpi xmlns:a14="http://schemas.microsoft.com/office/drawing/2010/main" val="0"/>
              </a:ext>
            </a:extLst>
          </a:blip>
          <a:srcRect t="-26061" b="-26061"/>
          <a:stretch>
            <a:fillRect/>
          </a:stretch>
        </p:blipFill>
        <p:spPr>
          <a:xfrm>
            <a:off x="457200" y="937169"/>
            <a:ext cx="4038600" cy="4718304"/>
          </a:xfrm>
        </p:spPr>
      </p:pic>
      <p:sp>
        <p:nvSpPr>
          <p:cNvPr id="5" name="Content Placeholder 4"/>
          <p:cNvSpPr>
            <a:spLocks noGrp="1"/>
          </p:cNvSpPr>
          <p:nvPr>
            <p:ph sz="half" idx="2"/>
          </p:nvPr>
        </p:nvSpPr>
        <p:spPr/>
        <p:txBody>
          <a:bodyPr/>
          <a:lstStyle/>
          <a:p>
            <a:r>
              <a:rPr lang="en-US" dirty="0"/>
              <a:t>absence (or less frequency) of borders</a:t>
            </a:r>
            <a:r>
              <a:rPr lang="en-US" dirty="0" smtClean="0"/>
              <a:t>;</a:t>
            </a:r>
          </a:p>
          <a:p>
            <a:r>
              <a:rPr lang="en-US" dirty="0" smtClean="0"/>
              <a:t>Fluid </a:t>
            </a:r>
          </a:p>
          <a:p>
            <a:r>
              <a:rPr lang="en-US" dirty="0" err="1" smtClean="0"/>
              <a:t>Unobstrusive</a:t>
            </a:r>
            <a:endParaRPr lang="en-US" dirty="0" smtClean="0"/>
          </a:p>
          <a:p>
            <a:r>
              <a:rPr lang="en-US" dirty="0" smtClean="0"/>
              <a:t>Unorthodox layouts of panels</a:t>
            </a:r>
            <a:endParaRPr lang="en-US" dirty="0"/>
          </a:p>
        </p:txBody>
      </p:sp>
    </p:spTree>
    <p:extLst>
      <p:ext uri="{BB962C8B-B14F-4D97-AF65-F5344CB8AC3E}">
        <p14:creationId xmlns:p14="http://schemas.microsoft.com/office/powerpoint/2010/main" val="340567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smtClean="0">
                <a:solidFill>
                  <a:srgbClr val="292934"/>
                </a:solidFill>
              </a:rPr>
              <a:t>Themes in </a:t>
            </a:r>
            <a:r>
              <a:rPr lang="en-US" i="1" dirty="0" err="1" smtClean="0">
                <a:solidFill>
                  <a:srgbClr val="292934"/>
                </a:solidFill>
              </a:rPr>
              <a:t>Promethea</a:t>
            </a:r>
            <a:endParaRPr lang="en-US" i="1" dirty="0">
              <a:solidFill>
                <a:srgbClr val="292934"/>
              </a:solidFill>
            </a:endParaRPr>
          </a:p>
        </p:txBody>
      </p:sp>
      <p:sp>
        <p:nvSpPr>
          <p:cNvPr id="3" name="Content Placeholder 2"/>
          <p:cNvSpPr>
            <a:spLocks noGrp="1"/>
          </p:cNvSpPr>
          <p:nvPr>
            <p:ph idx="1"/>
          </p:nvPr>
        </p:nvSpPr>
        <p:spPr/>
        <p:txBody>
          <a:bodyPr>
            <a:normAutofit fontScale="92500" lnSpcReduction="10000"/>
          </a:bodyPr>
          <a:lstStyle/>
          <a:p>
            <a:r>
              <a:rPr lang="en-US" dirty="0" smtClean="0"/>
              <a:t>Power and experience of the imagination</a:t>
            </a:r>
          </a:p>
          <a:p>
            <a:r>
              <a:rPr lang="en-US" dirty="0" smtClean="0"/>
              <a:t>Source of creativity</a:t>
            </a:r>
          </a:p>
          <a:p>
            <a:r>
              <a:rPr lang="en-US" dirty="0" smtClean="0"/>
              <a:t>Power of myth</a:t>
            </a:r>
          </a:p>
          <a:p>
            <a:r>
              <a:rPr lang="en-US" dirty="0" smtClean="0"/>
              <a:t>Power of storytelling</a:t>
            </a:r>
          </a:p>
          <a:p>
            <a:r>
              <a:rPr lang="en-US" dirty="0" smtClean="0"/>
              <a:t>Art as a mode of escape</a:t>
            </a:r>
          </a:p>
          <a:p>
            <a:r>
              <a:rPr lang="en-US" dirty="0" smtClean="0"/>
              <a:t>All individuals have the power of magic within (language</a:t>
            </a:r>
            <a:r>
              <a:rPr lang="en-US" dirty="0"/>
              <a:t>,</a:t>
            </a:r>
            <a:r>
              <a:rPr lang="en-US" dirty="0" smtClean="0"/>
              <a:t> imagination, will)</a:t>
            </a:r>
          </a:p>
          <a:p>
            <a:r>
              <a:rPr lang="en-US" dirty="0" smtClean="0"/>
              <a:t>Pay attention to your own individual experience—the one place you can </a:t>
            </a:r>
          </a:p>
          <a:p>
            <a:r>
              <a:rPr lang="en-US" dirty="0" smtClean="0"/>
              <a:t>The slippery relationship between reality and fantasy</a:t>
            </a:r>
          </a:p>
          <a:p>
            <a:r>
              <a:rPr lang="en-US" dirty="0" smtClean="0"/>
              <a:t>Critique of patriarchy, hierarchy</a:t>
            </a:r>
          </a:p>
          <a:p>
            <a:r>
              <a:rPr lang="en-US" dirty="0" smtClean="0"/>
              <a:t>Reality is subjective-the only way to know the world is through our own consciousness</a:t>
            </a:r>
          </a:p>
          <a:p>
            <a:endParaRPr lang="en-US" dirty="0" smtClean="0"/>
          </a:p>
          <a:p>
            <a:endParaRPr lang="en-US" dirty="0" smtClean="0"/>
          </a:p>
          <a:p>
            <a:endParaRPr lang="en-US" dirty="0"/>
          </a:p>
        </p:txBody>
      </p:sp>
    </p:spTree>
    <p:extLst>
      <p:ext uri="{BB962C8B-B14F-4D97-AF65-F5344CB8AC3E}">
        <p14:creationId xmlns:p14="http://schemas.microsoft.com/office/powerpoint/2010/main" val="88664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Setting 1: New York</a:t>
            </a:r>
            <a:endParaRPr lang="en-US" dirty="0">
              <a:solidFill>
                <a:srgbClr val="292934"/>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Physical realm</a:t>
            </a:r>
          </a:p>
          <a:p>
            <a:r>
              <a:rPr lang="en-US" dirty="0" smtClean="0"/>
              <a:t>sensible</a:t>
            </a:r>
          </a:p>
          <a:p>
            <a:r>
              <a:rPr lang="en-US" dirty="0" smtClean="0"/>
              <a:t>The real or “</a:t>
            </a:r>
            <a:r>
              <a:rPr lang="en-US" dirty="0"/>
              <a:t>unreal” </a:t>
            </a:r>
            <a:r>
              <a:rPr lang="en-US" dirty="0" smtClean="0"/>
              <a:t>city?</a:t>
            </a:r>
          </a:p>
          <a:p>
            <a:r>
              <a:rPr lang="en-US" dirty="0" smtClean="0"/>
              <a:t>Futuristic </a:t>
            </a:r>
          </a:p>
          <a:p>
            <a:r>
              <a:rPr lang="en-US" dirty="0" smtClean="0"/>
              <a:t>Science &amp; technology-ways of thinking and doing things we used to let God do</a:t>
            </a:r>
          </a:p>
          <a:p>
            <a:r>
              <a:rPr lang="en-US" dirty="0" smtClean="0"/>
              <a:t>Urban space: disorder—see panel positioning</a:t>
            </a:r>
          </a:p>
          <a:p>
            <a:r>
              <a:rPr lang="en-US" dirty="0" smtClean="0"/>
              <a:t>Labyrinthine space (maze-like)</a:t>
            </a:r>
          </a:p>
          <a:p>
            <a:r>
              <a:rPr lang="en-US" dirty="0" smtClean="0"/>
              <a:t>Site of displacement, disorientation</a:t>
            </a:r>
          </a:p>
          <a:p>
            <a:r>
              <a:rPr lang="en-US" dirty="0" smtClean="0"/>
              <a:t>Darkness: the demonic spirit blends into the city backdrop</a:t>
            </a:r>
          </a:p>
        </p:txBody>
      </p:sp>
    </p:spTree>
    <p:extLst>
      <p:ext uri="{BB962C8B-B14F-4D97-AF65-F5344CB8AC3E}">
        <p14:creationId xmlns:p14="http://schemas.microsoft.com/office/powerpoint/2010/main" val="189471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Setting 2: </a:t>
            </a:r>
            <a:r>
              <a:rPr lang="en-US" dirty="0" err="1" smtClean="0">
                <a:solidFill>
                  <a:srgbClr val="292934"/>
                </a:solidFill>
              </a:rPr>
              <a:t>Immateria</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Metaphysical realm</a:t>
            </a:r>
          </a:p>
          <a:p>
            <a:r>
              <a:rPr lang="en-US" dirty="0" smtClean="0"/>
              <a:t>World of myth, fiction</a:t>
            </a:r>
          </a:p>
          <a:p>
            <a:r>
              <a:rPr lang="en-US" dirty="0" smtClean="0"/>
              <a:t>The realm where dreams and stories come from</a:t>
            </a:r>
          </a:p>
          <a:p>
            <a:r>
              <a:rPr lang="en-US" dirty="0" smtClean="0"/>
              <a:t>Anyone can channel </a:t>
            </a:r>
            <a:r>
              <a:rPr lang="en-US" dirty="0" err="1"/>
              <a:t>P</a:t>
            </a:r>
            <a:r>
              <a:rPr lang="en-US" dirty="0" err="1" smtClean="0"/>
              <a:t>romethea</a:t>
            </a:r>
            <a:r>
              <a:rPr lang="en-US" dirty="0" smtClean="0"/>
              <a:t> from this realm</a:t>
            </a:r>
          </a:p>
          <a:p>
            <a:r>
              <a:rPr lang="en-US" dirty="0" smtClean="0"/>
              <a:t>A place of liberation; freedom from oneself</a:t>
            </a:r>
          </a:p>
          <a:p>
            <a:r>
              <a:rPr lang="en-US" dirty="0" smtClean="0"/>
              <a:t>Spiritual realm—we have access to a kind of info that is not given to us through our senses</a:t>
            </a:r>
          </a:p>
          <a:p>
            <a:r>
              <a:rPr lang="en-US" dirty="0" smtClean="0"/>
              <a:t>Suspension of basic conventions of thoughts</a:t>
            </a:r>
          </a:p>
          <a:p>
            <a:r>
              <a:rPr lang="en-US" dirty="0"/>
              <a:t>A</a:t>
            </a:r>
            <a:r>
              <a:rPr lang="en-US" dirty="0" smtClean="0"/>
              <a:t> side of being human (other side-sensible)</a:t>
            </a:r>
          </a:p>
          <a:p>
            <a:r>
              <a:rPr lang="en-US" dirty="0" smtClean="0"/>
              <a:t>An </a:t>
            </a:r>
            <a:r>
              <a:rPr lang="en-US" dirty="0" err="1" smtClean="0"/>
              <a:t>unframably</a:t>
            </a:r>
            <a:r>
              <a:rPr lang="en-US" dirty="0" smtClean="0"/>
              <a:t> complex world </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6109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520"/>
            <a:ext cx="8229600" cy="1190480"/>
          </a:xfrm>
          <a:solidFill>
            <a:srgbClr val="FFE927"/>
          </a:solidFill>
        </p:spPr>
        <p:txBody>
          <a:bodyPr>
            <a:normAutofit fontScale="90000"/>
          </a:bodyPr>
          <a:lstStyle/>
          <a:p>
            <a:r>
              <a:rPr lang="en-US" dirty="0" smtClean="0">
                <a:solidFill>
                  <a:srgbClr val="292934"/>
                </a:solidFill>
              </a:rPr>
              <a:t/>
            </a:r>
            <a:br>
              <a:rPr lang="en-US" dirty="0" smtClean="0">
                <a:solidFill>
                  <a:srgbClr val="292934"/>
                </a:solidFill>
              </a:rPr>
            </a:br>
            <a:r>
              <a:rPr lang="en-US" dirty="0" smtClean="0">
                <a:solidFill>
                  <a:srgbClr val="292934"/>
                </a:solidFill>
              </a:rPr>
              <a:t>Setting 3</a:t>
            </a:r>
            <a:r>
              <a:rPr lang="en-US" dirty="0">
                <a:solidFill>
                  <a:srgbClr val="292934"/>
                </a:solidFill>
              </a:rPr>
              <a:t>: </a:t>
            </a:r>
            <a:r>
              <a:rPr lang="en-US" dirty="0" smtClean="0">
                <a:solidFill>
                  <a:srgbClr val="292934"/>
                </a:solidFill>
              </a:rPr>
              <a:t>Apocalypse</a:t>
            </a:r>
            <a:br>
              <a:rPr lang="en-US" dirty="0" smtClean="0">
                <a:solidFill>
                  <a:srgbClr val="292934"/>
                </a:solidFill>
              </a:rPr>
            </a:br>
            <a:r>
              <a:rPr lang="en-US" sz="2700" dirty="0" smtClean="0">
                <a:solidFill>
                  <a:srgbClr val="292934"/>
                </a:solidFill>
              </a:rPr>
              <a:t>“</a:t>
            </a:r>
            <a:r>
              <a:rPr lang="en-US" sz="2700" dirty="0">
                <a:solidFill>
                  <a:srgbClr val="292934"/>
                </a:solidFill>
              </a:rPr>
              <a:t>dark age is coming”</a:t>
            </a:r>
            <a:br>
              <a:rPr lang="en-US" sz="2700" dirty="0">
                <a:solidFill>
                  <a:srgbClr val="292934"/>
                </a:solidFill>
              </a:rPr>
            </a:br>
            <a:r>
              <a:rPr lang="en-US" dirty="0" smtClean="0">
                <a:solidFill>
                  <a:srgbClr val="292934"/>
                </a:solidFill>
              </a:rPr>
              <a:t> </a:t>
            </a:r>
            <a:endParaRPr lang="en-US" dirty="0">
              <a:solidFill>
                <a:srgbClr val="292934"/>
              </a:solidFill>
            </a:endParaRPr>
          </a:p>
        </p:txBody>
      </p:sp>
      <p:pic>
        <p:nvPicPr>
          <p:cNvPr id="4" name="Content Placeholder 3" descr="four horseman.jpg"/>
          <p:cNvPicPr>
            <a:picLocks noGrp="1" noChangeAspect="1"/>
          </p:cNvPicPr>
          <p:nvPr>
            <p:ph idx="1"/>
          </p:nvPr>
        </p:nvPicPr>
        <p:blipFill>
          <a:blip r:embed="rId2">
            <a:extLst>
              <a:ext uri="{28A0092B-C50C-407E-A947-70E740481C1C}">
                <a14:useLocalDpi xmlns:a14="http://schemas.microsoft.com/office/drawing/2010/main" val="0"/>
              </a:ext>
            </a:extLst>
          </a:blip>
          <a:srcRect l="-37750" r="-37750"/>
          <a:stretch>
            <a:fillRect/>
          </a:stretch>
        </p:blipFill>
        <p:spPr/>
      </p:pic>
    </p:spTree>
    <p:extLst>
      <p:ext uri="{BB962C8B-B14F-4D97-AF65-F5344CB8AC3E}">
        <p14:creationId xmlns:p14="http://schemas.microsoft.com/office/powerpoint/2010/main" val="302210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Setting #3: Apocalypse</a:t>
            </a:r>
            <a:endParaRPr lang="en-US" dirty="0">
              <a:solidFill>
                <a:srgbClr val="292934"/>
              </a:solidFill>
            </a:endParaRPr>
          </a:p>
        </p:txBody>
      </p:sp>
      <p:sp>
        <p:nvSpPr>
          <p:cNvPr id="3" name="Content Placeholder 2"/>
          <p:cNvSpPr>
            <a:spLocks noGrp="1"/>
          </p:cNvSpPr>
          <p:nvPr>
            <p:ph idx="1"/>
          </p:nvPr>
        </p:nvSpPr>
        <p:spPr/>
        <p:txBody>
          <a:bodyPr>
            <a:normAutofit/>
          </a:bodyPr>
          <a:lstStyle/>
          <a:p>
            <a:pPr lvl="0"/>
            <a:r>
              <a:rPr lang="en-US" dirty="0"/>
              <a:t>Refers to revelation </a:t>
            </a:r>
          </a:p>
          <a:p>
            <a:r>
              <a:rPr lang="en-US" dirty="0" smtClean="0"/>
              <a:t>not the end of the world (not the Christian sense)</a:t>
            </a:r>
          </a:p>
          <a:p>
            <a:r>
              <a:rPr lang="en-US" dirty="0" err="1" smtClean="0"/>
              <a:t>Promethea’s</a:t>
            </a:r>
            <a:r>
              <a:rPr lang="en-US" dirty="0" smtClean="0"/>
              <a:t> first crossing: brings about the end of the world  </a:t>
            </a:r>
          </a:p>
          <a:p>
            <a:r>
              <a:rPr lang="en-US" dirty="0" smtClean="0"/>
              <a:t>Apocalyptic: uncovering, revelation of something secretive</a:t>
            </a:r>
          </a:p>
          <a:p>
            <a:pPr lvl="0"/>
            <a:r>
              <a:rPr lang="en-US" dirty="0"/>
              <a:t>T</a:t>
            </a:r>
            <a:r>
              <a:rPr lang="en-US" dirty="0" smtClean="0"/>
              <a:t>o </a:t>
            </a:r>
            <a:r>
              <a:rPr lang="en-US" dirty="0"/>
              <a:t>Moore, it means a new way of looking at things</a:t>
            </a:r>
            <a:endParaRPr lang="en-CA" dirty="0"/>
          </a:p>
          <a:p>
            <a:pPr lvl="0"/>
            <a:r>
              <a:rPr lang="en-US" dirty="0"/>
              <a:t>He equates the end of the world with when our ideas get radical –new and radical </a:t>
            </a:r>
            <a:endParaRPr lang="en-CA" dirty="0"/>
          </a:p>
          <a:p>
            <a:pPr lvl="0"/>
            <a:r>
              <a:rPr lang="en-US" dirty="0"/>
              <a:t>A change in ways of thinking about the world’</a:t>
            </a:r>
            <a:endParaRPr lang="en-CA" dirty="0"/>
          </a:p>
          <a:p>
            <a:pPr lvl="0"/>
            <a:r>
              <a:rPr lang="en-US" dirty="0" smtClean="0"/>
              <a:t>A world where </a:t>
            </a:r>
            <a:r>
              <a:rPr lang="en-US" dirty="0"/>
              <a:t>boundaries become eroded</a:t>
            </a:r>
            <a:endParaRPr lang="en-CA" dirty="0"/>
          </a:p>
          <a:p>
            <a:endParaRPr lang="en-US" dirty="0" smtClean="0"/>
          </a:p>
        </p:txBody>
      </p:sp>
    </p:spTree>
    <p:extLst>
      <p:ext uri="{BB962C8B-B14F-4D97-AF65-F5344CB8AC3E}">
        <p14:creationId xmlns:p14="http://schemas.microsoft.com/office/powerpoint/2010/main" val="241560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Basic features of </a:t>
            </a:r>
            <a:r>
              <a:rPr lang="en-US" dirty="0" err="1" smtClean="0">
                <a:solidFill>
                  <a:srgbClr val="292934"/>
                </a:solidFill>
              </a:rPr>
              <a:t>Apocalypticsm</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dirty="0" smtClean="0">
                <a:solidFill>
                  <a:srgbClr val="FF0000"/>
                </a:solidFill>
              </a:rPr>
              <a:t>Esoteric</a:t>
            </a:r>
            <a:r>
              <a:rPr lang="en-US" dirty="0" smtClean="0"/>
              <a:t>: </a:t>
            </a:r>
            <a:r>
              <a:rPr lang="en-US" dirty="0"/>
              <a:t>covering; secret; only revealed to the elect; revelations are attributed to past distinguished </a:t>
            </a:r>
            <a:r>
              <a:rPr lang="en-US" dirty="0" smtClean="0"/>
              <a:t>individuals</a:t>
            </a:r>
          </a:p>
          <a:p>
            <a:pPr marL="0" indent="0">
              <a:buNone/>
            </a:pPr>
            <a:r>
              <a:rPr lang="en-US" dirty="0" smtClean="0"/>
              <a:t>2. </a:t>
            </a:r>
            <a:r>
              <a:rPr lang="en-US" dirty="0" smtClean="0">
                <a:solidFill>
                  <a:srgbClr val="FF0000"/>
                </a:solidFill>
              </a:rPr>
              <a:t>Symbolism</a:t>
            </a:r>
            <a:r>
              <a:rPr lang="en-US" dirty="0" smtClean="0"/>
              <a:t>: combats with monsters; heavenly tablets; numbers; animal figures—the idea that there is deeper meaning than what lies beyond the surface</a:t>
            </a:r>
          </a:p>
          <a:p>
            <a:pPr marL="0" indent="0">
              <a:buNone/>
            </a:pPr>
            <a:r>
              <a:rPr lang="en-US" dirty="0" smtClean="0"/>
              <a:t>3. </a:t>
            </a:r>
            <a:r>
              <a:rPr lang="en-US" dirty="0" smtClean="0">
                <a:solidFill>
                  <a:srgbClr val="FF0000"/>
                </a:solidFill>
              </a:rPr>
              <a:t>Dreams and visions</a:t>
            </a:r>
            <a:r>
              <a:rPr lang="en-US" dirty="0" smtClean="0"/>
              <a:t>: the standard mode of communication; from an external source (versus Freudian and Jungian notion—dreams come from an eternal source)</a:t>
            </a:r>
          </a:p>
          <a:p>
            <a:pPr marL="0" indent="0">
              <a:buNone/>
            </a:pPr>
            <a:r>
              <a:rPr lang="en-US" dirty="0" smtClean="0"/>
              <a:t>4. </a:t>
            </a:r>
            <a:r>
              <a:rPr lang="en-US" dirty="0" err="1" smtClean="0">
                <a:solidFill>
                  <a:srgbClr val="FF0000"/>
                </a:solidFill>
              </a:rPr>
              <a:t>Otherwordly</a:t>
            </a:r>
            <a:r>
              <a:rPr lang="en-US" dirty="0" smtClean="0">
                <a:solidFill>
                  <a:srgbClr val="FF0000"/>
                </a:solidFill>
              </a:rPr>
              <a:t> travel</a:t>
            </a:r>
          </a:p>
          <a:p>
            <a:pPr marL="0" indent="0">
              <a:buNone/>
            </a:pPr>
            <a:r>
              <a:rPr lang="en-US" dirty="0" smtClean="0"/>
              <a:t>5. </a:t>
            </a:r>
            <a:r>
              <a:rPr lang="en-US" dirty="0" smtClean="0">
                <a:solidFill>
                  <a:srgbClr val="FF0000"/>
                </a:solidFill>
              </a:rPr>
              <a:t>God in control of history </a:t>
            </a:r>
            <a:r>
              <a:rPr lang="en-US" dirty="0" smtClean="0"/>
              <a:t>(free will within a larger determined framework)</a:t>
            </a:r>
          </a:p>
          <a:p>
            <a:pPr marL="0" indent="0">
              <a:buNone/>
            </a:pPr>
            <a:r>
              <a:rPr lang="en-US" dirty="0" smtClean="0"/>
              <a:t>6. </a:t>
            </a:r>
            <a:r>
              <a:rPr lang="en-US" dirty="0" smtClean="0">
                <a:solidFill>
                  <a:srgbClr val="FF0000"/>
                </a:solidFill>
              </a:rPr>
              <a:t>Angels and Demons:</a:t>
            </a:r>
            <a:r>
              <a:rPr lang="en-US" dirty="0" smtClean="0"/>
              <a:t> Angels are mediators and guides; demons try to thwart divine contact</a:t>
            </a:r>
            <a:endParaRPr lang="en-US" dirty="0"/>
          </a:p>
          <a:p>
            <a:endParaRPr lang="en-US" dirty="0"/>
          </a:p>
        </p:txBody>
      </p:sp>
    </p:spTree>
    <p:extLst>
      <p:ext uri="{BB962C8B-B14F-4D97-AF65-F5344CB8AC3E}">
        <p14:creationId xmlns:p14="http://schemas.microsoft.com/office/powerpoint/2010/main" val="290145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a:solidFill>
                  <a:srgbClr val="292934"/>
                </a:solidFill>
              </a:rPr>
              <a:t>Basic features of </a:t>
            </a:r>
            <a:r>
              <a:rPr lang="en-US" dirty="0" err="1">
                <a:solidFill>
                  <a:srgbClr val="292934"/>
                </a:solidFill>
              </a:rPr>
              <a:t>Apocalyptism</a:t>
            </a:r>
            <a:endParaRPr lang="en-US" dirty="0">
              <a:solidFill>
                <a:srgbClr val="292934"/>
              </a:solidFill>
            </a:endParaRPr>
          </a:p>
        </p:txBody>
      </p:sp>
      <p:sp>
        <p:nvSpPr>
          <p:cNvPr id="3" name="Content Placeholder 2"/>
          <p:cNvSpPr>
            <a:spLocks noGrp="1"/>
          </p:cNvSpPr>
          <p:nvPr>
            <p:ph idx="1"/>
          </p:nvPr>
        </p:nvSpPr>
        <p:spPr/>
        <p:txBody>
          <a:bodyPr/>
          <a:lstStyle/>
          <a:p>
            <a:pPr marL="0" indent="0">
              <a:buNone/>
            </a:pPr>
            <a:r>
              <a:rPr lang="en-US" dirty="0" smtClean="0"/>
              <a:t>7. </a:t>
            </a:r>
            <a:r>
              <a:rPr lang="en-US" dirty="0" smtClean="0">
                <a:solidFill>
                  <a:srgbClr val="FF0000"/>
                </a:solidFill>
              </a:rPr>
              <a:t>the end of time</a:t>
            </a:r>
            <a:r>
              <a:rPr lang="en-US" dirty="0" smtClean="0"/>
              <a:t> is near-violence will increase—the world is getting worse; final grand triumph of good over evil-you can tell the end is near by the degree of horror and suffering</a:t>
            </a:r>
          </a:p>
          <a:p>
            <a:pPr marL="0" indent="0">
              <a:buNone/>
            </a:pPr>
            <a:r>
              <a:rPr lang="en-US" dirty="0" smtClean="0"/>
              <a:t>8. </a:t>
            </a:r>
            <a:r>
              <a:rPr lang="en-US" dirty="0" smtClean="0">
                <a:solidFill>
                  <a:srgbClr val="FF0000"/>
                </a:solidFill>
              </a:rPr>
              <a:t>Messiah</a:t>
            </a:r>
            <a:r>
              <a:rPr lang="en-US" dirty="0" smtClean="0"/>
              <a:t> (Hebrew)—the anointed one will come-in charge of forces of good</a:t>
            </a:r>
          </a:p>
          <a:p>
            <a:pPr marL="0" indent="0">
              <a:buNone/>
            </a:pPr>
            <a:r>
              <a:rPr lang="en-US" dirty="0" smtClean="0"/>
              <a:t>9. </a:t>
            </a:r>
            <a:r>
              <a:rPr lang="en-US" dirty="0" smtClean="0">
                <a:solidFill>
                  <a:srgbClr val="FF0000"/>
                </a:solidFill>
              </a:rPr>
              <a:t>Punishment and reward</a:t>
            </a:r>
            <a:r>
              <a:rPr lang="en-US" dirty="0" smtClean="0"/>
              <a:t>: the bad will be punished; good are rewarded </a:t>
            </a:r>
          </a:p>
          <a:p>
            <a:pPr marL="0" indent="0">
              <a:buNone/>
            </a:pPr>
            <a:r>
              <a:rPr lang="en-US" dirty="0" smtClean="0"/>
              <a:t>10. </a:t>
            </a:r>
            <a:r>
              <a:rPr lang="en-US" dirty="0" smtClean="0">
                <a:solidFill>
                  <a:srgbClr val="FF0000"/>
                </a:solidFill>
              </a:rPr>
              <a:t>Dualism: </a:t>
            </a:r>
            <a:r>
              <a:rPr lang="en-US" dirty="0" smtClean="0"/>
              <a:t>up/down; saved/damned; good/evil; white/black; light/darkness</a:t>
            </a:r>
            <a:endParaRPr lang="en-US" dirty="0"/>
          </a:p>
        </p:txBody>
      </p:sp>
    </p:spTree>
    <p:extLst>
      <p:ext uri="{BB962C8B-B14F-4D97-AF65-F5344CB8AC3E}">
        <p14:creationId xmlns:p14="http://schemas.microsoft.com/office/powerpoint/2010/main" val="16308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600" dirty="0"/>
          </a:p>
        </p:txBody>
      </p:sp>
      <p:pic>
        <p:nvPicPr>
          <p:cNvPr id="5" name="Content Placeholder 4" descr="blake.jpg"/>
          <p:cNvPicPr>
            <a:picLocks noGrp="1" noChangeAspect="1"/>
          </p:cNvPicPr>
          <p:nvPr>
            <p:ph idx="1"/>
          </p:nvPr>
        </p:nvPicPr>
        <p:blipFill>
          <a:blip r:embed="rId2">
            <a:extLst>
              <a:ext uri="{28A0092B-C50C-407E-A947-70E740481C1C}">
                <a14:useLocalDpi xmlns:a14="http://schemas.microsoft.com/office/drawing/2010/main" val="0"/>
              </a:ext>
            </a:extLst>
          </a:blip>
          <a:srcRect l="-26836" r="-26836"/>
          <a:stretch>
            <a:fillRect/>
          </a:stretch>
        </p:blipFill>
        <p:spPr>
          <a:xfrm>
            <a:off x="3211513" y="792163"/>
            <a:ext cx="5715000" cy="5578475"/>
          </a:xfrm>
        </p:spPr>
      </p:pic>
      <p:sp>
        <p:nvSpPr>
          <p:cNvPr id="4" name="Text Placeholder 3"/>
          <p:cNvSpPr>
            <a:spLocks noGrp="1"/>
          </p:cNvSpPr>
          <p:nvPr>
            <p:ph type="body" sz="half" idx="2"/>
          </p:nvPr>
        </p:nvSpPr>
        <p:spPr>
          <a:xfrm>
            <a:off x="147261" y="2705472"/>
            <a:ext cx="2724332" cy="2539828"/>
          </a:xfrm>
        </p:spPr>
        <p:txBody>
          <a:bodyPr>
            <a:normAutofit fontScale="92500" lnSpcReduction="10000"/>
          </a:bodyPr>
          <a:lstStyle/>
          <a:p>
            <a:r>
              <a:rPr lang="en-US" sz="2800" dirty="0"/>
              <a:t>“The imagination is not a state: it is the human existence itself</a:t>
            </a:r>
            <a:r>
              <a:rPr lang="en-US" sz="2800" dirty="0" smtClean="0"/>
              <a:t>”</a:t>
            </a:r>
          </a:p>
          <a:p>
            <a:endParaRPr lang="en-US" sz="2800" dirty="0"/>
          </a:p>
          <a:p>
            <a:r>
              <a:rPr lang="en-US" sz="2800" dirty="0" smtClean="0"/>
              <a:t>—</a:t>
            </a:r>
            <a:r>
              <a:rPr lang="en-US" sz="2800" dirty="0"/>
              <a:t>William Blake</a:t>
            </a:r>
            <a:endParaRPr lang="en-CA" sz="2800" dirty="0"/>
          </a:p>
          <a:p>
            <a:endParaRPr lang="en-US" dirty="0"/>
          </a:p>
        </p:txBody>
      </p:sp>
    </p:spTree>
    <p:extLst>
      <p:ext uri="{BB962C8B-B14F-4D97-AF65-F5344CB8AC3E}">
        <p14:creationId xmlns:p14="http://schemas.microsoft.com/office/powerpoint/2010/main" val="145807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William Blake: Newton</a:t>
            </a:r>
            <a:endParaRPr lang="en-US" dirty="0">
              <a:solidFill>
                <a:srgbClr val="292934"/>
              </a:solidFill>
            </a:endParaRPr>
          </a:p>
        </p:txBody>
      </p:sp>
      <p:pic>
        <p:nvPicPr>
          <p:cNvPr id="4" name="Content Placeholder 3" descr="images.jpeg"/>
          <p:cNvPicPr>
            <a:picLocks noGrp="1" noChangeAspect="1"/>
          </p:cNvPicPr>
          <p:nvPr>
            <p:ph idx="1"/>
          </p:nvPr>
        </p:nvPicPr>
        <p:blipFill>
          <a:blip r:embed="rId2">
            <a:extLst>
              <a:ext uri="{28A0092B-C50C-407E-A947-70E740481C1C}">
                <a14:useLocalDpi xmlns:a14="http://schemas.microsoft.com/office/drawing/2010/main" val="0"/>
              </a:ext>
            </a:extLst>
          </a:blip>
          <a:srcRect t="9931" b="9931"/>
          <a:stretch>
            <a:fillRect/>
          </a:stretch>
        </p:blipFill>
        <p:spPr>
          <a:xfrm>
            <a:off x="457200" y="1621021"/>
            <a:ext cx="8229600" cy="4876800"/>
          </a:xfrm>
        </p:spPr>
      </p:pic>
    </p:spTree>
    <p:extLst>
      <p:ext uri="{BB962C8B-B14F-4D97-AF65-F5344CB8AC3E}">
        <p14:creationId xmlns:p14="http://schemas.microsoft.com/office/powerpoint/2010/main" val="204628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normAutofit fontScale="90000"/>
          </a:bodyPr>
          <a:lstStyle/>
          <a:p>
            <a:r>
              <a:rPr lang="en-US" dirty="0" smtClean="0">
                <a:solidFill>
                  <a:schemeClr val="tx1"/>
                </a:solidFill>
              </a:rPr>
              <a:t/>
            </a:r>
            <a:br>
              <a:rPr lang="en-US" dirty="0" smtClean="0">
                <a:solidFill>
                  <a:schemeClr val="tx1"/>
                </a:solidFill>
              </a:rPr>
            </a:br>
            <a:r>
              <a:rPr lang="en-US" dirty="0" smtClean="0">
                <a:solidFill>
                  <a:schemeClr val="tx1"/>
                </a:solidFill>
              </a:rPr>
              <a:t>Realm </a:t>
            </a:r>
            <a:r>
              <a:rPr lang="en-US" dirty="0">
                <a:solidFill>
                  <a:schemeClr val="tx1"/>
                </a:solidFill>
              </a:rPr>
              <a:t>of the Sensible: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t>Sensible world—ordinary reality of experience</a:t>
            </a:r>
          </a:p>
          <a:p>
            <a:r>
              <a:rPr lang="en-US" dirty="0" smtClean="0"/>
              <a:t>It is hard work to maintain a normal sense of reality</a:t>
            </a:r>
          </a:p>
          <a:p>
            <a:r>
              <a:rPr lang="en-US" dirty="0" smtClean="0"/>
              <a:t>Every framework has its limits</a:t>
            </a:r>
          </a:p>
          <a:p>
            <a:r>
              <a:rPr lang="en-US" dirty="0" smtClean="0"/>
              <a:t>Living only in this way brings anxiety</a:t>
            </a:r>
          </a:p>
          <a:p>
            <a:r>
              <a:rPr lang="en-US" dirty="0" smtClean="0"/>
              <a:t>According to </a:t>
            </a:r>
            <a:r>
              <a:rPr lang="en-US" dirty="0" err="1" smtClean="0"/>
              <a:t>Promethea</a:t>
            </a:r>
            <a:r>
              <a:rPr lang="en-US" dirty="0" smtClean="0"/>
              <a:t>, if you function within these boundaries, you are </a:t>
            </a:r>
            <a:r>
              <a:rPr lang="en-US" dirty="0"/>
              <a:t>i</a:t>
            </a:r>
            <a:r>
              <a:rPr lang="en-US" dirty="0" smtClean="0"/>
              <a:t>mpoverishing yourself</a:t>
            </a:r>
          </a:p>
          <a:p>
            <a:r>
              <a:rPr lang="en-US" dirty="0" smtClean="0"/>
              <a:t>There is a chaos (non orderly, non-reasonable) that you should embrace</a:t>
            </a:r>
          </a:p>
          <a:p>
            <a:endParaRPr lang="en-US" dirty="0" smtClean="0"/>
          </a:p>
          <a:p>
            <a:endParaRPr lang="en-US" dirty="0"/>
          </a:p>
        </p:txBody>
      </p:sp>
    </p:spTree>
    <p:extLst>
      <p:ext uri="{BB962C8B-B14F-4D97-AF65-F5344CB8AC3E}">
        <p14:creationId xmlns:p14="http://schemas.microsoft.com/office/powerpoint/2010/main" val="124689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smtClean="0">
                <a:solidFill>
                  <a:srgbClr val="292934"/>
                </a:solidFill>
              </a:rPr>
              <a:t>Prologue: Origin Story</a:t>
            </a:r>
            <a:endParaRPr lang="en-US" dirty="0">
              <a:solidFill>
                <a:srgbClr val="292934"/>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Death of the father—death of magic </a:t>
            </a:r>
          </a:p>
          <a:p>
            <a:r>
              <a:rPr lang="en-US" dirty="0" smtClean="0"/>
              <a:t>God versus evil established</a:t>
            </a:r>
          </a:p>
          <a:p>
            <a:r>
              <a:rPr lang="en-US" dirty="0" smtClean="0"/>
              <a:t>Dualism established</a:t>
            </a:r>
          </a:p>
          <a:p>
            <a:r>
              <a:rPr lang="en-US" dirty="0" smtClean="0"/>
              <a:t>Inner and outer</a:t>
            </a:r>
          </a:p>
          <a:p>
            <a:r>
              <a:rPr lang="en-US" dirty="0" smtClean="0"/>
              <a:t>Convention versus working outside convention &amp; rules</a:t>
            </a:r>
          </a:p>
          <a:p>
            <a:r>
              <a:rPr lang="en-US" dirty="0" smtClean="0"/>
              <a:t>Villains—trying to kill the source (of the imagination)</a:t>
            </a:r>
          </a:p>
          <a:p>
            <a:r>
              <a:rPr lang="en-US" dirty="0" smtClean="0"/>
              <a:t>Starts with an ancient culture (</a:t>
            </a:r>
            <a:r>
              <a:rPr lang="en-US" dirty="0" err="1" smtClean="0"/>
              <a:t>mesopotamia</a:t>
            </a:r>
            <a:r>
              <a:rPr lang="en-US" dirty="0" smtClean="0"/>
              <a:t>) that has nothing to do with </a:t>
            </a:r>
            <a:r>
              <a:rPr lang="en-US" dirty="0" err="1" smtClean="0"/>
              <a:t>Apocalypticism</a:t>
            </a:r>
            <a:r>
              <a:rPr lang="en-US" dirty="0" smtClean="0"/>
              <a:t> –this is a Hebrew notion</a:t>
            </a:r>
          </a:p>
          <a:p>
            <a:endParaRPr lang="en-US" dirty="0" smtClean="0"/>
          </a:p>
          <a:p>
            <a:endParaRPr lang="en-US" dirty="0" smtClean="0"/>
          </a:p>
        </p:txBody>
      </p:sp>
    </p:spTree>
    <p:extLst>
      <p:ext uri="{BB962C8B-B14F-4D97-AF65-F5344CB8AC3E}">
        <p14:creationId xmlns:p14="http://schemas.microsoft.com/office/powerpoint/2010/main" val="387726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Origins Story: not a religious story….</a:t>
            </a:r>
            <a:endParaRPr lang="en-US" dirty="0">
              <a:solidFill>
                <a:srgbClr val="292934"/>
              </a:solidFill>
            </a:endParaRPr>
          </a:p>
        </p:txBody>
      </p:sp>
      <p:pic>
        <p:nvPicPr>
          <p:cNvPr id="4" name="Content Placeholder 3" descr="images.jpeg"/>
          <p:cNvPicPr>
            <a:picLocks noGrp="1" noChangeAspect="1"/>
          </p:cNvPicPr>
          <p:nvPr>
            <p:ph idx="1"/>
          </p:nvPr>
        </p:nvPicPr>
        <p:blipFill>
          <a:blip r:embed="rId2">
            <a:extLst>
              <a:ext uri="{28A0092B-C50C-407E-A947-70E740481C1C}">
                <a14:useLocalDpi xmlns:a14="http://schemas.microsoft.com/office/drawing/2010/main" val="0"/>
              </a:ext>
            </a:extLst>
          </a:blip>
          <a:srcRect l="-79593" r="-79593"/>
          <a:stretch>
            <a:fillRect/>
          </a:stretch>
        </p:blipFill>
        <p:spPr>
          <a:xfrm>
            <a:off x="2330757" y="1600200"/>
            <a:ext cx="8229600" cy="4876800"/>
          </a:xfrm>
        </p:spPr>
      </p:pic>
      <p:pic>
        <p:nvPicPr>
          <p:cNvPr id="5" name="Picture 4"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45" y="1600200"/>
            <a:ext cx="3290552" cy="4876800"/>
          </a:xfrm>
          <a:prstGeom prst="rect">
            <a:avLst/>
          </a:prstGeom>
        </p:spPr>
      </p:pic>
    </p:spTree>
    <p:extLst>
      <p:ext uri="{BB962C8B-B14F-4D97-AF65-F5344CB8AC3E}">
        <p14:creationId xmlns:p14="http://schemas.microsoft.com/office/powerpoint/2010/main" val="4054492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Symbols: Used in Narrative Patterns</a:t>
            </a:r>
            <a:endParaRPr lang="en-US" dirty="0">
              <a:solidFill>
                <a:srgbClr val="292934"/>
              </a:solidFill>
            </a:endParaRPr>
          </a:p>
        </p:txBody>
      </p:sp>
      <p:sp>
        <p:nvSpPr>
          <p:cNvPr id="3" name="Content Placeholder 2"/>
          <p:cNvSpPr>
            <a:spLocks noGrp="1"/>
          </p:cNvSpPr>
          <p:nvPr>
            <p:ph idx="1"/>
          </p:nvPr>
        </p:nvSpPr>
        <p:spPr/>
        <p:txBody>
          <a:bodyPr>
            <a:normAutofit/>
          </a:bodyPr>
          <a:lstStyle/>
          <a:p>
            <a:pPr marL="457200" indent="-457200">
              <a:buAutoNum type="arabicPeriod"/>
            </a:pPr>
            <a:r>
              <a:rPr lang="en-US" dirty="0" smtClean="0">
                <a:solidFill>
                  <a:srgbClr val="FF0000"/>
                </a:solidFill>
              </a:rPr>
              <a:t>Snake</a:t>
            </a:r>
            <a:r>
              <a:rPr lang="en-US" dirty="0" smtClean="0"/>
              <a:t>: serpent as the symbol of evil, submission to temptation, theme of non-knowing—in the </a:t>
            </a:r>
            <a:r>
              <a:rPr lang="en-US" dirty="0"/>
              <a:t>B</a:t>
            </a:r>
            <a:r>
              <a:rPr lang="en-US" dirty="0" smtClean="0"/>
              <a:t>ible, </a:t>
            </a:r>
          </a:p>
          <a:p>
            <a:pPr marL="457200" indent="-457200">
              <a:buAutoNum type="arabicPeriod"/>
            </a:pPr>
            <a:r>
              <a:rPr lang="en-US" dirty="0">
                <a:solidFill>
                  <a:srgbClr val="FF0000"/>
                </a:solidFill>
              </a:rPr>
              <a:t>S</a:t>
            </a:r>
            <a:r>
              <a:rPr lang="en-US" dirty="0" smtClean="0">
                <a:solidFill>
                  <a:srgbClr val="FF0000"/>
                </a:solidFill>
              </a:rPr>
              <a:t>un</a:t>
            </a:r>
            <a:r>
              <a:rPr lang="en-US" dirty="0" smtClean="0"/>
              <a:t>: light source</a:t>
            </a:r>
            <a:endParaRPr lang="en-US" dirty="0"/>
          </a:p>
          <a:p>
            <a:pPr marL="457200" indent="-457200">
              <a:buAutoNum type="arabicPeriod"/>
            </a:pPr>
            <a:r>
              <a:rPr lang="en-US" dirty="0" smtClean="0">
                <a:solidFill>
                  <a:srgbClr val="FF0000"/>
                </a:solidFill>
              </a:rPr>
              <a:t>Stairs</a:t>
            </a:r>
            <a:r>
              <a:rPr lang="en-US" dirty="0" smtClean="0"/>
              <a:t> </a:t>
            </a:r>
            <a:r>
              <a:rPr lang="en-US" dirty="0"/>
              <a:t>(Jacob’s Ladder): mystical meaning: ascent and descent (of the soul), </a:t>
            </a:r>
            <a:endParaRPr lang="en-US" dirty="0" smtClean="0"/>
          </a:p>
          <a:p>
            <a:pPr marL="457200" indent="-457200">
              <a:buAutoNum type="arabicPeriod"/>
            </a:pPr>
            <a:r>
              <a:rPr lang="en-US" dirty="0" smtClean="0">
                <a:solidFill>
                  <a:srgbClr val="FF0000"/>
                </a:solidFill>
              </a:rPr>
              <a:t>Her staff </a:t>
            </a:r>
            <a:r>
              <a:rPr lang="en-US" dirty="0" smtClean="0"/>
              <a:t>(</a:t>
            </a:r>
            <a:r>
              <a:rPr lang="en-US" dirty="0" smtClean="0">
                <a:solidFill>
                  <a:srgbClr val="FF0000"/>
                </a:solidFill>
              </a:rPr>
              <a:t>caduceus</a:t>
            </a:r>
            <a:r>
              <a:rPr lang="en-US" dirty="0" smtClean="0"/>
              <a:t>): represents her mythical past; the axis mundi (connection between heaven and earth); god Hermes</a:t>
            </a:r>
          </a:p>
          <a:p>
            <a:pPr marL="457200" indent="-457200">
              <a:buAutoNum type="arabicPeriod"/>
            </a:pPr>
            <a:r>
              <a:rPr lang="en-US" dirty="0" smtClean="0">
                <a:solidFill>
                  <a:srgbClr val="FF0000"/>
                </a:solidFill>
              </a:rPr>
              <a:t>The spiraling, cosmic serpents</a:t>
            </a:r>
            <a:r>
              <a:rPr lang="en-US" dirty="0" smtClean="0"/>
              <a:t>; crossing; intertwining of imagination and physical</a:t>
            </a:r>
            <a:endParaRPr lang="en-US" dirty="0"/>
          </a:p>
          <a:p>
            <a:endParaRPr lang="en-US" dirty="0"/>
          </a:p>
        </p:txBody>
      </p:sp>
    </p:spTree>
    <p:extLst>
      <p:ext uri="{BB962C8B-B14F-4D97-AF65-F5344CB8AC3E}">
        <p14:creationId xmlns:p14="http://schemas.microsoft.com/office/powerpoint/2010/main" val="411831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smtClean="0">
                <a:solidFill>
                  <a:srgbClr val="292934"/>
                </a:solidFill>
              </a:rPr>
              <a:t>Caduceus</a:t>
            </a:r>
            <a:endParaRPr lang="en-US" dirty="0">
              <a:solidFill>
                <a:srgbClr val="292934"/>
              </a:solidFill>
            </a:endParaRPr>
          </a:p>
        </p:txBody>
      </p:sp>
      <p:pic>
        <p:nvPicPr>
          <p:cNvPr id="4" name="Content Placeholder 3" descr="170px-Caduceus.svg.png"/>
          <p:cNvPicPr>
            <a:picLocks noGrp="1" noChangeAspect="1"/>
          </p:cNvPicPr>
          <p:nvPr>
            <p:ph idx="1"/>
          </p:nvPr>
        </p:nvPicPr>
        <p:blipFill>
          <a:blip r:embed="rId2">
            <a:extLst>
              <a:ext uri="{28A0092B-C50C-407E-A947-70E740481C1C}">
                <a14:useLocalDpi xmlns:a14="http://schemas.microsoft.com/office/drawing/2010/main" val="0"/>
              </a:ext>
            </a:extLst>
          </a:blip>
          <a:srcRect l="-50257" r="-50257"/>
          <a:stretch>
            <a:fillRect/>
          </a:stretch>
        </p:blipFill>
        <p:spPr>
          <a:xfrm>
            <a:off x="-2017847" y="1511172"/>
            <a:ext cx="8229600" cy="4876800"/>
          </a:xfrm>
        </p:spPr>
      </p:pic>
      <p:pic>
        <p:nvPicPr>
          <p:cNvPr id="5" name="Picture 4"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052" y="1524001"/>
            <a:ext cx="2952347" cy="4696358"/>
          </a:xfrm>
          <a:prstGeom prst="rect">
            <a:avLst/>
          </a:prstGeom>
        </p:spPr>
      </p:pic>
    </p:spTree>
    <p:extLst>
      <p:ext uri="{BB962C8B-B14F-4D97-AF65-F5344CB8AC3E}">
        <p14:creationId xmlns:p14="http://schemas.microsoft.com/office/powerpoint/2010/main" val="1761563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Axis Mundi</a:t>
            </a:r>
            <a:endParaRPr lang="en-US" dirty="0">
              <a:solidFill>
                <a:srgbClr val="292934"/>
              </a:solidFill>
            </a:endParaRPr>
          </a:p>
        </p:txBody>
      </p:sp>
      <p:pic>
        <p:nvPicPr>
          <p:cNvPr id="4" name="Content Placeholder 3" descr="images.jpeg"/>
          <p:cNvPicPr>
            <a:picLocks noGrp="1" noChangeAspect="1"/>
          </p:cNvPicPr>
          <p:nvPr>
            <p:ph idx="1"/>
          </p:nvPr>
        </p:nvPicPr>
        <p:blipFill>
          <a:blip r:embed="rId2">
            <a:extLst>
              <a:ext uri="{28A0092B-C50C-407E-A947-70E740481C1C}">
                <a14:useLocalDpi xmlns:a14="http://schemas.microsoft.com/office/drawing/2010/main" val="0"/>
              </a:ext>
            </a:extLst>
          </a:blip>
          <a:srcRect l="-48573" r="-48573"/>
          <a:stretch>
            <a:fillRect/>
          </a:stretch>
        </p:blipFill>
        <p:spPr/>
      </p:pic>
    </p:spTree>
    <p:extLst>
      <p:ext uri="{BB962C8B-B14F-4D97-AF65-F5344CB8AC3E}">
        <p14:creationId xmlns:p14="http://schemas.microsoft.com/office/powerpoint/2010/main" val="29751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err="1" smtClean="0">
                <a:solidFill>
                  <a:srgbClr val="292934"/>
                </a:solidFill>
              </a:rPr>
              <a:t>Promethea</a:t>
            </a:r>
            <a:endParaRPr lang="en-US" dirty="0">
              <a:solidFill>
                <a:srgbClr val="292934"/>
              </a:solidFill>
            </a:endParaRPr>
          </a:p>
        </p:txBody>
      </p:sp>
      <p:sp>
        <p:nvSpPr>
          <p:cNvPr id="3" name="Content Placeholder 2"/>
          <p:cNvSpPr>
            <a:spLocks noGrp="1"/>
          </p:cNvSpPr>
          <p:nvPr>
            <p:ph idx="1"/>
          </p:nvPr>
        </p:nvSpPr>
        <p:spPr/>
        <p:txBody>
          <a:bodyPr/>
          <a:lstStyle/>
          <a:p>
            <a:r>
              <a:rPr lang="en-US" i="1" dirty="0" err="1"/>
              <a:t>Promethea</a:t>
            </a:r>
            <a:r>
              <a:rPr lang="en-US" i="1" dirty="0"/>
              <a:t>, </a:t>
            </a:r>
            <a:r>
              <a:rPr lang="en-US" dirty="0"/>
              <a:t>as a narrative, </a:t>
            </a:r>
            <a:r>
              <a:rPr lang="en-US" i="1" dirty="0"/>
              <a:t>and </a:t>
            </a:r>
            <a:r>
              <a:rPr lang="en-US" dirty="0" err="1"/>
              <a:t>Promethea</a:t>
            </a:r>
            <a:r>
              <a:rPr lang="en-US" dirty="0"/>
              <a:t> as a superhero, reminds us that there is something deeper in the world, something that connects us that we can not quite articulate, but that we have somehow gotten ourselves away from. </a:t>
            </a:r>
            <a:endParaRPr lang="en-US" dirty="0" smtClean="0"/>
          </a:p>
          <a:p>
            <a:pPr marL="0" indent="0">
              <a:buNone/>
            </a:pPr>
            <a:endParaRPr lang="en-US" dirty="0"/>
          </a:p>
          <a:p>
            <a:r>
              <a:rPr lang="en-US" dirty="0" smtClean="0"/>
              <a:t>She shows us </a:t>
            </a:r>
            <a:r>
              <a:rPr lang="en-US" dirty="0"/>
              <a:t>w</a:t>
            </a:r>
            <a:r>
              <a:rPr lang="en-US" dirty="0" smtClean="0"/>
              <a:t>hat the world would </a:t>
            </a:r>
            <a:r>
              <a:rPr lang="en-US" dirty="0"/>
              <a:t>look </a:t>
            </a:r>
            <a:r>
              <a:rPr lang="en-US" dirty="0" smtClean="0"/>
              <a:t>like </a:t>
            </a:r>
            <a:r>
              <a:rPr lang="en-US" dirty="0"/>
              <a:t>if we opened up or expanded our perceptions of it? What would </a:t>
            </a:r>
            <a:r>
              <a:rPr lang="en-US" dirty="0" smtClean="0"/>
              <a:t>our experiences feel like then</a:t>
            </a:r>
            <a:r>
              <a:rPr lang="en-US" dirty="0"/>
              <a:t>?</a:t>
            </a:r>
            <a:endParaRPr lang="en-US" dirty="0" smtClean="0"/>
          </a:p>
        </p:txBody>
      </p:sp>
    </p:spTree>
    <p:extLst>
      <p:ext uri="{BB962C8B-B14F-4D97-AF65-F5344CB8AC3E}">
        <p14:creationId xmlns:p14="http://schemas.microsoft.com/office/powerpoint/2010/main" val="296959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err="1" smtClean="0">
                <a:solidFill>
                  <a:srgbClr val="292934"/>
                </a:solidFill>
              </a:rPr>
              <a:t>Promethea</a:t>
            </a:r>
            <a:r>
              <a:rPr lang="en-US" dirty="0" smtClean="0">
                <a:solidFill>
                  <a:srgbClr val="292934"/>
                </a:solidFill>
              </a:rPr>
              <a:t>: Heroic Characteristics</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Conventional</a:t>
            </a:r>
            <a:r>
              <a:rPr lang="en-US" dirty="0" smtClean="0"/>
              <a:t>:</a:t>
            </a:r>
          </a:p>
          <a:p>
            <a:r>
              <a:rPr lang="en-US" dirty="0" smtClean="0"/>
              <a:t>Flying</a:t>
            </a:r>
          </a:p>
          <a:p>
            <a:r>
              <a:rPr lang="en-US" dirty="0" smtClean="0"/>
              <a:t>Outfit/costume</a:t>
            </a:r>
          </a:p>
          <a:p>
            <a:r>
              <a:rPr lang="en-US" dirty="0" smtClean="0"/>
              <a:t>Totem</a:t>
            </a:r>
          </a:p>
          <a:p>
            <a:r>
              <a:rPr lang="en-US" dirty="0" smtClean="0"/>
              <a:t>Strength</a:t>
            </a:r>
          </a:p>
          <a:p>
            <a:r>
              <a:rPr lang="en-US" dirty="0" smtClean="0"/>
              <a:t>Knowledge</a:t>
            </a:r>
            <a:endParaRPr lang="en-US" dirty="0"/>
          </a:p>
          <a:p>
            <a:pPr marL="0" indent="0">
              <a:buNone/>
            </a:pPr>
            <a:r>
              <a:rPr lang="en-US" b="1" dirty="0" smtClean="0"/>
              <a:t>Unconventional</a:t>
            </a:r>
            <a:r>
              <a:rPr lang="en-US" dirty="0" smtClean="0"/>
              <a:t>:</a:t>
            </a:r>
          </a:p>
          <a:p>
            <a:r>
              <a:rPr lang="en-US" dirty="0" smtClean="0"/>
              <a:t>Love</a:t>
            </a:r>
          </a:p>
          <a:p>
            <a:r>
              <a:rPr lang="en-US" dirty="0" smtClean="0"/>
              <a:t>Compassion</a:t>
            </a:r>
          </a:p>
          <a:p>
            <a:r>
              <a:rPr lang="en-US" dirty="0" smtClean="0"/>
              <a:t>Curiosity </a:t>
            </a:r>
          </a:p>
          <a:p>
            <a:pPr marL="0" indent="0">
              <a:buNone/>
            </a:pPr>
            <a:r>
              <a:rPr lang="en-US" b="1" dirty="0" smtClean="0"/>
              <a:t>Her Weapon</a:t>
            </a:r>
            <a:r>
              <a:rPr lang="en-US" dirty="0" smtClean="0"/>
              <a:t>: Imagination</a:t>
            </a:r>
          </a:p>
          <a:p>
            <a:pPr marL="0" indent="0">
              <a:buNone/>
            </a:pPr>
            <a:r>
              <a:rPr lang="en-US" b="1" dirty="0" smtClean="0"/>
              <a:t>Her Training</a:t>
            </a:r>
            <a:r>
              <a:rPr lang="en-US" dirty="0" smtClean="0"/>
              <a:t>: creativity </a:t>
            </a:r>
          </a:p>
          <a:p>
            <a:endParaRPr lang="en-US" dirty="0"/>
          </a:p>
        </p:txBody>
      </p:sp>
    </p:spTree>
    <p:extLst>
      <p:ext uri="{BB962C8B-B14F-4D97-AF65-F5344CB8AC3E}">
        <p14:creationId xmlns:p14="http://schemas.microsoft.com/office/powerpoint/2010/main" val="345537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err="1" smtClean="0">
                <a:solidFill>
                  <a:srgbClr val="292934"/>
                </a:solidFill>
              </a:rPr>
              <a:t>Promethea’s</a:t>
            </a:r>
            <a:r>
              <a:rPr lang="en-US" dirty="0" smtClean="0">
                <a:solidFill>
                  <a:srgbClr val="292934"/>
                </a:solidFill>
              </a:rPr>
              <a:t> Quest </a:t>
            </a:r>
            <a:endParaRPr lang="en-US" dirty="0">
              <a:solidFill>
                <a:srgbClr val="292934"/>
              </a:solidFill>
            </a:endParaRPr>
          </a:p>
        </p:txBody>
      </p:sp>
      <p:sp>
        <p:nvSpPr>
          <p:cNvPr id="3" name="Content Placeholder 2"/>
          <p:cNvSpPr>
            <a:spLocks noGrp="1"/>
          </p:cNvSpPr>
          <p:nvPr>
            <p:ph idx="1"/>
          </p:nvPr>
        </p:nvSpPr>
        <p:spPr>
          <a:xfrm>
            <a:off x="548425" y="1600200"/>
            <a:ext cx="8229600" cy="4876800"/>
          </a:xfrm>
        </p:spPr>
        <p:txBody>
          <a:bodyPr/>
          <a:lstStyle/>
          <a:p>
            <a:r>
              <a:rPr lang="en-US" dirty="0" smtClean="0"/>
              <a:t>Her journey is a personal journey of spirituality and magic</a:t>
            </a:r>
          </a:p>
          <a:p>
            <a:r>
              <a:rPr lang="en-US" dirty="0" smtClean="0"/>
              <a:t>What is the purpose or goal of her journey?</a:t>
            </a:r>
          </a:p>
          <a:p>
            <a:pPr marL="457200" indent="-457200">
              <a:buAutoNum type="arabicPeriod"/>
            </a:pPr>
            <a:r>
              <a:rPr lang="en-US" dirty="0" smtClean="0"/>
              <a:t>Overcoming an evil?</a:t>
            </a:r>
          </a:p>
          <a:p>
            <a:pPr marL="457200" indent="-457200">
              <a:buAutoNum type="arabicPeriod"/>
            </a:pPr>
            <a:r>
              <a:rPr lang="en-US" dirty="0" smtClean="0"/>
              <a:t>Overcoming reality?</a:t>
            </a:r>
          </a:p>
          <a:p>
            <a:pPr marL="457200" indent="-457200">
              <a:buAutoNum type="arabicPeriod"/>
            </a:pPr>
            <a:r>
              <a:rPr lang="en-US" dirty="0" smtClean="0"/>
              <a:t>Returning to reality? to things as they really are?</a:t>
            </a:r>
          </a:p>
          <a:p>
            <a:pPr marL="457200" indent="-457200">
              <a:buAutoNum type="arabicPeriod"/>
            </a:pPr>
            <a:r>
              <a:rPr lang="en-US" dirty="0" smtClean="0"/>
              <a:t>Find Barbara’s soul?</a:t>
            </a:r>
          </a:p>
          <a:p>
            <a:pPr marL="0" indent="0">
              <a:buNone/>
            </a:pPr>
            <a:endParaRPr lang="en-US" dirty="0" smtClean="0"/>
          </a:p>
        </p:txBody>
      </p:sp>
    </p:spTree>
    <p:extLst>
      <p:ext uri="{BB962C8B-B14F-4D97-AF65-F5344CB8AC3E}">
        <p14:creationId xmlns:p14="http://schemas.microsoft.com/office/powerpoint/2010/main" val="308933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Contemplation</a:t>
            </a:r>
            <a:endParaRPr lang="en-US" dirty="0"/>
          </a:p>
        </p:txBody>
      </p:sp>
      <p:sp>
        <p:nvSpPr>
          <p:cNvPr id="3" name="Content Placeholder 2"/>
          <p:cNvSpPr>
            <a:spLocks noGrp="1"/>
          </p:cNvSpPr>
          <p:nvPr>
            <p:ph sz="half" idx="1"/>
          </p:nvPr>
        </p:nvSpPr>
        <p:spPr/>
        <p:txBody>
          <a:bodyPr/>
          <a:lstStyle/>
          <a:p>
            <a:pPr marL="0" indent="0">
              <a:buNone/>
            </a:pPr>
            <a:r>
              <a:rPr lang="en-US" dirty="0" smtClean="0"/>
              <a:t>Is </a:t>
            </a:r>
            <a:r>
              <a:rPr lang="en-US" i="1" dirty="0" err="1" smtClean="0"/>
              <a:t>Promethea</a:t>
            </a:r>
            <a:r>
              <a:rPr lang="en-US" dirty="0" smtClean="0"/>
              <a:t> a visual lecture by Moore? If so, what is his worldview?</a:t>
            </a:r>
          </a:p>
          <a:p>
            <a:pPr marL="0" indent="0">
              <a:buNone/>
            </a:pPr>
            <a:endParaRPr lang="en-US" dirty="0"/>
          </a:p>
          <a:p>
            <a:pPr marL="0" indent="0">
              <a:buNone/>
            </a:pPr>
            <a:r>
              <a:rPr lang="en-US" dirty="0" smtClean="0"/>
              <a:t>Or </a:t>
            </a:r>
          </a:p>
          <a:p>
            <a:pPr marL="0" indent="0">
              <a:buNone/>
            </a:pPr>
            <a:r>
              <a:rPr lang="en-US" dirty="0"/>
              <a:t>i</a:t>
            </a:r>
            <a:r>
              <a:rPr lang="en-US" dirty="0" smtClean="0"/>
              <a:t>s this bizarre contemporary hippie stuff?</a:t>
            </a:r>
            <a:r>
              <a:rPr lang="en-US" dirty="0"/>
              <a:t> </a:t>
            </a:r>
            <a:r>
              <a:rPr lang="en-US" dirty="0" smtClean="0"/>
              <a:t>A </a:t>
            </a:r>
            <a:r>
              <a:rPr lang="en-US" dirty="0"/>
              <a:t>mind on </a:t>
            </a:r>
            <a:r>
              <a:rPr lang="en-US" dirty="0" err="1" smtClean="0"/>
              <a:t>psychadelic</a:t>
            </a:r>
            <a:r>
              <a:rPr lang="en-US" dirty="0" smtClean="0"/>
              <a:t> </a:t>
            </a:r>
            <a:r>
              <a:rPr lang="en-US" dirty="0"/>
              <a:t>drugs?</a:t>
            </a:r>
            <a:endParaRPr lang="en-US" dirty="0" smtClean="0"/>
          </a:p>
          <a:p>
            <a:pPr marL="0" indent="0">
              <a:buNone/>
            </a:pPr>
            <a:endParaRPr lang="en-US" dirty="0"/>
          </a:p>
          <a:p>
            <a:pPr marL="0" indent="0">
              <a:buNone/>
            </a:pPr>
            <a:endParaRPr lang="en-US" dirty="0"/>
          </a:p>
        </p:txBody>
      </p:sp>
      <p:pic>
        <p:nvPicPr>
          <p:cNvPr id="6" name="Content Placeholder 5" descr="promethea-mobius.jpg"/>
          <p:cNvPicPr>
            <a:picLocks noGrp="1" noChangeAspect="1"/>
          </p:cNvPicPr>
          <p:nvPr>
            <p:ph sz="half" idx="2"/>
          </p:nvPr>
        </p:nvPicPr>
        <p:blipFill>
          <a:blip r:embed="rId2">
            <a:extLst>
              <a:ext uri="{28A0092B-C50C-407E-A947-70E740481C1C}">
                <a14:useLocalDpi xmlns:a14="http://schemas.microsoft.com/office/drawing/2010/main" val="0"/>
              </a:ext>
            </a:extLst>
          </a:blip>
          <a:srcRect t="-25679" b="-25679"/>
          <a:stretch>
            <a:fillRect/>
          </a:stretch>
        </p:blipFill>
        <p:spPr/>
      </p:pic>
    </p:spTree>
    <p:extLst>
      <p:ext uri="{BB962C8B-B14F-4D97-AF65-F5344CB8AC3E}">
        <p14:creationId xmlns:p14="http://schemas.microsoft.com/office/powerpoint/2010/main" val="3486630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err="1" smtClean="0">
                <a:solidFill>
                  <a:srgbClr val="292934"/>
                </a:solidFill>
              </a:rPr>
              <a:t>Promethea’s</a:t>
            </a:r>
            <a:r>
              <a:rPr lang="en-US" dirty="0" smtClean="0">
                <a:solidFill>
                  <a:srgbClr val="292934"/>
                </a:solidFill>
              </a:rPr>
              <a:t> Quest cont’d… </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to reconcile duality between Sophie Bangs and </a:t>
            </a:r>
            <a:r>
              <a:rPr lang="en-US" dirty="0" err="1" smtClean="0"/>
              <a:t>Promethea</a:t>
            </a:r>
            <a:endParaRPr lang="en-US" dirty="0" smtClean="0"/>
          </a:p>
          <a:p>
            <a:r>
              <a:rPr lang="en-US" dirty="0" smtClean="0"/>
              <a:t>Transformation of mortal into immortal being; corporeal to spirit;  human to divine</a:t>
            </a:r>
          </a:p>
          <a:p>
            <a:pPr lvl="0"/>
            <a:r>
              <a:rPr lang="en-US" dirty="0" smtClean="0"/>
              <a:t>Heroic journey has to do with </a:t>
            </a:r>
            <a:r>
              <a:rPr lang="en-US" dirty="0"/>
              <a:t>synthesizing these two aspects of her identity—her transformation is into a higher state of consciousness </a:t>
            </a:r>
            <a:endParaRPr lang="en-CA" dirty="0"/>
          </a:p>
          <a:p>
            <a:endParaRPr lang="en-US" dirty="0" smtClean="0"/>
          </a:p>
          <a:p>
            <a:endParaRPr lang="en-US" dirty="0" smtClean="0"/>
          </a:p>
          <a:p>
            <a:endParaRPr lang="en-US" dirty="0"/>
          </a:p>
        </p:txBody>
      </p:sp>
    </p:spTree>
    <p:extLst>
      <p:ext uri="{BB962C8B-B14F-4D97-AF65-F5344CB8AC3E}">
        <p14:creationId xmlns:p14="http://schemas.microsoft.com/office/powerpoint/2010/main" val="245884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normAutofit fontScale="90000"/>
          </a:bodyPr>
          <a:lstStyle/>
          <a:p>
            <a:r>
              <a:rPr lang="en-US" dirty="0" smtClean="0">
                <a:solidFill>
                  <a:srgbClr val="292934"/>
                </a:solidFill>
              </a:rPr>
              <a:t>Four Weapons </a:t>
            </a:r>
            <a:r>
              <a:rPr lang="en-US" sz="2700" dirty="0" smtClean="0">
                <a:solidFill>
                  <a:srgbClr val="292934"/>
                </a:solidFill>
              </a:rPr>
              <a:t>(necessary to be a fully integrated human)</a:t>
            </a:r>
            <a:endParaRPr lang="en-US" sz="2700" dirty="0">
              <a:solidFill>
                <a:srgbClr val="292934"/>
              </a:solidFill>
            </a:endParaRPr>
          </a:p>
        </p:txBody>
      </p:sp>
      <p:sp>
        <p:nvSpPr>
          <p:cNvPr id="3" name="Content Placeholder 2"/>
          <p:cNvSpPr>
            <a:spLocks noGrp="1"/>
          </p:cNvSpPr>
          <p:nvPr>
            <p:ph idx="1"/>
          </p:nvPr>
        </p:nvSpPr>
        <p:spPr/>
        <p:txBody>
          <a:bodyPr/>
          <a:lstStyle/>
          <a:p>
            <a:pPr marL="457200" lvl="0" indent="-457200">
              <a:buFont typeface="+mj-lt"/>
              <a:buAutoNum type="arabicPeriod"/>
            </a:pPr>
            <a:r>
              <a:rPr lang="en-US" dirty="0" smtClean="0"/>
              <a:t>the </a:t>
            </a:r>
            <a:r>
              <a:rPr lang="en-US" dirty="0"/>
              <a:t>sword of ‘reason</a:t>
            </a:r>
            <a:r>
              <a:rPr lang="en-US" dirty="0" smtClean="0"/>
              <a:t>’ </a:t>
            </a:r>
            <a:endParaRPr lang="en-CA" dirty="0"/>
          </a:p>
          <a:p>
            <a:pPr marL="457200" lvl="0" indent="-457200">
              <a:buFont typeface="+mj-lt"/>
              <a:buAutoNum type="arabicPeriod"/>
            </a:pPr>
            <a:r>
              <a:rPr lang="en-US" dirty="0" smtClean="0"/>
              <a:t>the </a:t>
            </a:r>
            <a:r>
              <a:rPr lang="en-US" dirty="0"/>
              <a:t>cup of ‘compassion</a:t>
            </a:r>
            <a:r>
              <a:rPr lang="en-US" dirty="0" smtClean="0"/>
              <a:t>’ </a:t>
            </a:r>
            <a:endParaRPr lang="en-CA" dirty="0"/>
          </a:p>
          <a:p>
            <a:pPr marL="457200" lvl="0" indent="-457200">
              <a:buFont typeface="+mj-lt"/>
              <a:buAutoNum type="arabicPeriod"/>
            </a:pPr>
            <a:r>
              <a:rPr lang="en-US" dirty="0" smtClean="0"/>
              <a:t>the </a:t>
            </a:r>
            <a:r>
              <a:rPr lang="en-US" dirty="0"/>
              <a:t>pentangle of the ‘spirit</a:t>
            </a:r>
            <a:r>
              <a:rPr lang="en-US" dirty="0" smtClean="0"/>
              <a:t>’ </a:t>
            </a:r>
            <a:endParaRPr lang="en-CA" dirty="0"/>
          </a:p>
          <a:p>
            <a:pPr marL="457200" lvl="0" indent="-457200">
              <a:buFont typeface="+mj-lt"/>
              <a:buAutoNum type="arabicPeriod"/>
            </a:pPr>
            <a:r>
              <a:rPr lang="en-US" dirty="0" smtClean="0"/>
              <a:t>the </a:t>
            </a:r>
            <a:r>
              <a:rPr lang="en-US" dirty="0"/>
              <a:t>disc or wand of physical existence, called the worldly ‘carnival’ </a:t>
            </a:r>
            <a:endParaRPr lang="en-CA" dirty="0"/>
          </a:p>
          <a:p>
            <a:endParaRPr lang="en-US" dirty="0"/>
          </a:p>
        </p:txBody>
      </p:sp>
    </p:spTree>
    <p:extLst>
      <p:ext uri="{BB962C8B-B14F-4D97-AF65-F5344CB8AC3E}">
        <p14:creationId xmlns:p14="http://schemas.microsoft.com/office/powerpoint/2010/main" val="258788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normAutofit fontScale="90000"/>
          </a:bodyPr>
          <a:lstStyle/>
          <a:p>
            <a:r>
              <a:rPr lang="en-US" dirty="0" err="1" smtClean="0">
                <a:solidFill>
                  <a:srgbClr val="292934"/>
                </a:solidFill>
              </a:rPr>
              <a:t>Promethea’s</a:t>
            </a:r>
            <a:r>
              <a:rPr lang="en-US" dirty="0" smtClean="0">
                <a:solidFill>
                  <a:srgbClr val="292934"/>
                </a:solidFill>
              </a:rPr>
              <a:t> Power &amp; Prometheus  the Rebel</a:t>
            </a:r>
            <a:endParaRPr lang="en-US" dirty="0">
              <a:solidFill>
                <a:srgbClr val="292934"/>
              </a:solidFill>
            </a:endParaRPr>
          </a:p>
        </p:txBody>
      </p:sp>
      <p:sp>
        <p:nvSpPr>
          <p:cNvPr id="3" name="Content Placeholder 2"/>
          <p:cNvSpPr>
            <a:spLocks noGrp="1"/>
          </p:cNvSpPr>
          <p:nvPr>
            <p:ph sz="half" idx="1"/>
          </p:nvPr>
        </p:nvSpPr>
        <p:spPr/>
        <p:txBody>
          <a:bodyPr/>
          <a:lstStyle/>
          <a:p>
            <a:r>
              <a:rPr lang="en-US" dirty="0" smtClean="0"/>
              <a:t>Imagination</a:t>
            </a:r>
          </a:p>
          <a:p>
            <a:r>
              <a:rPr lang="en-US" dirty="0" smtClean="0"/>
              <a:t>Four elements: earth, water, wind, fire</a:t>
            </a:r>
          </a:p>
          <a:p>
            <a:r>
              <a:rPr lang="en-US" dirty="0" smtClean="0"/>
              <a:t>Channels her powers</a:t>
            </a:r>
          </a:p>
          <a:p>
            <a:endParaRPr lang="en-US" dirty="0"/>
          </a:p>
        </p:txBody>
      </p:sp>
      <p:sp>
        <p:nvSpPr>
          <p:cNvPr id="4" name="Content Placeholder 3"/>
          <p:cNvSpPr>
            <a:spLocks noGrp="1"/>
          </p:cNvSpPr>
          <p:nvPr>
            <p:ph sz="half" idx="2"/>
          </p:nvPr>
        </p:nvSpPr>
        <p:spPr/>
        <p:txBody>
          <a:bodyPr/>
          <a:lstStyle/>
          <a:p>
            <a:endParaRPr lang="en-US" dirty="0"/>
          </a:p>
        </p:txBody>
      </p:sp>
      <p:pic>
        <p:nvPicPr>
          <p:cNvPr id="5" name="Picture 4" descr="prometheus .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73352"/>
            <a:ext cx="3810000" cy="4934435"/>
          </a:xfrm>
          <a:prstGeom prst="rect">
            <a:avLst/>
          </a:prstGeom>
        </p:spPr>
      </p:pic>
    </p:spTree>
    <p:extLst>
      <p:ext uri="{BB962C8B-B14F-4D97-AF65-F5344CB8AC3E}">
        <p14:creationId xmlns:p14="http://schemas.microsoft.com/office/powerpoint/2010/main" val="208614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Mythical Traditions</a:t>
            </a:r>
            <a:endParaRPr lang="en-US" dirty="0">
              <a:solidFill>
                <a:srgbClr val="292934"/>
              </a:solidFill>
            </a:endParaRPr>
          </a:p>
        </p:txBody>
      </p:sp>
      <p:sp>
        <p:nvSpPr>
          <p:cNvPr id="3" name="Content Placeholder 2"/>
          <p:cNvSpPr>
            <a:spLocks noGrp="1"/>
          </p:cNvSpPr>
          <p:nvPr>
            <p:ph idx="1"/>
          </p:nvPr>
        </p:nvSpPr>
        <p:spPr/>
        <p:txBody>
          <a:bodyPr/>
          <a:lstStyle/>
          <a:p>
            <a:pPr lvl="0"/>
            <a:r>
              <a:rPr lang="en-US" dirty="0"/>
              <a:t>The figures, Thoth-Hermes, manifest in her appearance. </a:t>
            </a:r>
            <a:endParaRPr lang="en-CA" dirty="0"/>
          </a:p>
          <a:p>
            <a:r>
              <a:rPr lang="en-US" dirty="0" smtClean="0"/>
              <a:t>Greek God, Hermes</a:t>
            </a:r>
          </a:p>
          <a:p>
            <a:r>
              <a:rPr lang="en-US" dirty="0" smtClean="0"/>
              <a:t>Egyptian Deity, Thoth</a:t>
            </a:r>
          </a:p>
          <a:p>
            <a:r>
              <a:rPr lang="en-US" dirty="0" smtClean="0"/>
              <a:t>Prometheus</a:t>
            </a:r>
          </a:p>
          <a:p>
            <a:pPr lvl="0"/>
            <a:r>
              <a:rPr lang="en-US" dirty="0"/>
              <a:t>Significantly, during Sophie's first transformation into </a:t>
            </a:r>
            <a:r>
              <a:rPr lang="en-US" dirty="0" err="1" smtClean="0"/>
              <a:t>Promethea</a:t>
            </a:r>
            <a:r>
              <a:rPr lang="en-US" dirty="0" smtClean="0"/>
              <a:t>, </a:t>
            </a:r>
            <a:r>
              <a:rPr lang="en-US" dirty="0"/>
              <a:t>she declares </a:t>
            </a:r>
            <a:r>
              <a:rPr lang="en-US" dirty="0" smtClean="0"/>
              <a:t>“I </a:t>
            </a:r>
            <a:r>
              <a:rPr lang="en-US" dirty="0"/>
              <a:t>bring you </a:t>
            </a:r>
            <a:r>
              <a:rPr lang="en-US" dirty="0" smtClean="0"/>
              <a:t>fire”</a:t>
            </a:r>
          </a:p>
          <a:p>
            <a:pPr lvl="0"/>
            <a:r>
              <a:rPr lang="en-US" dirty="0" smtClean="0"/>
              <a:t>She delivers art, creativity, knowledge to mankind</a:t>
            </a:r>
            <a:endParaRPr lang="en-US" dirty="0"/>
          </a:p>
        </p:txBody>
      </p:sp>
    </p:spTree>
    <p:extLst>
      <p:ext uri="{BB962C8B-B14F-4D97-AF65-F5344CB8AC3E}">
        <p14:creationId xmlns:p14="http://schemas.microsoft.com/office/powerpoint/2010/main" val="1801636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smtClean="0">
                <a:solidFill>
                  <a:srgbClr val="292934"/>
                </a:solidFill>
              </a:rPr>
              <a:t>Function of Magic</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Closely associated with science</a:t>
            </a:r>
          </a:p>
          <a:p>
            <a:r>
              <a:rPr lang="en-US" dirty="0" smtClean="0"/>
              <a:t>Superheroes of Manhattan: Science-heroes, not “magicians”</a:t>
            </a:r>
          </a:p>
          <a:p>
            <a:r>
              <a:rPr lang="en-US" dirty="0" smtClean="0"/>
              <a:t>Moore working within the traditional sense of magic (despite the presence of science-heroes)</a:t>
            </a:r>
          </a:p>
          <a:p>
            <a:r>
              <a:rPr lang="en-US" dirty="0" smtClean="0"/>
              <a:t>Interested in Kabbalah, tarot</a:t>
            </a:r>
          </a:p>
          <a:p>
            <a:pPr lvl="0"/>
            <a:r>
              <a:rPr lang="en-US" dirty="0"/>
              <a:t>The very act of writing; the act of the imagination—of bringing ideas into being is a magical act</a:t>
            </a:r>
            <a:endParaRPr lang="en-CA" dirty="0"/>
          </a:p>
          <a:p>
            <a:endParaRPr lang="en-US" dirty="0"/>
          </a:p>
        </p:txBody>
      </p:sp>
    </p:spTree>
    <p:extLst>
      <p:ext uri="{BB962C8B-B14F-4D97-AF65-F5344CB8AC3E}">
        <p14:creationId xmlns:p14="http://schemas.microsoft.com/office/powerpoint/2010/main" val="39330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3 Kinds of Magic</a:t>
            </a:r>
            <a:endParaRPr lang="en-US" dirty="0">
              <a:solidFill>
                <a:srgbClr val="292934"/>
              </a:solidFill>
            </a:endParaRPr>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smtClean="0"/>
              <a:t>1. White </a:t>
            </a:r>
            <a:r>
              <a:rPr lang="en-US" b="1" dirty="0"/>
              <a:t>magic</a:t>
            </a:r>
            <a:endParaRPr lang="en-CA" dirty="0"/>
          </a:p>
          <a:p>
            <a:pPr lvl="0"/>
            <a:r>
              <a:rPr lang="en-US" dirty="0"/>
              <a:t>Benevolent</a:t>
            </a:r>
            <a:endParaRPr lang="en-CA" dirty="0"/>
          </a:p>
          <a:p>
            <a:pPr lvl="0"/>
            <a:r>
              <a:rPr lang="en-US" dirty="0"/>
              <a:t>Productive of love, health, fertility </a:t>
            </a:r>
            <a:endParaRPr lang="en-CA" dirty="0"/>
          </a:p>
          <a:p>
            <a:pPr lvl="0"/>
            <a:r>
              <a:rPr lang="en-US" dirty="0"/>
              <a:t>Success in one’s undertakings</a:t>
            </a:r>
            <a:endParaRPr lang="en-CA" dirty="0"/>
          </a:p>
          <a:p>
            <a:pPr lvl="0"/>
            <a:r>
              <a:rPr lang="en-US" dirty="0"/>
              <a:t>Protection from misfortune and good luck, generally</a:t>
            </a:r>
            <a:endParaRPr lang="en-CA" dirty="0"/>
          </a:p>
          <a:p>
            <a:r>
              <a:rPr lang="en-US" dirty="0"/>
              <a:t> </a:t>
            </a:r>
            <a:endParaRPr lang="en-CA" dirty="0"/>
          </a:p>
          <a:p>
            <a:pPr marL="0" lvl="0" indent="0">
              <a:buNone/>
            </a:pPr>
            <a:r>
              <a:rPr lang="en-US" b="1" dirty="0" smtClean="0"/>
              <a:t>2. Black </a:t>
            </a:r>
            <a:r>
              <a:rPr lang="en-US" b="1" dirty="0"/>
              <a:t>Magic</a:t>
            </a:r>
            <a:endParaRPr lang="en-CA" dirty="0"/>
          </a:p>
          <a:p>
            <a:pPr lvl="0"/>
            <a:r>
              <a:rPr lang="en-US" dirty="0"/>
              <a:t>Malevolent</a:t>
            </a:r>
            <a:endParaRPr lang="en-CA" dirty="0"/>
          </a:p>
          <a:p>
            <a:pPr lvl="0"/>
            <a:r>
              <a:rPr lang="en-US" dirty="0"/>
              <a:t>Reverse of white magic</a:t>
            </a:r>
            <a:endParaRPr lang="en-CA" dirty="0"/>
          </a:p>
          <a:p>
            <a:pPr lvl="0"/>
            <a:r>
              <a:rPr lang="en-US" dirty="0"/>
              <a:t>Includes necromancy (raising of spirits)</a:t>
            </a:r>
            <a:endParaRPr lang="en-CA" dirty="0"/>
          </a:p>
          <a:p>
            <a:pPr lvl="0"/>
            <a:r>
              <a:rPr lang="en-US" dirty="0"/>
              <a:t>Fascination </a:t>
            </a:r>
            <a:endParaRPr lang="en-CA" dirty="0"/>
          </a:p>
          <a:p>
            <a:pPr lvl="0"/>
            <a:r>
              <a:rPr lang="en-US" dirty="0"/>
              <a:t>--related to envious praise or ill-wishing (evil-eye)</a:t>
            </a:r>
            <a:endParaRPr lang="en-CA" dirty="0"/>
          </a:p>
          <a:p>
            <a:r>
              <a:rPr lang="en-US" dirty="0"/>
              <a:t> </a:t>
            </a:r>
            <a:endParaRPr lang="en-CA" dirty="0"/>
          </a:p>
          <a:p>
            <a:pPr marL="0" lvl="0" indent="0">
              <a:buNone/>
            </a:pPr>
            <a:r>
              <a:rPr lang="en-US" b="1" dirty="0" smtClean="0"/>
              <a:t>2. Prognostic </a:t>
            </a:r>
            <a:r>
              <a:rPr lang="en-US" b="1" dirty="0"/>
              <a:t>Magic</a:t>
            </a:r>
            <a:endParaRPr lang="en-CA" dirty="0"/>
          </a:p>
          <a:p>
            <a:pPr lvl="0"/>
            <a:r>
              <a:rPr lang="en-US" dirty="0"/>
              <a:t>Prophecy</a:t>
            </a:r>
            <a:endParaRPr lang="en-CA" dirty="0"/>
          </a:p>
          <a:p>
            <a:pPr lvl="0"/>
            <a:r>
              <a:rPr lang="en-US" dirty="0"/>
              <a:t>Divination</a:t>
            </a:r>
            <a:endParaRPr lang="en-CA" dirty="0"/>
          </a:p>
          <a:p>
            <a:endParaRPr lang="en-US" dirty="0"/>
          </a:p>
        </p:txBody>
      </p:sp>
    </p:spTree>
    <p:extLst>
      <p:ext uri="{BB962C8B-B14F-4D97-AF65-F5344CB8AC3E}">
        <p14:creationId xmlns:p14="http://schemas.microsoft.com/office/powerpoint/2010/main" val="4087966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b="1" dirty="0" err="1" smtClean="0">
                <a:solidFill>
                  <a:srgbClr val="292934"/>
                </a:solidFill>
              </a:rPr>
              <a:t>Humour</a:t>
            </a:r>
            <a:r>
              <a:rPr lang="en-US" b="1" dirty="0" smtClean="0">
                <a:solidFill>
                  <a:srgbClr val="292934"/>
                </a:solidFill>
              </a:rPr>
              <a:t> and Satire</a:t>
            </a:r>
            <a:endParaRPr lang="en-US" b="1" dirty="0">
              <a:solidFill>
                <a:srgbClr val="292934"/>
              </a:solidFill>
            </a:endParaRPr>
          </a:p>
        </p:txBody>
      </p:sp>
      <p:pic>
        <p:nvPicPr>
          <p:cNvPr id="5" name="Content Placeholder 4" descr="Weeping-Gorilla-Promethea-3.png"/>
          <p:cNvPicPr>
            <a:picLocks noGrp="1" noChangeAspect="1"/>
          </p:cNvPicPr>
          <p:nvPr>
            <p:ph idx="1"/>
          </p:nvPr>
        </p:nvPicPr>
        <p:blipFill>
          <a:blip r:embed="rId2">
            <a:extLst>
              <a:ext uri="{28A0092B-C50C-407E-A947-70E740481C1C}">
                <a14:useLocalDpi xmlns:a14="http://schemas.microsoft.com/office/drawing/2010/main" val="0"/>
              </a:ext>
            </a:extLst>
          </a:blip>
          <a:srcRect t="-9599" b="-9599"/>
          <a:stretch>
            <a:fillRect/>
          </a:stretch>
        </p:blipFill>
        <p:spPr/>
      </p:pic>
      <p:sp>
        <p:nvSpPr>
          <p:cNvPr id="4" name="Text Placeholder 3"/>
          <p:cNvSpPr>
            <a:spLocks noGrp="1"/>
          </p:cNvSpPr>
          <p:nvPr>
            <p:ph type="body" sz="half" idx="2"/>
          </p:nvPr>
        </p:nvSpPr>
        <p:spPr/>
        <p:txBody>
          <a:bodyPr>
            <a:normAutofit/>
          </a:bodyPr>
          <a:lstStyle/>
          <a:p>
            <a:pPr lvl="0"/>
            <a:r>
              <a:rPr lang="en-US" sz="1800" b="1" dirty="0"/>
              <a:t>Mayor has multiple personalities</a:t>
            </a:r>
            <a:endParaRPr lang="en-CA" sz="1800" b="1" dirty="0"/>
          </a:p>
          <a:p>
            <a:pPr lvl="0"/>
            <a:endParaRPr lang="en-US" sz="1800" b="1" dirty="0" smtClean="0"/>
          </a:p>
          <a:p>
            <a:pPr lvl="0"/>
            <a:r>
              <a:rPr lang="en-US" sz="1800" b="1" dirty="0" smtClean="0"/>
              <a:t>Weeping </a:t>
            </a:r>
            <a:r>
              <a:rPr lang="en-US" sz="1800" b="1" dirty="0"/>
              <a:t>Gorilla—comic </a:t>
            </a:r>
            <a:r>
              <a:rPr lang="en-US" sz="1800" b="1" dirty="0" smtClean="0"/>
              <a:t>villain</a:t>
            </a:r>
            <a:endParaRPr lang="en-US" sz="1800" b="1" dirty="0"/>
          </a:p>
          <a:p>
            <a:pPr lvl="0"/>
            <a:endParaRPr lang="en-US" sz="1800" b="1" dirty="0" smtClean="0"/>
          </a:p>
          <a:p>
            <a:pPr lvl="0"/>
            <a:r>
              <a:rPr lang="en-US" sz="1800" b="1" dirty="0" smtClean="0"/>
              <a:t>He </a:t>
            </a:r>
            <a:r>
              <a:rPr lang="en-US" sz="1800" b="1" dirty="0"/>
              <a:t>depresses everyone around him </a:t>
            </a:r>
            <a:endParaRPr lang="en-CA" sz="1800" b="1" dirty="0"/>
          </a:p>
          <a:p>
            <a:pPr lvl="0"/>
            <a:endParaRPr lang="en-US" sz="1800" b="1" dirty="0" smtClean="0"/>
          </a:p>
          <a:p>
            <a:pPr lvl="0"/>
            <a:r>
              <a:rPr lang="en-US" sz="1800" b="1" dirty="0" smtClean="0"/>
              <a:t>An </a:t>
            </a:r>
            <a:r>
              <a:rPr lang="en-US" sz="1800" b="1" dirty="0"/>
              <a:t>ongoing joke</a:t>
            </a:r>
            <a:endParaRPr lang="en-CA" sz="1800" b="1" dirty="0"/>
          </a:p>
          <a:p>
            <a:endParaRPr lang="en-US" sz="1800" b="1" dirty="0"/>
          </a:p>
        </p:txBody>
      </p:sp>
    </p:spTree>
    <p:extLst>
      <p:ext uri="{BB962C8B-B14F-4D97-AF65-F5344CB8AC3E}">
        <p14:creationId xmlns:p14="http://schemas.microsoft.com/office/powerpoint/2010/main" val="3940988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Weeping Gorilla</a:t>
            </a:r>
            <a:endParaRPr lang="en-US" dirty="0"/>
          </a:p>
        </p:txBody>
      </p:sp>
      <p:pic>
        <p:nvPicPr>
          <p:cNvPr id="8" name="Content Placeholder 7" descr="Weeping-Gorilla-Promethea-1.png"/>
          <p:cNvPicPr>
            <a:picLocks noGrp="1" noChangeAspect="1"/>
          </p:cNvPicPr>
          <p:nvPr>
            <p:ph sz="half" idx="1"/>
          </p:nvPr>
        </p:nvPicPr>
        <p:blipFill>
          <a:blip r:embed="rId2">
            <a:extLst>
              <a:ext uri="{28A0092B-C50C-407E-A947-70E740481C1C}">
                <a14:useLocalDpi xmlns:a14="http://schemas.microsoft.com/office/drawing/2010/main" val="0"/>
              </a:ext>
            </a:extLst>
          </a:blip>
          <a:srcRect t="-29168" b="-29168"/>
          <a:stretch>
            <a:fillRect/>
          </a:stretch>
        </p:blipFill>
        <p:spPr/>
      </p:pic>
      <p:pic>
        <p:nvPicPr>
          <p:cNvPr id="9" name="Content Placeholder 8" descr="weeping gorilla.png"/>
          <p:cNvPicPr>
            <a:picLocks noGrp="1" noChangeAspect="1"/>
          </p:cNvPicPr>
          <p:nvPr>
            <p:ph sz="half" idx="2"/>
          </p:nvPr>
        </p:nvPicPr>
        <p:blipFill>
          <a:blip r:embed="rId3">
            <a:extLst>
              <a:ext uri="{28A0092B-C50C-407E-A947-70E740481C1C}">
                <a14:useLocalDpi xmlns:a14="http://schemas.microsoft.com/office/drawing/2010/main" val="0"/>
              </a:ext>
            </a:extLst>
          </a:blip>
          <a:srcRect t="-14762" b="-14762"/>
          <a:stretch>
            <a:fillRect/>
          </a:stretch>
        </p:blipFill>
        <p:spPr/>
      </p:pic>
    </p:spTree>
    <p:extLst>
      <p:ext uri="{BB962C8B-B14F-4D97-AF65-F5344CB8AC3E}">
        <p14:creationId xmlns:p14="http://schemas.microsoft.com/office/powerpoint/2010/main" val="985583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err="1" smtClean="0">
                <a:solidFill>
                  <a:srgbClr val="292934"/>
                </a:solidFill>
              </a:rPr>
              <a:t>Promethea</a:t>
            </a:r>
            <a:r>
              <a:rPr lang="en-US" dirty="0" smtClean="0">
                <a:solidFill>
                  <a:srgbClr val="292934"/>
                </a:solidFill>
              </a:rPr>
              <a:t> as Flesh, embodiment</a:t>
            </a:r>
            <a:endParaRPr lang="en-US" dirty="0">
              <a:solidFill>
                <a:srgbClr val="292934"/>
              </a:solidFill>
            </a:endParaRPr>
          </a:p>
        </p:txBody>
      </p:sp>
      <p:sp>
        <p:nvSpPr>
          <p:cNvPr id="3" name="Content Placeholder 2"/>
          <p:cNvSpPr>
            <a:spLocks noGrp="1"/>
          </p:cNvSpPr>
          <p:nvPr>
            <p:ph idx="1"/>
          </p:nvPr>
        </p:nvSpPr>
        <p:spPr/>
        <p:txBody>
          <a:bodyPr>
            <a:normAutofit/>
          </a:bodyPr>
          <a:lstStyle/>
          <a:p>
            <a:pPr marL="1051560" lvl="4" indent="0">
              <a:buNone/>
            </a:pPr>
            <a:r>
              <a:rPr lang="en-US" sz="2400" dirty="0" smtClean="0"/>
              <a:t>		Visible		Word		Masculine</a:t>
            </a:r>
          </a:p>
          <a:p>
            <a:pPr marL="548640" lvl="2" indent="0">
              <a:buNone/>
            </a:pPr>
            <a:r>
              <a:rPr lang="en-US" dirty="0" smtClean="0"/>
              <a:t>Crossing	-----x--------	------x-----	---------x---------</a:t>
            </a:r>
          </a:p>
          <a:p>
            <a:pPr marL="548640" lvl="2" indent="0">
              <a:buNone/>
            </a:pPr>
            <a:endParaRPr lang="en-US" dirty="0"/>
          </a:p>
          <a:p>
            <a:pPr marL="548640" lvl="2" indent="0">
              <a:buNone/>
            </a:pPr>
            <a:r>
              <a:rPr lang="en-US" dirty="0" smtClean="0"/>
              <a:t>		</a:t>
            </a:r>
            <a:r>
              <a:rPr lang="en-US" sz="2400" dirty="0" smtClean="0"/>
              <a:t>Invisible	Image		Feminine</a:t>
            </a:r>
          </a:p>
          <a:p>
            <a:pPr marL="548640" lvl="2" indent="0">
              <a:buNone/>
            </a:pPr>
            <a:endParaRPr lang="en-US" sz="2400" dirty="0"/>
          </a:p>
          <a:p>
            <a:pPr marL="548640" lvl="2" indent="0">
              <a:buNone/>
            </a:pPr>
            <a:r>
              <a:rPr lang="en-US" sz="2400" dirty="0" smtClean="0"/>
              <a:t>Categories are seemingly opposed</a:t>
            </a:r>
          </a:p>
          <a:p>
            <a:pPr marL="548640" lvl="2" indent="0">
              <a:buNone/>
            </a:pPr>
            <a:r>
              <a:rPr lang="en-US" sz="2400" dirty="0" err="1" smtClean="0"/>
              <a:t>Promethea</a:t>
            </a:r>
            <a:r>
              <a:rPr lang="en-US" sz="2400" dirty="0" smtClean="0"/>
              <a:t> embodies the unity of them—her physical form is the crossing made flesh </a:t>
            </a:r>
          </a:p>
          <a:p>
            <a:pPr marL="548640" lvl="2" indent="0">
              <a:buNone/>
            </a:pPr>
            <a:r>
              <a:rPr lang="en-US" sz="2400" dirty="0" smtClean="0"/>
              <a:t>The female body is </a:t>
            </a:r>
            <a:r>
              <a:rPr lang="en-US" sz="2400" dirty="0"/>
              <a:t>a</a:t>
            </a:r>
            <a:r>
              <a:rPr lang="en-US" sz="2400" dirty="0" smtClean="0"/>
              <a:t>n integration of these</a:t>
            </a:r>
          </a:p>
          <a:p>
            <a:pPr marL="548640" lvl="2" indent="0">
              <a:buNone/>
            </a:pPr>
            <a:r>
              <a:rPr lang="en-US" sz="2400" dirty="0" smtClean="0"/>
              <a:t>Comics books also do this-integrates the visible &amp; invisible, and the word and image</a:t>
            </a:r>
            <a:endParaRPr lang="en-US" sz="2400" dirty="0"/>
          </a:p>
        </p:txBody>
      </p:sp>
    </p:spTree>
    <p:extLst>
      <p:ext uri="{BB962C8B-B14F-4D97-AF65-F5344CB8AC3E}">
        <p14:creationId xmlns:p14="http://schemas.microsoft.com/office/powerpoint/2010/main" val="1483506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Take home point</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We don</a:t>
            </a:r>
            <a:r>
              <a:rPr lang="fr-FR" dirty="0" smtClean="0"/>
              <a:t>’</a:t>
            </a:r>
            <a:r>
              <a:rPr lang="en-US" dirty="0" smtClean="0"/>
              <a:t>t get to live in the world of the imagination, it eventually changes the physical world</a:t>
            </a:r>
          </a:p>
          <a:p>
            <a:r>
              <a:rPr lang="en-US" dirty="0" smtClean="0"/>
              <a:t>Art gives us access to that “other” realm</a:t>
            </a:r>
          </a:p>
          <a:p>
            <a:r>
              <a:rPr lang="en-US" dirty="0" smtClean="0"/>
              <a:t>Universal reciprocity—bring the good stuff across</a:t>
            </a:r>
          </a:p>
          <a:p>
            <a:r>
              <a:rPr lang="en-US" dirty="0" smtClean="0"/>
              <a:t>Experience of love; experience of the imagination is outside time—cannot be damaged</a:t>
            </a:r>
          </a:p>
          <a:p>
            <a:r>
              <a:rPr lang="en-US" dirty="0" smtClean="0"/>
              <a:t>We’ve </a:t>
            </a:r>
            <a:r>
              <a:rPr lang="en-US" dirty="0" err="1" smtClean="0"/>
              <a:t>gotta</a:t>
            </a:r>
            <a:r>
              <a:rPr lang="en-US" dirty="0" smtClean="0"/>
              <a:t> get connected</a:t>
            </a:r>
          </a:p>
          <a:p>
            <a:r>
              <a:rPr lang="en-US" dirty="0" smtClean="0"/>
              <a:t>Break down perceptual boundaries to experience the world anew </a:t>
            </a:r>
            <a:endParaRPr lang="en-US" dirty="0"/>
          </a:p>
        </p:txBody>
      </p:sp>
    </p:spTree>
    <p:extLst>
      <p:ext uri="{BB962C8B-B14F-4D97-AF65-F5344CB8AC3E}">
        <p14:creationId xmlns:p14="http://schemas.microsoft.com/office/powerpoint/2010/main" val="429331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Alan Moore</a:t>
            </a:r>
            <a:endParaRPr lang="en-US" dirty="0">
              <a:solidFill>
                <a:srgbClr val="292934"/>
              </a:solidFill>
            </a:endParaRPr>
          </a:p>
        </p:txBody>
      </p:sp>
      <p:sp>
        <p:nvSpPr>
          <p:cNvPr id="3" name="Content Placeholder 2"/>
          <p:cNvSpPr>
            <a:spLocks noGrp="1"/>
          </p:cNvSpPr>
          <p:nvPr>
            <p:ph idx="1"/>
          </p:nvPr>
        </p:nvSpPr>
        <p:spPr/>
        <p:txBody>
          <a:bodyPr/>
          <a:lstStyle/>
          <a:p>
            <a:r>
              <a:rPr lang="en-US" dirty="0"/>
              <a:t>Comic Book </a:t>
            </a:r>
            <a:r>
              <a:rPr lang="en-US" dirty="0" smtClean="0"/>
              <a:t>Legend</a:t>
            </a:r>
          </a:p>
          <a:p>
            <a:r>
              <a:rPr lang="en-US" dirty="0"/>
              <a:t>“the greatest writer in the history of the </a:t>
            </a:r>
            <a:r>
              <a:rPr lang="en-US" dirty="0" smtClean="0"/>
              <a:t>medium” </a:t>
            </a:r>
          </a:p>
          <a:p>
            <a:r>
              <a:rPr lang="en-US" dirty="0" smtClean="0"/>
              <a:t>His work typically deals with the mystical</a:t>
            </a:r>
            <a:r>
              <a:rPr lang="en-US" dirty="0"/>
              <a:t> </a:t>
            </a:r>
            <a:r>
              <a:rPr lang="en-US" dirty="0" smtClean="0"/>
              <a:t>&amp; magical (the occult)</a:t>
            </a:r>
          </a:p>
          <a:p>
            <a:r>
              <a:rPr lang="en-US" dirty="0" smtClean="0"/>
              <a:t>Fascinated with science and math</a:t>
            </a:r>
          </a:p>
          <a:p>
            <a:endParaRPr lang="en-US" dirty="0"/>
          </a:p>
        </p:txBody>
      </p:sp>
    </p:spTree>
    <p:extLst>
      <p:ext uri="{BB962C8B-B14F-4D97-AF65-F5344CB8AC3E}">
        <p14:creationId xmlns:p14="http://schemas.microsoft.com/office/powerpoint/2010/main" val="2924462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normAutofit fontScale="90000"/>
          </a:bodyPr>
          <a:lstStyle/>
          <a:p>
            <a:r>
              <a:rPr lang="en-US" dirty="0" smtClean="0">
                <a:solidFill>
                  <a:srgbClr val="292934"/>
                </a:solidFill>
              </a:rPr>
              <a:t>Categories of Word-Image Combinations: </a:t>
            </a:r>
            <a:endParaRPr lang="en-US" dirty="0">
              <a:solidFill>
                <a:srgbClr val="292934"/>
              </a:solidFill>
            </a:endParaRPr>
          </a:p>
        </p:txBody>
      </p:sp>
      <p:sp>
        <p:nvSpPr>
          <p:cNvPr id="3" name="Content Placeholder 2"/>
          <p:cNvSpPr>
            <a:spLocks noGrp="1"/>
          </p:cNvSpPr>
          <p:nvPr>
            <p:ph idx="1"/>
          </p:nvPr>
        </p:nvSpPr>
        <p:spPr/>
        <p:txBody>
          <a:bodyPr>
            <a:normAutofit fontScale="92500"/>
          </a:bodyPr>
          <a:lstStyle/>
          <a:p>
            <a:pPr marL="457200" indent="-457200">
              <a:buAutoNum type="arabicPeriod"/>
            </a:pPr>
            <a:r>
              <a:rPr lang="en-US" b="1" dirty="0" smtClean="0"/>
              <a:t>Word specific</a:t>
            </a:r>
            <a:r>
              <a:rPr lang="en-US" dirty="0" smtClean="0"/>
              <a:t>: pictures illustrate to don</a:t>
            </a:r>
            <a:r>
              <a:rPr lang="fr-FR" dirty="0" smtClean="0"/>
              <a:t>’</a:t>
            </a:r>
            <a:r>
              <a:rPr lang="en-US" dirty="0" smtClean="0"/>
              <a:t>t add to make an idea complete</a:t>
            </a:r>
          </a:p>
          <a:p>
            <a:pPr marL="457200" indent="-457200">
              <a:buAutoNum type="arabicPeriod"/>
            </a:pPr>
            <a:r>
              <a:rPr lang="en-US" b="1" dirty="0" smtClean="0"/>
              <a:t>Picture specific</a:t>
            </a:r>
            <a:r>
              <a:rPr lang="en-US" dirty="0" smtClean="0"/>
              <a:t>: picture dominates—words do little more than add sound</a:t>
            </a:r>
          </a:p>
          <a:p>
            <a:pPr marL="457200" indent="-457200">
              <a:buAutoNum type="arabicPeriod"/>
            </a:pPr>
            <a:r>
              <a:rPr lang="en-US" b="1" dirty="0" smtClean="0"/>
              <a:t>Duo-specific</a:t>
            </a:r>
            <a:r>
              <a:rPr lang="en-US" dirty="0" smtClean="0"/>
              <a:t>: both pictures and words send the same message</a:t>
            </a:r>
          </a:p>
          <a:p>
            <a:pPr marL="457200" indent="-457200">
              <a:buAutoNum type="arabicPeriod"/>
            </a:pPr>
            <a:r>
              <a:rPr lang="en-US" b="1" dirty="0" smtClean="0"/>
              <a:t>Additive</a:t>
            </a:r>
            <a:r>
              <a:rPr lang="en-US" dirty="0" smtClean="0"/>
              <a:t>: words amplify or elaborate an image or vice versa</a:t>
            </a:r>
          </a:p>
          <a:p>
            <a:pPr marL="457200" indent="-457200">
              <a:buAutoNum type="arabicPeriod"/>
            </a:pPr>
            <a:r>
              <a:rPr lang="en-US" b="1" dirty="0" smtClean="0"/>
              <a:t>Parallel</a:t>
            </a:r>
            <a:r>
              <a:rPr lang="en-US" dirty="0" smtClean="0"/>
              <a:t>: words and pictures follow very different courses without intersecting—</a:t>
            </a:r>
            <a:r>
              <a:rPr lang="en-CA" dirty="0" smtClean="0"/>
              <a:t>not</a:t>
            </a:r>
            <a:r>
              <a:rPr lang="en-US" dirty="0" smtClean="0"/>
              <a:t> related</a:t>
            </a:r>
          </a:p>
          <a:p>
            <a:pPr marL="457200" indent="-457200">
              <a:buAutoNum type="arabicPeriod"/>
            </a:pPr>
            <a:r>
              <a:rPr lang="en-US" b="1" dirty="0" smtClean="0"/>
              <a:t>Montage</a:t>
            </a:r>
            <a:r>
              <a:rPr lang="en-US" dirty="0" smtClean="0"/>
              <a:t>: words are treated as integral parts of the picture</a:t>
            </a:r>
          </a:p>
          <a:p>
            <a:pPr marL="457200" indent="-457200">
              <a:buAutoNum type="arabicPeriod"/>
            </a:pPr>
            <a:r>
              <a:rPr lang="en-US" b="1" dirty="0" smtClean="0"/>
              <a:t>Interdependent</a:t>
            </a:r>
            <a:r>
              <a:rPr lang="en-US" dirty="0" smtClean="0"/>
              <a:t>: most common type of combo.  Words and pictures go hand-in-hand to convey an idea that neither could convey alone</a:t>
            </a:r>
          </a:p>
          <a:p>
            <a:pPr marL="457200" indent="-457200">
              <a:buAutoNum type="arabicPeriod"/>
            </a:pPr>
            <a:endParaRPr lang="en-US" dirty="0"/>
          </a:p>
        </p:txBody>
      </p:sp>
    </p:spTree>
    <p:extLst>
      <p:ext uri="{BB962C8B-B14F-4D97-AF65-F5344CB8AC3E}">
        <p14:creationId xmlns:p14="http://schemas.microsoft.com/office/powerpoint/2010/main" val="55657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Landscape of the Mind</a:t>
            </a:r>
            <a:endParaRPr lang="en-US" dirty="0">
              <a:solidFill>
                <a:srgbClr val="292934"/>
              </a:solidFill>
            </a:endParaRPr>
          </a:p>
        </p:txBody>
      </p:sp>
      <p:pic>
        <p:nvPicPr>
          <p:cNvPr id="4" name="Content Placeholder 3" descr="promethea-322.jpg"/>
          <p:cNvPicPr>
            <a:picLocks noGrp="1" noChangeAspect="1"/>
          </p:cNvPicPr>
          <p:nvPr>
            <p:ph sz="half" idx="1"/>
          </p:nvPr>
        </p:nvPicPr>
        <p:blipFill>
          <a:blip r:embed="rId2">
            <a:extLst>
              <a:ext uri="{28A0092B-C50C-407E-A947-70E740481C1C}">
                <a14:useLocalDpi xmlns:a14="http://schemas.microsoft.com/office/drawing/2010/main" val="0"/>
              </a:ext>
            </a:extLst>
          </a:blip>
          <a:srcRect t="11059" b="11059"/>
          <a:stretch>
            <a:fillRect/>
          </a:stretch>
        </p:blipFill>
        <p:spPr/>
      </p:pic>
      <p:sp>
        <p:nvSpPr>
          <p:cNvPr id="3" name="Text Placeholder 2"/>
          <p:cNvSpPr>
            <a:spLocks noGrp="1"/>
          </p:cNvSpPr>
          <p:nvPr>
            <p:ph sz="half" idx="2"/>
          </p:nvPr>
        </p:nvSpPr>
        <p:spPr/>
        <p:txBody>
          <a:bodyPr>
            <a:normAutofit/>
          </a:bodyPr>
          <a:lstStyle/>
          <a:p>
            <a:r>
              <a:rPr lang="en-US" sz="3200" dirty="0" smtClean="0"/>
              <a:t>Strange New World View</a:t>
            </a:r>
          </a:p>
          <a:p>
            <a:r>
              <a:rPr lang="en-US" sz="3200" dirty="0" smtClean="0"/>
              <a:t>Different levels/layers of reality</a:t>
            </a:r>
          </a:p>
          <a:p>
            <a:r>
              <a:rPr lang="en-US" sz="3200" dirty="0" smtClean="0"/>
              <a:t>Not goofy new-age mumbo jumbo</a:t>
            </a:r>
            <a:endParaRPr lang="en-US" sz="3200" dirty="0"/>
          </a:p>
        </p:txBody>
      </p:sp>
    </p:spTree>
    <p:extLst>
      <p:ext uri="{BB962C8B-B14F-4D97-AF65-F5344CB8AC3E}">
        <p14:creationId xmlns:p14="http://schemas.microsoft.com/office/powerpoint/2010/main" val="57819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E927"/>
          </a:solidFill>
        </p:spPr>
        <p:txBody>
          <a:bodyPr/>
          <a:lstStyle/>
          <a:p>
            <a:r>
              <a:rPr lang="en-US" dirty="0" smtClean="0">
                <a:solidFill>
                  <a:srgbClr val="292934"/>
                </a:solidFill>
              </a:rPr>
              <a:t>Alan Moore</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r>
              <a:rPr lang="en-US" i="1" dirty="0"/>
              <a:t>“the original idea behind </a:t>
            </a:r>
            <a:r>
              <a:rPr lang="en-US" i="1" dirty="0" err="1"/>
              <a:t>Promethea</a:t>
            </a:r>
            <a:r>
              <a:rPr lang="en-US" i="1" dirty="0"/>
              <a:t> was to come up with something that worked as a mainstream superhero character, maybe </a:t>
            </a:r>
            <a:r>
              <a:rPr lang="en-US" i="1" dirty="0" smtClean="0"/>
              <a:t>looked a bit like Wonder Woman or Dr. Strange </a:t>
            </a:r>
            <a:r>
              <a:rPr lang="en-US" i="1" dirty="0"/>
              <a:t>in a weak light, and which would enable me to explore the magical concepts that I was interested in before a mainstream comics audience that may never have encountered these ideas before… Because in some sense, when I’m talking about magic, I’m only talking about the creative process. Magic to me is something from nothing, which includes rabbits out of hats, it includes the creation of the universe from a quantum vacuum, or it includes how a comic comes into being from me sitting in an armchair with a completely blank mind. It’s all of this. Any given creativity is magic.“ </a:t>
            </a:r>
          </a:p>
        </p:txBody>
      </p:sp>
    </p:spTree>
    <p:extLst>
      <p:ext uri="{BB962C8B-B14F-4D97-AF65-F5344CB8AC3E}">
        <p14:creationId xmlns:p14="http://schemas.microsoft.com/office/powerpoint/2010/main" val="340938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6666"/>
          </a:solidFill>
        </p:spPr>
        <p:txBody>
          <a:bodyPr/>
          <a:lstStyle/>
          <a:p>
            <a:r>
              <a:rPr lang="en-US" dirty="0" smtClean="0">
                <a:solidFill>
                  <a:srgbClr val="292934"/>
                </a:solidFill>
              </a:rPr>
              <a:t>Premise</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a:t>S</a:t>
            </a:r>
            <a:r>
              <a:rPr lang="en-US" dirty="0" smtClean="0"/>
              <a:t>etting contemporary New York—futuristic world</a:t>
            </a:r>
          </a:p>
          <a:p>
            <a:r>
              <a:rPr lang="en-US" dirty="0" smtClean="0"/>
              <a:t>World of science heroes</a:t>
            </a:r>
          </a:p>
          <a:p>
            <a:r>
              <a:rPr lang="en-US" dirty="0" err="1" smtClean="0"/>
              <a:t>Promethea</a:t>
            </a:r>
            <a:r>
              <a:rPr lang="en-US" dirty="0" smtClean="0"/>
              <a:t> a myth; a legend. She is a fictional character</a:t>
            </a:r>
          </a:p>
          <a:p>
            <a:r>
              <a:rPr lang="en-US" dirty="0" smtClean="0"/>
              <a:t>Warrior princess of </a:t>
            </a:r>
            <a:r>
              <a:rPr lang="en-US" dirty="0" err="1" smtClean="0"/>
              <a:t>Hy</a:t>
            </a:r>
            <a:r>
              <a:rPr lang="en-US" dirty="0"/>
              <a:t> </a:t>
            </a:r>
            <a:r>
              <a:rPr lang="en-US" dirty="0" err="1" smtClean="0"/>
              <a:t>Brasil</a:t>
            </a:r>
            <a:endParaRPr lang="en-US" dirty="0" smtClean="0"/>
          </a:p>
          <a:p>
            <a:r>
              <a:rPr lang="en-US" dirty="0" err="1" smtClean="0"/>
              <a:t>Promethea</a:t>
            </a:r>
            <a:r>
              <a:rPr lang="en-US" dirty="0" smtClean="0"/>
              <a:t> has come to life becoming people who believe in the power of the imagination </a:t>
            </a:r>
          </a:p>
        </p:txBody>
      </p:sp>
    </p:spTree>
    <p:extLst>
      <p:ext uri="{BB962C8B-B14F-4D97-AF65-F5344CB8AC3E}">
        <p14:creationId xmlns:p14="http://schemas.microsoft.com/office/powerpoint/2010/main" val="2394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ED8A32"/>
          </a:solidFill>
        </p:spPr>
        <p:txBody>
          <a:bodyPr/>
          <a:lstStyle/>
          <a:p>
            <a:r>
              <a:rPr lang="en-US" dirty="0" smtClean="0">
                <a:solidFill>
                  <a:srgbClr val="292934"/>
                </a:solidFill>
              </a:rPr>
              <a:t>Moore’s “</a:t>
            </a:r>
            <a:r>
              <a:rPr lang="en-US" dirty="0">
                <a:solidFill>
                  <a:srgbClr val="292934"/>
                </a:solidFill>
              </a:rPr>
              <a:t>I</a:t>
            </a:r>
            <a:r>
              <a:rPr lang="en-US" dirty="0" smtClean="0">
                <a:solidFill>
                  <a:srgbClr val="292934"/>
                </a:solidFill>
              </a:rPr>
              <a:t>dea Space”</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Theory of “Idea Space”</a:t>
            </a:r>
          </a:p>
          <a:p>
            <a:pPr lvl="0"/>
            <a:r>
              <a:rPr lang="en-US" dirty="0"/>
              <a:t>mental space has no limit to it</a:t>
            </a:r>
            <a:endParaRPr lang="en-CA" dirty="0"/>
          </a:p>
          <a:p>
            <a:pPr lvl="0"/>
            <a:r>
              <a:rPr lang="en-US" dirty="0"/>
              <a:t>physical space has limits; has boundaries</a:t>
            </a:r>
            <a:endParaRPr lang="en-CA" dirty="0"/>
          </a:p>
          <a:p>
            <a:pPr lvl="0"/>
            <a:r>
              <a:rPr lang="en-US" dirty="0"/>
              <a:t>mental space really has no defined space</a:t>
            </a:r>
            <a:endParaRPr lang="en-CA" dirty="0"/>
          </a:p>
          <a:p>
            <a:pPr lvl="0"/>
            <a:r>
              <a:rPr lang="en-US" dirty="0"/>
              <a:t>there is really is no such thing as distance </a:t>
            </a:r>
            <a:endParaRPr lang="en-CA" dirty="0"/>
          </a:p>
          <a:p>
            <a:pPr lvl="0"/>
            <a:r>
              <a:rPr lang="en-US" dirty="0"/>
              <a:t>when our mind forms ideas or concepts, they are made of language, images, sounds</a:t>
            </a:r>
            <a:endParaRPr lang="en-CA" dirty="0"/>
          </a:p>
          <a:p>
            <a:r>
              <a:rPr lang="en-CA" dirty="0" smtClean="0"/>
              <a:t>P</a:t>
            </a:r>
            <a:r>
              <a:rPr lang="en-US" dirty="0" err="1" smtClean="0"/>
              <a:t>romethea</a:t>
            </a:r>
            <a:r>
              <a:rPr lang="en-US" dirty="0" smtClean="0"/>
              <a:t> embodies the notion of “Idea Space”</a:t>
            </a:r>
          </a:p>
          <a:p>
            <a:r>
              <a:rPr lang="en-US" dirty="0" smtClean="0"/>
              <a:t>Book is a landscape of the mind</a:t>
            </a:r>
            <a:endParaRPr lang="en-US" dirty="0"/>
          </a:p>
        </p:txBody>
      </p:sp>
    </p:spTree>
    <p:extLst>
      <p:ext uri="{BB962C8B-B14F-4D97-AF65-F5344CB8AC3E}">
        <p14:creationId xmlns:p14="http://schemas.microsoft.com/office/powerpoint/2010/main" val="306131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solidFill>
            <a:srgbClr val="FFE927"/>
          </a:solidFill>
        </p:spPr>
        <p:txBody>
          <a:bodyPr/>
          <a:lstStyle/>
          <a:p>
            <a:r>
              <a:rPr lang="en-US" dirty="0" smtClean="0">
                <a:solidFill>
                  <a:srgbClr val="292934"/>
                </a:solidFill>
              </a:rPr>
              <a:t>Characters</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err="1" smtClean="0">
                <a:solidFill>
                  <a:srgbClr val="FF0000"/>
                </a:solidFill>
              </a:rPr>
              <a:t>Promethea</a:t>
            </a:r>
            <a:r>
              <a:rPr lang="en-US" dirty="0" smtClean="0"/>
              <a:t>: A feminine persona adopted by artists and writers over generations</a:t>
            </a:r>
          </a:p>
          <a:p>
            <a:r>
              <a:rPr lang="en-US" dirty="0" smtClean="0"/>
              <a:t>Creature of the imagination</a:t>
            </a:r>
          </a:p>
          <a:p>
            <a:r>
              <a:rPr lang="en-US" dirty="0" smtClean="0"/>
              <a:t>A living story</a:t>
            </a:r>
          </a:p>
          <a:p>
            <a:pPr marL="0" indent="0">
              <a:buNone/>
            </a:pPr>
            <a:endParaRPr lang="en-US" dirty="0" smtClean="0"/>
          </a:p>
          <a:p>
            <a:r>
              <a:rPr lang="en-US" dirty="0" smtClean="0"/>
              <a:t>From the </a:t>
            </a:r>
            <a:r>
              <a:rPr lang="en-US" dirty="0" err="1" smtClean="0"/>
              <a:t>Immateria</a:t>
            </a:r>
            <a:r>
              <a:rPr lang="en-US" dirty="0" smtClean="0"/>
              <a:t> (the realm of the imagination)</a:t>
            </a:r>
          </a:p>
          <a:p>
            <a:r>
              <a:rPr lang="en-US" dirty="0" smtClean="0"/>
              <a:t>She </a:t>
            </a:r>
            <a:r>
              <a:rPr lang="en-US" dirty="0" err="1" smtClean="0"/>
              <a:t>vascilates</a:t>
            </a:r>
            <a:r>
              <a:rPr lang="en-US" dirty="0" smtClean="0"/>
              <a:t> between realms; worlds</a:t>
            </a:r>
          </a:p>
          <a:p>
            <a:r>
              <a:rPr lang="en-US" dirty="0" smtClean="0"/>
              <a:t>“I am all </a:t>
            </a:r>
            <a:r>
              <a:rPr lang="en-US" dirty="0" err="1" smtClean="0"/>
              <a:t>inspiration..all</a:t>
            </a:r>
            <a:r>
              <a:rPr lang="en-US" dirty="0" smtClean="0"/>
              <a:t> desire”</a:t>
            </a:r>
          </a:p>
          <a:p>
            <a:r>
              <a:rPr lang="en-US" dirty="0" smtClean="0"/>
              <a:t>Sophie Bangs: </a:t>
            </a:r>
            <a:r>
              <a:rPr lang="en-US" dirty="0" err="1" smtClean="0"/>
              <a:t>Promethea’s</a:t>
            </a:r>
            <a:r>
              <a:rPr lang="en-US" dirty="0" smtClean="0"/>
              <a:t> new human host</a:t>
            </a:r>
          </a:p>
          <a:p>
            <a:endParaRPr lang="en-US" dirty="0"/>
          </a:p>
          <a:p>
            <a:endParaRPr lang="en-US" dirty="0"/>
          </a:p>
        </p:txBody>
      </p:sp>
    </p:spTree>
    <p:extLst>
      <p:ext uri="{BB962C8B-B14F-4D97-AF65-F5344CB8AC3E}">
        <p14:creationId xmlns:p14="http://schemas.microsoft.com/office/powerpoint/2010/main" val="1951769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1189</TotalTime>
  <Words>1921</Words>
  <Application>Microsoft Macintosh PowerPoint</Application>
  <PresentationFormat>On-screen Show (4:3)</PresentationFormat>
  <Paragraphs>253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Clarity</vt:lpstr>
      <vt:lpstr>Promethea</vt:lpstr>
      <vt:lpstr>PowerPoint Presentation</vt:lpstr>
      <vt:lpstr>Class Contemplation</vt:lpstr>
      <vt:lpstr>Alan Moore</vt:lpstr>
      <vt:lpstr>Landscape of the Mind</vt:lpstr>
      <vt:lpstr>Alan Moore</vt:lpstr>
      <vt:lpstr>Premise</vt:lpstr>
      <vt:lpstr>Moore’s “Idea Space”</vt:lpstr>
      <vt:lpstr>Characters</vt:lpstr>
      <vt:lpstr>Other Characters</vt:lpstr>
      <vt:lpstr>Art &amp; Technique of J.H. Williams III</vt:lpstr>
      <vt:lpstr>Borders: Immateria</vt:lpstr>
      <vt:lpstr>Themes in Promethea</vt:lpstr>
      <vt:lpstr>Setting 1: New York</vt:lpstr>
      <vt:lpstr>Setting 2: Immateria</vt:lpstr>
      <vt:lpstr> Setting 3: Apocalypse “dark age is coming”  </vt:lpstr>
      <vt:lpstr>Setting #3: Apocalypse</vt:lpstr>
      <vt:lpstr>Basic features of Apocalypticsm</vt:lpstr>
      <vt:lpstr>Basic features of Apocalyptism</vt:lpstr>
      <vt:lpstr>William Blake: Newton</vt:lpstr>
      <vt:lpstr> Realm of the Sensible:  </vt:lpstr>
      <vt:lpstr>Prologue: Origin Story</vt:lpstr>
      <vt:lpstr>Origins Story: not a religious story….</vt:lpstr>
      <vt:lpstr>Symbols: Used in Narrative Patterns</vt:lpstr>
      <vt:lpstr>Caduceus</vt:lpstr>
      <vt:lpstr>Axis Mundi</vt:lpstr>
      <vt:lpstr>Promethea</vt:lpstr>
      <vt:lpstr>Promethea: Heroic Characteristics</vt:lpstr>
      <vt:lpstr>Promethea’s Quest </vt:lpstr>
      <vt:lpstr>Promethea’s Quest cont’d… </vt:lpstr>
      <vt:lpstr>Four Weapons (necessary to be a fully integrated human)</vt:lpstr>
      <vt:lpstr>Promethea’s Power &amp; Prometheus  the Rebel</vt:lpstr>
      <vt:lpstr>Mythical Traditions</vt:lpstr>
      <vt:lpstr>Function of Magic</vt:lpstr>
      <vt:lpstr>3 Kinds of Magic</vt:lpstr>
      <vt:lpstr>Humour and Satire</vt:lpstr>
      <vt:lpstr>Weeping Gorilla</vt:lpstr>
      <vt:lpstr>Promethea as Flesh, embodiment</vt:lpstr>
      <vt:lpstr>Take home point</vt:lpstr>
      <vt:lpstr>Categories of Word-Image Combinations: </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Promethea</dc:title>
  <dc:creator>Sylvia Terzian</dc:creator>
  <cp:lastModifiedBy>Sylvia Terzian</cp:lastModifiedBy>
  <cp:revision>172</cp:revision>
  <cp:lastPrinted>2013-03-20T16:43:45Z</cp:lastPrinted>
  <dcterms:created xsi:type="dcterms:W3CDTF">2013-03-18T05:31:43Z</dcterms:created>
  <dcterms:modified xsi:type="dcterms:W3CDTF">2017-07-16T21:27:35Z</dcterms:modified>
</cp:coreProperties>
</file>