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73" r:id="rId1"/>
  </p:sldMasterIdLst>
  <p:sldIdLst>
    <p:sldId id="256" r:id="rId2"/>
    <p:sldId id="297" r:id="rId3"/>
    <p:sldId id="257" r:id="rId4"/>
    <p:sldId id="303" r:id="rId5"/>
    <p:sldId id="259" r:id="rId6"/>
    <p:sldId id="269" r:id="rId7"/>
    <p:sldId id="267" r:id="rId8"/>
    <p:sldId id="260" r:id="rId9"/>
    <p:sldId id="261" r:id="rId10"/>
    <p:sldId id="264" r:id="rId11"/>
    <p:sldId id="266" r:id="rId12"/>
    <p:sldId id="265" r:id="rId13"/>
    <p:sldId id="263" r:id="rId14"/>
    <p:sldId id="262" r:id="rId15"/>
    <p:sldId id="258" r:id="rId16"/>
    <p:sldId id="278" r:id="rId17"/>
    <p:sldId id="299" r:id="rId18"/>
    <p:sldId id="300" r:id="rId19"/>
    <p:sldId id="301" r:id="rId20"/>
    <p:sldId id="298" r:id="rId21"/>
    <p:sldId id="302" r:id="rId22"/>
    <p:sldId id="279" r:id="rId23"/>
    <p:sldId id="283" r:id="rId24"/>
    <p:sldId id="284" r:id="rId25"/>
    <p:sldId id="290" r:id="rId26"/>
    <p:sldId id="291"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1" d="100"/>
          <a:sy n="71" d="100"/>
        </p:scale>
        <p:origin x="-992"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CA"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dirty="0"/>
          </a:p>
        </p:txBody>
      </p:sp>
      <p:sp>
        <p:nvSpPr>
          <p:cNvPr id="4" name="Date Placeholder 3"/>
          <p:cNvSpPr>
            <a:spLocks noGrp="1"/>
          </p:cNvSpPr>
          <p:nvPr>
            <p:ph type="dt" sz="half" idx="10"/>
          </p:nvPr>
        </p:nvSpPr>
        <p:spPr/>
        <p:txBody>
          <a:bodyPr/>
          <a:lstStyle/>
          <a:p>
            <a:fld id="{1C41848A-3728-7745-A353-F652FA0B8689}" type="datetimeFigureOut">
              <a:rPr lang="en-US" smtClean="0"/>
              <a:t>17-05-24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1C41848A-3728-7745-A353-F652FA0B8689}" type="datetimeFigureOut">
              <a:rPr lang="en-US" smtClean="0"/>
              <a:t>17-05-24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EC7FB2-70E3-F446-B930-E70A93971A27}"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CA"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Date Placeholder 3"/>
          <p:cNvSpPr>
            <a:spLocks noGrp="1"/>
          </p:cNvSpPr>
          <p:nvPr>
            <p:ph type="dt" sz="half" idx="10"/>
          </p:nvPr>
        </p:nvSpPr>
        <p:spPr/>
        <p:txBody>
          <a:bodyPr/>
          <a:lstStyle/>
          <a:p>
            <a:fld id="{1C41848A-3728-7745-A353-F652FA0B8689}" type="datetimeFigureOut">
              <a:rPr lang="en-US" smtClean="0"/>
              <a:t>17-05-24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EC7FB2-70E3-F446-B930-E70A93971A27}"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1C41848A-3728-7745-A353-F652FA0B8689}" type="datetimeFigureOut">
              <a:rPr lang="en-US" smtClean="0"/>
              <a:t>17-05-24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EC7FB2-70E3-F446-B930-E70A93971A27}"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CA"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1C41848A-3728-7745-A353-F652FA0B8689}" type="datetimeFigureOut">
              <a:rPr lang="en-US" smtClean="0"/>
              <a:t>17-05-24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EC7FB2-70E3-F446-B930-E70A93971A27}"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5" name="Date Placeholder 4"/>
          <p:cNvSpPr>
            <a:spLocks noGrp="1"/>
          </p:cNvSpPr>
          <p:nvPr>
            <p:ph type="dt" sz="half" idx="10"/>
          </p:nvPr>
        </p:nvSpPr>
        <p:spPr/>
        <p:txBody>
          <a:bodyPr/>
          <a:lstStyle/>
          <a:p>
            <a:fld id="{1C41848A-3728-7745-A353-F652FA0B8689}" type="datetimeFigureOut">
              <a:rPr lang="en-US" smtClean="0"/>
              <a:t>17-05-24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EC7FB2-70E3-F446-B930-E70A93971A27}"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7" name="Date Placeholder 6"/>
          <p:cNvSpPr>
            <a:spLocks noGrp="1"/>
          </p:cNvSpPr>
          <p:nvPr>
            <p:ph type="dt" sz="half" idx="10"/>
          </p:nvPr>
        </p:nvSpPr>
        <p:spPr/>
        <p:txBody>
          <a:bodyPr/>
          <a:lstStyle/>
          <a:p>
            <a:fld id="{1C41848A-3728-7745-A353-F652FA0B8689}" type="datetimeFigureOut">
              <a:rPr lang="en-US" smtClean="0"/>
              <a:t>17-05-24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BEC7FB2-70E3-F446-B930-E70A93971A27}"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1C41848A-3728-7745-A353-F652FA0B8689}" type="datetimeFigureOut">
              <a:rPr lang="en-US" smtClean="0"/>
              <a:t>17-05-24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BEC7FB2-70E3-F446-B930-E70A93971A27}"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41848A-3728-7745-A353-F652FA0B8689}" type="datetimeFigureOut">
              <a:rPr lang="en-US" smtClean="0"/>
              <a:t>17-05-24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BEC7FB2-70E3-F446-B930-E70A93971A27}"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CA"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1C41848A-3728-7745-A353-F652FA0B8689}" type="datetimeFigureOut">
              <a:rPr lang="en-US" smtClean="0"/>
              <a:t>17-05-24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CA"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dirty="0"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1C41848A-3728-7745-A353-F652FA0B8689}" type="datetimeFigureOut">
              <a:rPr lang="en-US" smtClean="0"/>
              <a:t>17-05-24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EC7FB2-70E3-F446-B930-E70A93971A27}"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CA"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C41848A-3728-7745-A353-F652FA0B8689}" type="datetimeFigureOut">
              <a:rPr lang="en-US" smtClean="0"/>
              <a:t>17-05-24</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BEC7FB2-70E3-F446-B930-E70A93971A27}"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4074" r:id="rId1"/>
    <p:sldLayoutId id="2147484075" r:id="rId2"/>
    <p:sldLayoutId id="2147484076" r:id="rId3"/>
    <p:sldLayoutId id="2147484077" r:id="rId4"/>
    <p:sldLayoutId id="2147484078" r:id="rId5"/>
    <p:sldLayoutId id="2147484079" r:id="rId6"/>
    <p:sldLayoutId id="2147484080" r:id="rId7"/>
    <p:sldLayoutId id="2147484081" r:id="rId8"/>
    <p:sldLayoutId id="2147484082" r:id="rId9"/>
    <p:sldLayoutId id="2147484083" r:id="rId10"/>
    <p:sldLayoutId id="2147484084"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dreadfuldays.net/soti.html" TargetMode="External"/><Relationship Id="rId3" Type="http://schemas.openxmlformats.org/officeDocument/2006/relationships/hyperlink" Target="http://www.lostsoti.org/TheAntiComicsCrusade.ht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jpg"/><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TWO: </a:t>
            </a:r>
            <a:r>
              <a:rPr lang="en-US" b="1" dirty="0" smtClean="0"/>
              <a:t>THE COMIC BOOK SUPERHERO</a:t>
            </a:r>
            <a:endParaRPr lang="en-US" b="1" dirty="0"/>
          </a:p>
        </p:txBody>
      </p:sp>
      <p:sp>
        <p:nvSpPr>
          <p:cNvPr id="3" name="Subtitle 2"/>
          <p:cNvSpPr>
            <a:spLocks noGrp="1"/>
          </p:cNvSpPr>
          <p:nvPr>
            <p:ph type="subTitle" idx="1"/>
          </p:nvPr>
        </p:nvSpPr>
        <p:spPr/>
        <p:txBody>
          <a:bodyPr/>
          <a:lstStyle/>
          <a:p>
            <a:endParaRPr lang="en-US" dirty="0"/>
          </a:p>
        </p:txBody>
      </p:sp>
      <p:pic>
        <p:nvPicPr>
          <p:cNvPr id="4" name="Picture 3" descr="Super-héro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422650"/>
            <a:ext cx="6400800" cy="2730500"/>
          </a:xfrm>
          <a:prstGeom prst="rect">
            <a:avLst/>
          </a:prstGeom>
        </p:spPr>
      </p:pic>
    </p:spTree>
    <p:extLst>
      <p:ext uri="{BB962C8B-B14F-4D97-AF65-F5344CB8AC3E}">
        <p14:creationId xmlns:p14="http://schemas.microsoft.com/office/powerpoint/2010/main" val="3681231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Rene Descartes: Wax Experiment</a:t>
            </a:r>
            <a:endParaRPr lang="en-US" dirty="0"/>
          </a:p>
        </p:txBody>
      </p:sp>
      <p:sp>
        <p:nvSpPr>
          <p:cNvPr id="3" name="Content Placeholder 2"/>
          <p:cNvSpPr>
            <a:spLocks noGrp="1"/>
          </p:cNvSpPr>
          <p:nvPr>
            <p:ph idx="1"/>
          </p:nvPr>
        </p:nvSpPr>
        <p:spPr/>
        <p:txBody>
          <a:bodyPr>
            <a:normAutofit/>
          </a:bodyPr>
          <a:lstStyle/>
          <a:p>
            <a:r>
              <a:rPr lang="en-US" dirty="0" smtClean="0"/>
              <a:t>example </a:t>
            </a:r>
            <a:r>
              <a:rPr lang="en-US" dirty="0"/>
              <a:t>Page </a:t>
            </a:r>
            <a:r>
              <a:rPr lang="en-US" dirty="0" smtClean="0"/>
              <a:t>69, McLeod</a:t>
            </a:r>
          </a:p>
          <a:p>
            <a:r>
              <a:rPr lang="en-US" dirty="0" smtClean="0"/>
              <a:t>A </a:t>
            </a:r>
            <a:r>
              <a:rPr lang="en-US" dirty="0" smtClean="0"/>
              <a:t>--------------BLACK BOX-----------------B</a:t>
            </a:r>
          </a:p>
          <a:p>
            <a:r>
              <a:rPr lang="en-US" dirty="0" smtClean="0"/>
              <a:t>We make links or connections between one state of affairs to another </a:t>
            </a:r>
          </a:p>
          <a:p>
            <a:r>
              <a:rPr lang="en-US" dirty="0" smtClean="0"/>
              <a:t>We think A causes B; but there can be lots of possibilities; more going on in the black box </a:t>
            </a:r>
          </a:p>
          <a:p>
            <a:r>
              <a:rPr lang="en-US" dirty="0" smtClean="0"/>
              <a:t>TAKE HOME POINT: More going on than we </a:t>
            </a:r>
            <a:r>
              <a:rPr lang="en-US" dirty="0" smtClean="0"/>
              <a:t>imagine</a:t>
            </a:r>
          </a:p>
          <a:p>
            <a:r>
              <a:rPr lang="en-US" dirty="0" smtClean="0"/>
              <a:t>Interplay between truth and perception</a:t>
            </a:r>
            <a:endParaRPr lang="en-US" dirty="0" smtClean="0"/>
          </a:p>
          <a:p>
            <a:endParaRPr lang="en-US" dirty="0"/>
          </a:p>
        </p:txBody>
      </p:sp>
    </p:spTree>
    <p:extLst>
      <p:ext uri="{BB962C8B-B14F-4D97-AF65-F5344CB8AC3E}">
        <p14:creationId xmlns:p14="http://schemas.microsoft.com/office/powerpoint/2010/main" val="2782060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Faith or </a:t>
            </a:r>
            <a:r>
              <a:rPr lang="en-US" dirty="0" smtClean="0"/>
              <a:t>Hope </a:t>
            </a:r>
            <a:r>
              <a:rPr lang="en-US" dirty="0" err="1" smtClean="0"/>
              <a:t>vs</a:t>
            </a:r>
            <a:r>
              <a:rPr lang="en-US" dirty="0" smtClean="0"/>
              <a:t> Skepticism &amp; Rationalism </a:t>
            </a:r>
            <a:endParaRPr lang="en-US" dirty="0"/>
          </a:p>
        </p:txBody>
      </p:sp>
      <p:sp>
        <p:nvSpPr>
          <p:cNvPr id="3" name="Content Placeholder 2"/>
          <p:cNvSpPr>
            <a:spLocks noGrp="1"/>
          </p:cNvSpPr>
          <p:nvPr>
            <p:ph idx="1"/>
          </p:nvPr>
        </p:nvSpPr>
        <p:spPr/>
        <p:txBody>
          <a:bodyPr/>
          <a:lstStyle/>
          <a:p>
            <a:r>
              <a:rPr lang="en-US" dirty="0" smtClean="0"/>
              <a:t>Relying on sufficient evidence </a:t>
            </a:r>
          </a:p>
          <a:p>
            <a:r>
              <a:rPr lang="en-US" dirty="0" smtClean="0"/>
              <a:t>This </a:t>
            </a:r>
            <a:r>
              <a:rPr lang="en-US" dirty="0"/>
              <a:t>is a very skeptical approach to making choices, decisions, sense of things</a:t>
            </a:r>
          </a:p>
          <a:p>
            <a:r>
              <a:rPr lang="en-US" dirty="0"/>
              <a:t>Sufficient, reliable, evidence does not work in relation to superheroes</a:t>
            </a:r>
          </a:p>
          <a:p>
            <a:r>
              <a:rPr lang="en-US" dirty="0" smtClean="0"/>
              <a:t>Relationship between </a:t>
            </a:r>
            <a:r>
              <a:rPr lang="en-US" dirty="0"/>
              <a:t>s</a:t>
            </a:r>
            <a:r>
              <a:rPr lang="en-US" dirty="0" smtClean="0"/>
              <a:t>cience and religion </a:t>
            </a:r>
          </a:p>
          <a:p>
            <a:r>
              <a:rPr lang="en-US" dirty="0" smtClean="0"/>
              <a:t>Descartes shifted it</a:t>
            </a:r>
            <a:endParaRPr lang="en-US" dirty="0"/>
          </a:p>
        </p:txBody>
      </p:sp>
    </p:spTree>
    <p:extLst>
      <p:ext uri="{BB962C8B-B14F-4D97-AF65-F5344CB8AC3E}">
        <p14:creationId xmlns:p14="http://schemas.microsoft.com/office/powerpoint/2010/main" val="2820684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Skepticism; Scientific Attitudes</a:t>
            </a:r>
            <a:endParaRPr lang="en-US" dirty="0"/>
          </a:p>
        </p:txBody>
      </p:sp>
      <p:sp>
        <p:nvSpPr>
          <p:cNvPr id="3" name="Content Placeholder 2"/>
          <p:cNvSpPr>
            <a:spLocks noGrp="1"/>
          </p:cNvSpPr>
          <p:nvPr>
            <p:ph idx="1"/>
          </p:nvPr>
        </p:nvSpPr>
        <p:spPr/>
        <p:txBody>
          <a:bodyPr>
            <a:normAutofit fontScale="92500"/>
          </a:bodyPr>
          <a:lstStyle/>
          <a:p>
            <a:r>
              <a:rPr lang="en-US" dirty="0" smtClean="0"/>
              <a:t>Scientific attitudes are not appropriate to certain situations</a:t>
            </a:r>
          </a:p>
          <a:p>
            <a:r>
              <a:rPr lang="en-US" dirty="0" smtClean="0"/>
              <a:t>The idea that don</a:t>
            </a:r>
            <a:r>
              <a:rPr lang="fr-FR" dirty="0" smtClean="0"/>
              <a:t>’</a:t>
            </a:r>
            <a:r>
              <a:rPr lang="en-US" dirty="0" smtClean="0"/>
              <a:t>t believe anything w/o sufficient evidence</a:t>
            </a:r>
          </a:p>
          <a:p>
            <a:r>
              <a:rPr lang="en-US" dirty="0" smtClean="0"/>
              <a:t>Skepticism does not work in terms of the following:</a:t>
            </a:r>
          </a:p>
          <a:p>
            <a:endParaRPr lang="en-US" dirty="0" smtClean="0"/>
          </a:p>
          <a:p>
            <a:pPr marL="457200" indent="-457200">
              <a:buFont typeface="+mj-lt"/>
              <a:buAutoNum type="arabicPeriod"/>
            </a:pPr>
            <a:r>
              <a:rPr lang="en-US" b="1" dirty="0" smtClean="0"/>
              <a:t>Moral questions</a:t>
            </a:r>
          </a:p>
          <a:p>
            <a:pPr marL="457200" indent="-457200">
              <a:buFont typeface="+mj-lt"/>
              <a:buAutoNum type="arabicPeriod"/>
            </a:pPr>
            <a:r>
              <a:rPr lang="en-US" b="1" dirty="0" smtClean="0"/>
              <a:t>Matters of the heart</a:t>
            </a:r>
          </a:p>
          <a:p>
            <a:pPr marL="457200" indent="-457200">
              <a:buFont typeface="+mj-lt"/>
              <a:buAutoNum type="arabicPeriod"/>
            </a:pPr>
            <a:r>
              <a:rPr lang="en-US" b="1" dirty="0" smtClean="0"/>
              <a:t>Matters of social trust </a:t>
            </a:r>
            <a:r>
              <a:rPr lang="en-US" dirty="0" smtClean="0"/>
              <a:t>(i.e., not trusting a person until one builds enough evidence to trust the person)</a:t>
            </a:r>
          </a:p>
          <a:p>
            <a:pPr marL="457200" indent="-457200">
              <a:buFont typeface="+mj-lt"/>
              <a:buAutoNum type="arabicPeriod"/>
            </a:pPr>
            <a:endParaRPr lang="en-US" dirty="0" smtClean="0"/>
          </a:p>
          <a:p>
            <a:r>
              <a:rPr lang="en-US" dirty="0" smtClean="0"/>
              <a:t>These are the matters of Superheroes</a:t>
            </a:r>
          </a:p>
          <a:p>
            <a:r>
              <a:rPr lang="en-US" dirty="0" smtClean="0"/>
              <a:t>This is why they are archetypes of our time</a:t>
            </a:r>
          </a:p>
          <a:p>
            <a:r>
              <a:rPr lang="en-US" dirty="0" smtClean="0"/>
              <a:t>Skepticism does not work in the context of superheroes </a:t>
            </a:r>
          </a:p>
          <a:p>
            <a:pPr marL="0" indent="0">
              <a:buNone/>
            </a:pPr>
            <a:endParaRPr lang="en-US" dirty="0"/>
          </a:p>
        </p:txBody>
      </p:sp>
    </p:spTree>
    <p:extLst>
      <p:ext uri="{BB962C8B-B14F-4D97-AF65-F5344CB8AC3E}">
        <p14:creationId xmlns:p14="http://schemas.microsoft.com/office/powerpoint/2010/main" val="3292034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Big Picture; What’s Out There?</a:t>
            </a:r>
            <a:endParaRPr lang="en-US" dirty="0"/>
          </a:p>
        </p:txBody>
      </p:sp>
      <p:sp>
        <p:nvSpPr>
          <p:cNvPr id="3" name="Content Placeholder 2"/>
          <p:cNvSpPr>
            <a:spLocks noGrp="1"/>
          </p:cNvSpPr>
          <p:nvPr>
            <p:ph idx="1"/>
          </p:nvPr>
        </p:nvSpPr>
        <p:spPr/>
        <p:txBody>
          <a:bodyPr>
            <a:normAutofit/>
          </a:bodyPr>
          <a:lstStyle/>
          <a:p>
            <a:r>
              <a:rPr lang="en-US" dirty="0" smtClean="0"/>
              <a:t>There is a whole lot more to the person than the person knows about</a:t>
            </a:r>
          </a:p>
          <a:p>
            <a:r>
              <a:rPr lang="en-US" dirty="0" smtClean="0"/>
              <a:t>There’s always a partial appreciation / grasp of what is real</a:t>
            </a:r>
          </a:p>
          <a:p>
            <a:r>
              <a:rPr lang="en-US" dirty="0" smtClean="0"/>
              <a:t>Arrogant to believe that what we know is a complete view</a:t>
            </a:r>
          </a:p>
          <a:p>
            <a:r>
              <a:rPr lang="en-US" dirty="0" smtClean="0"/>
              <a:t>Sensory-based knowledge (input from five senses)</a:t>
            </a:r>
          </a:p>
          <a:p>
            <a:r>
              <a:rPr lang="en-US" dirty="0" smtClean="0"/>
              <a:t>The world is fragmented and incomplete—we cannot perceive “the big picture”; reality as a coherent whole</a:t>
            </a:r>
          </a:p>
          <a:p>
            <a:r>
              <a:rPr lang="en-US" dirty="0" smtClean="0"/>
              <a:t>We only know what we see, hear, touch, feel, taste</a:t>
            </a:r>
          </a:p>
          <a:p>
            <a:r>
              <a:rPr lang="en-US" dirty="0" smtClean="0"/>
              <a:t>Anything beyond that is an act of faith </a:t>
            </a:r>
          </a:p>
          <a:p>
            <a:pPr marL="0" indent="0">
              <a:buNone/>
            </a:pPr>
            <a:endParaRPr lang="en-US" dirty="0"/>
          </a:p>
        </p:txBody>
      </p:sp>
    </p:spTree>
    <p:extLst>
      <p:ext uri="{BB962C8B-B14F-4D97-AF65-F5344CB8AC3E}">
        <p14:creationId xmlns:p14="http://schemas.microsoft.com/office/powerpoint/2010/main" val="3728447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
            </a:r>
            <a:r>
              <a:rPr lang="en-US" dirty="0"/>
              <a:t>I think therefore I am”</a:t>
            </a:r>
            <a:br>
              <a:rPr lang="en-US" dirty="0"/>
            </a:br>
            <a:endParaRPr lang="en-US" dirty="0"/>
          </a:p>
        </p:txBody>
      </p:sp>
      <p:sp>
        <p:nvSpPr>
          <p:cNvPr id="3" name="Content Placeholder 2"/>
          <p:cNvSpPr>
            <a:spLocks noGrp="1"/>
          </p:cNvSpPr>
          <p:nvPr>
            <p:ph idx="1"/>
          </p:nvPr>
        </p:nvSpPr>
        <p:spPr/>
        <p:txBody>
          <a:bodyPr>
            <a:normAutofit/>
          </a:bodyPr>
          <a:lstStyle/>
          <a:p>
            <a:r>
              <a:rPr lang="en-US" dirty="0"/>
              <a:t>Are our senses reliable? </a:t>
            </a:r>
            <a:endParaRPr lang="en-US" dirty="0" smtClean="0"/>
          </a:p>
          <a:p>
            <a:r>
              <a:rPr lang="en-US" dirty="0" smtClean="0"/>
              <a:t>What </a:t>
            </a:r>
            <a:r>
              <a:rPr lang="en-US" dirty="0"/>
              <a:t>about sensory illusions? (i.e., optical illusions, hallucinations, dreams that may fool us)</a:t>
            </a:r>
          </a:p>
          <a:p>
            <a:r>
              <a:rPr lang="en-US" dirty="0" err="1"/>
              <a:t>Decartes</a:t>
            </a:r>
            <a:r>
              <a:rPr lang="en-US" dirty="0"/>
              <a:t> found doubt with the sensory-based knowledge theory (proved by sensory illusions)</a:t>
            </a:r>
          </a:p>
          <a:p>
            <a:r>
              <a:rPr lang="en-US" dirty="0" smtClean="0"/>
              <a:t>The one thing he says exists beyond doubt, the only true thing is the idea of a self or an “I” (can be referred to as a mind, understanding, soul)</a:t>
            </a:r>
          </a:p>
          <a:p>
            <a:endParaRPr lang="en-US" dirty="0"/>
          </a:p>
        </p:txBody>
      </p:sp>
    </p:spTree>
    <p:extLst>
      <p:ext uri="{BB962C8B-B14F-4D97-AF65-F5344CB8AC3E}">
        <p14:creationId xmlns:p14="http://schemas.microsoft.com/office/powerpoint/2010/main" val="216919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Anti-Comic Crusade</a:t>
            </a:r>
            <a:endParaRPr lang="en-US" dirty="0"/>
          </a:p>
        </p:txBody>
      </p:sp>
      <p:sp>
        <p:nvSpPr>
          <p:cNvPr id="3" name="Content Placeholder 2"/>
          <p:cNvSpPr>
            <a:spLocks noGrp="1"/>
          </p:cNvSpPr>
          <p:nvPr>
            <p:ph idx="1"/>
          </p:nvPr>
        </p:nvSpPr>
        <p:spPr/>
        <p:txBody>
          <a:bodyPr>
            <a:normAutofit/>
          </a:bodyPr>
          <a:lstStyle/>
          <a:p>
            <a:r>
              <a:rPr lang="en-US" dirty="0" smtClean="0"/>
              <a:t>Frederic </a:t>
            </a:r>
            <a:r>
              <a:rPr lang="en-US" dirty="0" err="1" smtClean="0"/>
              <a:t>Wertham</a:t>
            </a:r>
            <a:r>
              <a:rPr lang="en-US" dirty="0" smtClean="0"/>
              <a:t>, M.D., </a:t>
            </a:r>
            <a:r>
              <a:rPr lang="en-US" i="1" dirty="0" smtClean="0"/>
              <a:t>Seduction of the Innocent</a:t>
            </a:r>
          </a:p>
          <a:p>
            <a:r>
              <a:rPr lang="en-US" i="1" dirty="0">
                <a:hlinkClick r:id="rId2"/>
              </a:rPr>
              <a:t>http://www.dreadfuldays.net/</a:t>
            </a:r>
            <a:r>
              <a:rPr lang="en-US" i="1" dirty="0" smtClean="0">
                <a:hlinkClick r:id="rId2"/>
              </a:rPr>
              <a:t>soti.html</a:t>
            </a:r>
            <a:endParaRPr lang="en-US" i="1" dirty="0" smtClean="0"/>
          </a:p>
          <a:p>
            <a:r>
              <a:rPr lang="en-US" dirty="0" smtClean="0"/>
              <a:t>The influence of comic books on youth</a:t>
            </a:r>
            <a:endParaRPr lang="en-US" dirty="0"/>
          </a:p>
          <a:p>
            <a:r>
              <a:rPr lang="en-US" dirty="0" smtClean="0"/>
              <a:t>He is interested in investigating the psychological and psychosocial effects and conditioning through the comic book medium</a:t>
            </a:r>
          </a:p>
          <a:p>
            <a:r>
              <a:rPr lang="en-US" dirty="0" smtClean="0"/>
              <a:t>The Anti-Comics Crusade:</a:t>
            </a:r>
          </a:p>
          <a:p>
            <a:r>
              <a:rPr lang="en-US" dirty="0">
                <a:hlinkClick r:id="rId3"/>
              </a:rPr>
              <a:t>http://www.lostsoti.org/</a:t>
            </a:r>
            <a:r>
              <a:rPr lang="en-US" dirty="0" smtClean="0">
                <a:hlinkClick r:id="rId3"/>
              </a:rPr>
              <a:t>TheAntiComicsCrusade.htm</a:t>
            </a:r>
            <a:endParaRPr lang="en-US" dirty="0" smtClean="0"/>
          </a:p>
          <a:p>
            <a:r>
              <a:rPr lang="en-US" dirty="0" smtClean="0"/>
              <a:t>1940 started but grew to prominence in 1948</a:t>
            </a:r>
          </a:p>
          <a:p>
            <a:r>
              <a:rPr lang="en-US" dirty="0" smtClean="0"/>
              <a:t>Argument: comics is a widespread social phenomenon—has significant social influences on the individual</a:t>
            </a:r>
          </a:p>
          <a:p>
            <a:endParaRPr lang="en-US" dirty="0"/>
          </a:p>
        </p:txBody>
      </p:sp>
    </p:spTree>
    <p:extLst>
      <p:ext uri="{BB962C8B-B14F-4D97-AF65-F5344CB8AC3E}">
        <p14:creationId xmlns:p14="http://schemas.microsoft.com/office/powerpoint/2010/main" val="2454820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Superheroes</a:t>
            </a:r>
            <a:endParaRPr lang="en-US" dirty="0"/>
          </a:p>
        </p:txBody>
      </p:sp>
      <p:sp>
        <p:nvSpPr>
          <p:cNvPr id="3" name="Content Placeholder 2"/>
          <p:cNvSpPr>
            <a:spLocks noGrp="1"/>
          </p:cNvSpPr>
          <p:nvPr>
            <p:ph idx="1"/>
          </p:nvPr>
        </p:nvSpPr>
        <p:spPr/>
        <p:txBody>
          <a:bodyPr>
            <a:normAutofit fontScale="92500"/>
          </a:bodyPr>
          <a:lstStyle/>
          <a:p>
            <a:r>
              <a:rPr lang="en-US" dirty="0"/>
              <a:t>We live in the stories we tell ourselves. In a secular, scientific rational culture lacking in any convincing spiritual leadership, superhero stories speak loudly and boldly to our greatest fears, deepest longings, and highest aspirations. They’re not afraid to be hopeful, not embarrassed to be optimistic, and utterly fearless in the dark. They’re about as far from social realism as you can get, but the best superhero stories deal directly with mythic elements of human experience that we can all relate to, in ways that are imaginative, profound, funny, and provocative. They exist to solve problems of all kinds and can always be counted on to find a way to save the day. At their best, they help us confront and resolve even the deepest existential crises. We should listen to what they have to tell us.”</a:t>
            </a:r>
          </a:p>
          <a:p>
            <a:r>
              <a:rPr lang="en-US" dirty="0"/>
              <a:t>~Grant Morrison, </a:t>
            </a:r>
            <a:r>
              <a:rPr lang="en-US" b="1" i="1" dirty="0"/>
              <a:t>SUPERGODS</a:t>
            </a:r>
            <a:r>
              <a:rPr lang="en-US" i="1" dirty="0"/>
              <a:t> (2011, </a:t>
            </a:r>
            <a:r>
              <a:rPr lang="en-US" i="1" dirty="0" err="1"/>
              <a:t>pp.xvii</a:t>
            </a:r>
            <a:r>
              <a:rPr lang="en-US" i="1" dirty="0"/>
              <a:t>)</a:t>
            </a:r>
            <a:endParaRPr lang="en-US" dirty="0"/>
          </a:p>
        </p:txBody>
      </p:sp>
    </p:spTree>
    <p:extLst>
      <p:ext uri="{BB962C8B-B14F-4D97-AF65-F5344CB8AC3E}">
        <p14:creationId xmlns:p14="http://schemas.microsoft.com/office/powerpoint/2010/main" val="380496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Superhero Genre</a:t>
            </a:r>
            <a:endParaRPr lang="en-US" dirty="0"/>
          </a:p>
        </p:txBody>
      </p:sp>
      <p:sp>
        <p:nvSpPr>
          <p:cNvPr id="3" name="Content Placeholder 2"/>
          <p:cNvSpPr>
            <a:spLocks noGrp="1"/>
          </p:cNvSpPr>
          <p:nvPr>
            <p:ph idx="1"/>
          </p:nvPr>
        </p:nvSpPr>
        <p:spPr/>
        <p:txBody>
          <a:bodyPr/>
          <a:lstStyle/>
          <a:p>
            <a:pPr lvl="0"/>
            <a:r>
              <a:rPr lang="en-US" b="1" dirty="0"/>
              <a:t>Genre defined</a:t>
            </a:r>
            <a:r>
              <a:rPr lang="en-US" dirty="0"/>
              <a:t>: a genre is a privileged story form, “part of a limited number of story forms that have been refined into formulas because of their unique social and/or aesthetic qualities” –Thomas Schatz</a:t>
            </a:r>
            <a:endParaRPr lang="en-CA" dirty="0"/>
          </a:p>
          <a:p>
            <a:endParaRPr lang="en-US" dirty="0"/>
          </a:p>
        </p:txBody>
      </p:sp>
    </p:spTree>
    <p:extLst>
      <p:ext uri="{BB962C8B-B14F-4D97-AF65-F5344CB8AC3E}">
        <p14:creationId xmlns:p14="http://schemas.microsoft.com/office/powerpoint/2010/main" val="64474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Superhero defined</a:t>
            </a: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dirty="0"/>
              <a:t>heroic character with a selfless, pro-social mission; with superpowers—extraordinary abilities, advanced technology, or highly developed physical, mental, or mystical skills; who has a superhero identity embodied in a codename and iconic costume, which typically expresses his biography, character, powers, or origin (transformation from ordinary person to superhero); and who is generally distinct, i.e., can be distinguished from characters of related genres (fantasy, science fiction, detective, etc.) by a preponderance of generic conventions. Often, superheroes have dual identities, the ordinary one of which is usually a closely guarded secret.” –Peter </a:t>
            </a:r>
            <a:r>
              <a:rPr lang="en-US" dirty="0" err="1"/>
              <a:t>Coogan</a:t>
            </a:r>
            <a:endParaRPr lang="en-CA" dirty="0"/>
          </a:p>
          <a:p>
            <a:r>
              <a:rPr lang="en-US" dirty="0"/>
              <a:t> </a:t>
            </a:r>
            <a:endParaRPr lang="en-CA" dirty="0"/>
          </a:p>
          <a:p>
            <a:endParaRPr lang="en-US" dirty="0"/>
          </a:p>
        </p:txBody>
      </p:sp>
    </p:spTree>
    <p:extLst>
      <p:ext uri="{BB962C8B-B14F-4D97-AF65-F5344CB8AC3E}">
        <p14:creationId xmlns:p14="http://schemas.microsoft.com/office/powerpoint/2010/main" val="2590050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Key Conventions of the Superhero Genre </a:t>
            </a:r>
            <a:r>
              <a:rPr lang="en-US" sz="3100" b="1" dirty="0" smtClean="0"/>
              <a:t>(MPI Elements)</a:t>
            </a:r>
            <a:endParaRPr lang="en-US" sz="3100" b="1" dirty="0"/>
          </a:p>
        </p:txBody>
      </p:sp>
      <p:sp>
        <p:nvSpPr>
          <p:cNvPr id="3" name="Content Placeholder 2"/>
          <p:cNvSpPr>
            <a:spLocks noGrp="1"/>
          </p:cNvSpPr>
          <p:nvPr>
            <p:ph idx="1"/>
          </p:nvPr>
        </p:nvSpPr>
        <p:spPr/>
        <p:txBody>
          <a:bodyPr>
            <a:normAutofit lnSpcReduction="10000"/>
          </a:bodyPr>
          <a:lstStyle/>
          <a:p>
            <a:pPr marL="0" indent="0">
              <a:buNone/>
            </a:pPr>
            <a:r>
              <a:rPr lang="en-US" dirty="0" smtClean="0"/>
              <a:t>1. </a:t>
            </a:r>
            <a:r>
              <a:rPr lang="en-US" dirty="0" smtClean="0">
                <a:solidFill>
                  <a:srgbClr val="0000FF"/>
                </a:solidFill>
              </a:rPr>
              <a:t>Mission</a:t>
            </a:r>
          </a:p>
          <a:p>
            <a:pPr lvl="0"/>
            <a:r>
              <a:rPr lang="en-US" dirty="0"/>
              <a:t>C</a:t>
            </a:r>
            <a:r>
              <a:rPr lang="en-US" dirty="0" smtClean="0"/>
              <a:t>hampions </a:t>
            </a:r>
            <a:r>
              <a:rPr lang="en-US" dirty="0"/>
              <a:t>of the oppressed</a:t>
            </a:r>
            <a:endParaRPr lang="en-CA" dirty="0"/>
          </a:p>
          <a:p>
            <a:pPr lvl="0"/>
            <a:r>
              <a:rPr lang="en-US" dirty="0"/>
              <a:t>Fight evil and injustice</a:t>
            </a:r>
            <a:endParaRPr lang="en-CA" dirty="0"/>
          </a:p>
          <a:p>
            <a:pPr lvl="0"/>
            <a:r>
              <a:rPr lang="en-US" dirty="0"/>
              <a:t>The mission is selfless and </a:t>
            </a:r>
            <a:r>
              <a:rPr lang="en-US" dirty="0" err="1"/>
              <a:t>prosocial</a:t>
            </a:r>
            <a:endParaRPr lang="en-CA" dirty="0"/>
          </a:p>
          <a:p>
            <a:pPr marL="0" indent="0">
              <a:buNone/>
            </a:pPr>
            <a:endParaRPr lang="en-US" dirty="0" smtClean="0"/>
          </a:p>
          <a:p>
            <a:pPr marL="0" indent="0">
              <a:buNone/>
            </a:pPr>
            <a:r>
              <a:rPr lang="en-US" dirty="0" smtClean="0"/>
              <a:t>2. </a:t>
            </a:r>
            <a:r>
              <a:rPr lang="en-US" dirty="0" smtClean="0">
                <a:solidFill>
                  <a:srgbClr val="0000FF"/>
                </a:solidFill>
              </a:rPr>
              <a:t>Powers</a:t>
            </a:r>
          </a:p>
          <a:p>
            <a:pPr lvl="0"/>
            <a:r>
              <a:rPr lang="en-US" dirty="0"/>
              <a:t>Super strength; super speed, super –leaping, invulnerable to destruction  </a:t>
            </a:r>
            <a:endParaRPr lang="en-CA" dirty="0"/>
          </a:p>
          <a:p>
            <a:pPr marL="0" indent="0">
              <a:buNone/>
            </a:pPr>
            <a:endParaRPr lang="en-US" dirty="0" smtClean="0"/>
          </a:p>
          <a:p>
            <a:pPr marL="0" indent="0">
              <a:buNone/>
            </a:pPr>
            <a:r>
              <a:rPr lang="en-US" dirty="0" smtClean="0"/>
              <a:t>3. </a:t>
            </a:r>
            <a:r>
              <a:rPr lang="en-US" dirty="0" smtClean="0">
                <a:solidFill>
                  <a:srgbClr val="0000FF"/>
                </a:solidFill>
              </a:rPr>
              <a:t>Identity</a:t>
            </a:r>
          </a:p>
          <a:p>
            <a:r>
              <a:rPr lang="en-US" dirty="0" smtClean="0"/>
              <a:t>Codename and costume (2 key elements)</a:t>
            </a:r>
          </a:p>
          <a:p>
            <a:r>
              <a:rPr lang="en-US" dirty="0" smtClean="0"/>
              <a:t>Codename also associated with secret identity</a:t>
            </a:r>
          </a:p>
        </p:txBody>
      </p:sp>
    </p:spTree>
    <p:extLst>
      <p:ext uri="{BB962C8B-B14F-4D97-AF65-F5344CB8AC3E}">
        <p14:creationId xmlns:p14="http://schemas.microsoft.com/office/powerpoint/2010/main" val="2673131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i="1" dirty="0" smtClean="0"/>
              <a:t>Understanding Comics</a:t>
            </a:r>
            <a:r>
              <a:rPr lang="en-US" dirty="0" smtClean="0"/>
              <a:t>, McLeod</a:t>
            </a:r>
          </a:p>
          <a:p>
            <a:pPr marL="457200" indent="-457200">
              <a:buFont typeface="+mj-lt"/>
              <a:buAutoNum type="arabicPeriod"/>
            </a:pPr>
            <a:r>
              <a:rPr lang="en-US" dirty="0" smtClean="0"/>
              <a:t>Historical Context; Influences</a:t>
            </a:r>
          </a:p>
          <a:p>
            <a:pPr marL="457200" indent="-457200">
              <a:buFont typeface="+mj-lt"/>
              <a:buAutoNum type="arabicPeriod"/>
            </a:pPr>
            <a:r>
              <a:rPr lang="en-US" dirty="0" smtClean="0"/>
              <a:t>Anti-Comic Crusade</a:t>
            </a:r>
          </a:p>
          <a:p>
            <a:pPr marL="457200" indent="-457200">
              <a:buFont typeface="+mj-lt"/>
              <a:buAutoNum type="arabicPeriod"/>
            </a:pPr>
            <a:r>
              <a:rPr lang="en-US" dirty="0" smtClean="0"/>
              <a:t>The Superhero Genre</a:t>
            </a:r>
          </a:p>
          <a:p>
            <a:pPr marL="457200" indent="-457200">
              <a:buFont typeface="+mj-lt"/>
              <a:buAutoNum type="arabicPeriod"/>
            </a:pPr>
            <a:r>
              <a:rPr lang="en-US" dirty="0" smtClean="0"/>
              <a:t>Superhero </a:t>
            </a:r>
            <a:r>
              <a:rPr lang="en-US" dirty="0" err="1" smtClean="0"/>
              <a:t>Monomyth</a:t>
            </a:r>
            <a:endParaRPr lang="en-US" dirty="0" smtClean="0"/>
          </a:p>
          <a:p>
            <a:pPr marL="457200" indent="-457200">
              <a:buFont typeface="+mj-lt"/>
              <a:buAutoNum type="arabicPeriod"/>
            </a:pPr>
            <a:r>
              <a:rPr lang="en-US" dirty="0" smtClean="0"/>
              <a:t>Superhero </a:t>
            </a:r>
            <a:r>
              <a:rPr lang="en-US" dirty="0" err="1" smtClean="0"/>
              <a:t>Monomyth</a:t>
            </a:r>
            <a:r>
              <a:rPr lang="en-US" dirty="0" smtClean="0"/>
              <a:t> limitations</a:t>
            </a:r>
          </a:p>
        </p:txBody>
      </p:sp>
    </p:spTree>
    <p:extLst>
      <p:ext uri="{BB962C8B-B14F-4D97-AF65-F5344CB8AC3E}">
        <p14:creationId xmlns:p14="http://schemas.microsoft.com/office/powerpoint/2010/main" val="4146979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Icons</a:t>
            </a:r>
            <a:endParaRPr lang="en-US" dirty="0"/>
          </a:p>
        </p:txBody>
      </p:sp>
      <p:pic>
        <p:nvPicPr>
          <p:cNvPr id="4" name="Content Placeholder 3" descr="shadow.jpg"/>
          <p:cNvPicPr>
            <a:picLocks noGrp="1" noChangeAspect="1"/>
          </p:cNvPicPr>
          <p:nvPr>
            <p:ph idx="1"/>
          </p:nvPr>
        </p:nvPicPr>
        <p:blipFill>
          <a:blip r:embed="rId2">
            <a:extLst>
              <a:ext uri="{28A0092B-C50C-407E-A947-70E740481C1C}">
                <a14:useLocalDpi xmlns:a14="http://schemas.microsoft.com/office/drawing/2010/main" val="0"/>
              </a:ext>
            </a:extLst>
          </a:blip>
          <a:srcRect l="-61656" r="-61656"/>
          <a:stretch>
            <a:fillRect/>
          </a:stretch>
        </p:blipFill>
        <p:spPr>
          <a:xfrm>
            <a:off x="-1863095" y="1600200"/>
            <a:ext cx="8229600" cy="4876800"/>
          </a:xfrm>
        </p:spPr>
      </p:pic>
      <p:pic>
        <p:nvPicPr>
          <p:cNvPr id="5" name="Picture 4" descr="Batman_-_Dark_Knight_Returns_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5301" y="2295496"/>
            <a:ext cx="1762759" cy="2632668"/>
          </a:xfrm>
          <a:prstGeom prst="rect">
            <a:avLst/>
          </a:prstGeom>
        </p:spPr>
      </p:pic>
      <p:pic>
        <p:nvPicPr>
          <p:cNvPr id="6" name="Picture 5" descr="superman.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7809" y="2083364"/>
            <a:ext cx="2844800" cy="2844800"/>
          </a:xfrm>
          <a:prstGeom prst="rect">
            <a:avLst/>
          </a:prstGeom>
        </p:spPr>
      </p:pic>
    </p:spTree>
    <p:extLst>
      <p:ext uri="{BB962C8B-B14F-4D97-AF65-F5344CB8AC3E}">
        <p14:creationId xmlns:p14="http://schemas.microsoft.com/office/powerpoint/2010/main" val="1147133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the Superhero Genre</a:t>
            </a:r>
            <a:endParaRPr lang="en-US" dirty="0"/>
          </a:p>
        </p:txBody>
      </p:sp>
      <p:sp>
        <p:nvSpPr>
          <p:cNvPr id="3" name="Content Placeholder 2"/>
          <p:cNvSpPr>
            <a:spLocks noGrp="1"/>
          </p:cNvSpPr>
          <p:nvPr>
            <p:ph idx="1"/>
          </p:nvPr>
        </p:nvSpPr>
        <p:spPr/>
        <p:txBody>
          <a:bodyPr/>
          <a:lstStyle/>
          <a:p>
            <a:pPr marL="0" indent="0">
              <a:buNone/>
            </a:pPr>
            <a:r>
              <a:rPr lang="en-US" dirty="0" smtClean="0"/>
              <a:t>1.</a:t>
            </a:r>
            <a:r>
              <a:rPr lang="en-US" dirty="0"/>
              <a:t> Golden Age (1938-1956)</a:t>
            </a:r>
            <a:endParaRPr lang="en-CA" dirty="0"/>
          </a:p>
          <a:p>
            <a:pPr marL="0" indent="0">
              <a:buNone/>
            </a:pPr>
            <a:r>
              <a:rPr lang="en-US" dirty="0" smtClean="0"/>
              <a:t>2. Silver </a:t>
            </a:r>
            <a:r>
              <a:rPr lang="en-US" dirty="0"/>
              <a:t>Age (1956-1971</a:t>
            </a:r>
            <a:r>
              <a:rPr lang="en-US" dirty="0" smtClean="0"/>
              <a:t>)</a:t>
            </a:r>
          </a:p>
          <a:p>
            <a:pPr marL="0" lvl="0" indent="0">
              <a:buNone/>
            </a:pPr>
            <a:r>
              <a:rPr lang="en-US" dirty="0" smtClean="0"/>
              <a:t>3.</a:t>
            </a:r>
            <a:r>
              <a:rPr lang="en-US" dirty="0"/>
              <a:t> Bronze Age (1971-1980</a:t>
            </a:r>
            <a:r>
              <a:rPr lang="en-US" dirty="0" smtClean="0"/>
              <a:t>)</a:t>
            </a:r>
            <a:endParaRPr lang="en-CA" dirty="0"/>
          </a:p>
          <a:p>
            <a:pPr marL="0" indent="0">
              <a:buNone/>
            </a:pPr>
            <a:r>
              <a:rPr lang="en-CA" dirty="0" smtClean="0"/>
              <a:t>4.</a:t>
            </a:r>
            <a:r>
              <a:rPr lang="en-US" dirty="0"/>
              <a:t> Iron Age (1980-enddate is difficult to determine –could be 1987 or even 1990’s</a:t>
            </a:r>
            <a:r>
              <a:rPr lang="en-US" dirty="0" smtClean="0"/>
              <a:t>)</a:t>
            </a:r>
          </a:p>
          <a:p>
            <a:pPr marL="0" lvl="0" indent="0">
              <a:buNone/>
            </a:pPr>
            <a:r>
              <a:rPr lang="en-US" dirty="0" smtClean="0"/>
              <a:t>5.</a:t>
            </a:r>
            <a:r>
              <a:rPr lang="en-US" dirty="0"/>
              <a:t> Renaissance Age (1987-now)</a:t>
            </a:r>
            <a:endParaRPr lang="en-CA" dirty="0"/>
          </a:p>
          <a:p>
            <a:pPr marL="0" indent="0">
              <a:buNone/>
            </a:pPr>
            <a:endParaRPr lang="en-CA" dirty="0"/>
          </a:p>
          <a:p>
            <a:pPr marL="0" lvl="0" indent="0">
              <a:buNone/>
            </a:pPr>
            <a:endParaRPr lang="en-CA" dirty="0"/>
          </a:p>
          <a:p>
            <a:pPr marL="0" lvl="0" indent="0">
              <a:buNone/>
            </a:pPr>
            <a:endParaRPr lang="en-CA" dirty="0"/>
          </a:p>
          <a:p>
            <a:endParaRPr lang="en-US" dirty="0"/>
          </a:p>
        </p:txBody>
      </p:sp>
    </p:spTree>
    <p:extLst>
      <p:ext uri="{BB962C8B-B14F-4D97-AF65-F5344CB8AC3E}">
        <p14:creationId xmlns:p14="http://schemas.microsoft.com/office/powerpoint/2010/main" val="512853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Superhero </a:t>
            </a:r>
            <a:r>
              <a:rPr lang="en-US" dirty="0" err="1" smtClean="0"/>
              <a:t>Monomyth</a:t>
            </a:r>
            <a:endParaRPr lang="en-US" dirty="0"/>
          </a:p>
        </p:txBody>
      </p:sp>
      <p:sp>
        <p:nvSpPr>
          <p:cNvPr id="3" name="Content Placeholder 2"/>
          <p:cNvSpPr>
            <a:spLocks noGrp="1"/>
          </p:cNvSpPr>
          <p:nvPr>
            <p:ph idx="1"/>
          </p:nvPr>
        </p:nvSpPr>
        <p:spPr/>
        <p:txBody>
          <a:bodyPr/>
          <a:lstStyle/>
          <a:p>
            <a:r>
              <a:rPr lang="en-US" i="1" dirty="0"/>
              <a:t>“A community in a harmonious paradise is threatened by evil; normal institutions fail to contend with this threat; a selfless superhero emerges to renounce temptations and carry out the redemptive task; aided by fate, his decisive victory restores the community to its paradisiacal condition; the superhero then recedes into obscurity.</a:t>
            </a:r>
            <a:r>
              <a:rPr lang="en-US" i="1" dirty="0" smtClean="0"/>
              <a:t>”</a:t>
            </a:r>
          </a:p>
          <a:p>
            <a:r>
              <a:rPr lang="en-US" dirty="0" smtClean="0"/>
              <a:t>Lawrence </a:t>
            </a:r>
            <a:r>
              <a:rPr lang="en-US" dirty="0"/>
              <a:t>&amp; </a:t>
            </a:r>
            <a:r>
              <a:rPr lang="en-US" dirty="0" smtClean="0"/>
              <a:t>Jewett, </a:t>
            </a:r>
            <a:r>
              <a:rPr lang="en-US" i="1" dirty="0" smtClean="0"/>
              <a:t>The Myth of the American Superhero  </a:t>
            </a:r>
            <a:endParaRPr lang="en-US" i="1" dirty="0"/>
          </a:p>
        </p:txBody>
      </p:sp>
    </p:spTree>
    <p:extLst>
      <p:ext uri="{BB962C8B-B14F-4D97-AF65-F5344CB8AC3E}">
        <p14:creationId xmlns:p14="http://schemas.microsoft.com/office/powerpoint/2010/main" val="3206532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American Heroic </a:t>
            </a:r>
            <a:r>
              <a:rPr lang="en-US" dirty="0" err="1" smtClean="0"/>
              <a:t>Monomyth</a:t>
            </a:r>
            <a:endParaRPr lang="en-US" dirty="0"/>
          </a:p>
        </p:txBody>
      </p:sp>
      <p:sp>
        <p:nvSpPr>
          <p:cNvPr id="3" name="Content Placeholder 2"/>
          <p:cNvSpPr>
            <a:spLocks noGrp="1"/>
          </p:cNvSpPr>
          <p:nvPr>
            <p:ph idx="1"/>
          </p:nvPr>
        </p:nvSpPr>
        <p:spPr/>
        <p:txBody>
          <a:bodyPr/>
          <a:lstStyle/>
          <a:p>
            <a:r>
              <a:rPr lang="en-US" b="1" dirty="0" smtClean="0"/>
              <a:t>American </a:t>
            </a:r>
            <a:r>
              <a:rPr lang="en-US" b="1" dirty="0" err="1" smtClean="0"/>
              <a:t>Monomyth</a:t>
            </a:r>
            <a:r>
              <a:rPr lang="en-US" b="1" dirty="0"/>
              <a:t> </a:t>
            </a:r>
            <a:r>
              <a:rPr lang="en-US" b="1" dirty="0" smtClean="0"/>
              <a:t>(Archetypal plot formula)</a:t>
            </a:r>
            <a:r>
              <a:rPr lang="en-US" dirty="0" smtClean="0"/>
              <a:t>:</a:t>
            </a:r>
          </a:p>
          <a:p>
            <a:r>
              <a:rPr lang="en-US" dirty="0" smtClean="0"/>
              <a:t>A community in a harmonious paradise is threatened by evil; normal institutions fail to contend with this threat; a selfless superhero emerges to renounce temptations and carry out the redemptive task; aided by fate, his decisive victory restores the community to its paradisiacal condition; the superhero then recedes into obscurity. </a:t>
            </a:r>
            <a:r>
              <a:rPr lang="en-US" dirty="0" smtClean="0"/>
              <a:t>–</a:t>
            </a:r>
          </a:p>
          <a:p>
            <a:r>
              <a:rPr lang="en-US" dirty="0" smtClean="0"/>
              <a:t>Lawrence </a:t>
            </a:r>
            <a:r>
              <a:rPr lang="en-US" dirty="0" smtClean="0"/>
              <a:t>&amp; Jewett, </a:t>
            </a:r>
            <a:r>
              <a:rPr lang="en-US" i="1" dirty="0" smtClean="0"/>
              <a:t>The Myth of the American Superhero</a:t>
            </a:r>
          </a:p>
          <a:p>
            <a:endParaRPr lang="en-US" dirty="0"/>
          </a:p>
        </p:txBody>
      </p:sp>
    </p:spTree>
    <p:extLst>
      <p:ext uri="{BB962C8B-B14F-4D97-AF65-F5344CB8AC3E}">
        <p14:creationId xmlns:p14="http://schemas.microsoft.com/office/powerpoint/2010/main" val="623678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American Heroic </a:t>
            </a:r>
            <a:r>
              <a:rPr lang="en-US" dirty="0" err="1" smtClean="0"/>
              <a:t>Monomyth</a:t>
            </a:r>
            <a:r>
              <a:rPr lang="en-US" dirty="0" smtClean="0"/>
              <a:t> cont’d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Classical </a:t>
            </a:r>
            <a:r>
              <a:rPr lang="en-US" dirty="0" err="1" smtClean="0"/>
              <a:t>monomyth</a:t>
            </a:r>
            <a:r>
              <a:rPr lang="en-US" dirty="0" smtClean="0"/>
              <a:t> (J. </a:t>
            </a:r>
            <a:r>
              <a:rPr lang="en-US" dirty="0"/>
              <a:t>C</a:t>
            </a:r>
            <a:r>
              <a:rPr lang="en-US" dirty="0" smtClean="0"/>
              <a:t>ampbell) focuses on rites of initiation, where as American </a:t>
            </a:r>
            <a:r>
              <a:rPr lang="en-US" dirty="0" err="1" smtClean="0"/>
              <a:t>monomyth</a:t>
            </a:r>
            <a:r>
              <a:rPr lang="en-US" dirty="0" smtClean="0"/>
              <a:t> foregrounds tales of redemption (i.e., Superman was born as a </a:t>
            </a:r>
            <a:r>
              <a:rPr lang="en-US" dirty="0" err="1" smtClean="0"/>
              <a:t>saviour</a:t>
            </a:r>
            <a:r>
              <a:rPr lang="en-US" dirty="0" smtClean="0"/>
              <a:t> figure)</a:t>
            </a:r>
          </a:p>
          <a:p>
            <a:r>
              <a:rPr lang="en-US" dirty="0" smtClean="0"/>
              <a:t>Like </a:t>
            </a:r>
            <a:r>
              <a:rPr lang="en-US" dirty="0"/>
              <a:t>C</a:t>
            </a:r>
            <a:r>
              <a:rPr lang="en-US" dirty="0" smtClean="0"/>
              <a:t>ampbell’s classical hero, Superman’s birth and story of his origins are miraculous; he is reared by foster parents </a:t>
            </a:r>
          </a:p>
          <a:p>
            <a:r>
              <a:rPr lang="en-US" dirty="0" smtClean="0"/>
              <a:t>Like Campbell’s classical hero, he regenerates his society as a whole</a:t>
            </a:r>
          </a:p>
          <a:p>
            <a:r>
              <a:rPr lang="en-US" dirty="0" smtClean="0"/>
              <a:t>Draws from Judeo-Christian narratives of redemption—gives it a secularized spin</a:t>
            </a:r>
          </a:p>
          <a:p>
            <a:r>
              <a:rPr lang="en-US" dirty="0" smtClean="0"/>
              <a:t>According to these stories, the “</a:t>
            </a:r>
            <a:r>
              <a:rPr lang="en-US" dirty="0" err="1" smtClean="0"/>
              <a:t>supersaviour</a:t>
            </a:r>
            <a:r>
              <a:rPr lang="en-US" dirty="0" smtClean="0"/>
              <a:t>” is a selfless servant; self-sacrificial; Christ-like figure</a:t>
            </a:r>
          </a:p>
          <a:p>
            <a:r>
              <a:rPr lang="en-US" dirty="0" smtClean="0"/>
              <a:t>Christ’s credibility was eventually destroyed by the onset of scientific rationalism </a:t>
            </a:r>
          </a:p>
          <a:p>
            <a:r>
              <a:rPr lang="en-US" dirty="0" smtClean="0"/>
              <a:t>Superman designed to embody both: hope in redemptive, divine powers; scientific abilities; </a:t>
            </a:r>
          </a:p>
          <a:p>
            <a:endParaRPr lang="en-US" dirty="0"/>
          </a:p>
        </p:txBody>
      </p:sp>
    </p:spTree>
    <p:extLst>
      <p:ext uri="{BB962C8B-B14F-4D97-AF65-F5344CB8AC3E}">
        <p14:creationId xmlns:p14="http://schemas.microsoft.com/office/powerpoint/2010/main" val="663400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Monomyth</a:t>
            </a:r>
            <a:r>
              <a:rPr lang="en-US" dirty="0" smtClean="0"/>
              <a:t> Superhero Conventions</a:t>
            </a:r>
            <a:br>
              <a:rPr lang="en-US" dirty="0" smtClean="0"/>
            </a:br>
            <a:r>
              <a:rPr lang="en-US" sz="2200" dirty="0" smtClean="0"/>
              <a:t>--Lawrence and </a:t>
            </a:r>
            <a:r>
              <a:rPr lang="en-US" sz="2200" dirty="0" err="1" smtClean="0"/>
              <a:t>Jewitt</a:t>
            </a:r>
            <a:r>
              <a:rPr lang="en-US" sz="2200" dirty="0" smtClean="0"/>
              <a:t>, </a:t>
            </a:r>
            <a:r>
              <a:rPr lang="en-US" sz="2200" i="1" dirty="0" smtClean="0"/>
              <a:t>The Myth of the American Superhero</a:t>
            </a:r>
            <a:endParaRPr lang="en-US" sz="2200" i="1" dirty="0"/>
          </a:p>
        </p:txBody>
      </p:sp>
      <p:sp>
        <p:nvSpPr>
          <p:cNvPr id="3" name="Content Placeholder 2"/>
          <p:cNvSpPr>
            <a:spLocks noGrp="1"/>
          </p:cNvSpPr>
          <p:nvPr>
            <p:ph idx="1"/>
          </p:nvPr>
        </p:nvSpPr>
        <p:spPr/>
        <p:txBody>
          <a:bodyPr>
            <a:normAutofit fontScale="85000" lnSpcReduction="20000"/>
          </a:bodyPr>
          <a:lstStyle/>
          <a:p>
            <a:r>
              <a:rPr lang="en-US" dirty="0" smtClean="0"/>
              <a:t>Disguised origins</a:t>
            </a:r>
          </a:p>
          <a:p>
            <a:r>
              <a:rPr lang="en-US" dirty="0" smtClean="0"/>
              <a:t>Pure motivations</a:t>
            </a:r>
          </a:p>
          <a:p>
            <a:r>
              <a:rPr lang="en-US" dirty="0" smtClean="0"/>
              <a:t>Redemptive tasks</a:t>
            </a:r>
          </a:p>
          <a:p>
            <a:r>
              <a:rPr lang="en-US" dirty="0" smtClean="0"/>
              <a:t>Extraordinary powers</a:t>
            </a:r>
          </a:p>
          <a:p>
            <a:r>
              <a:rPr lang="en-US" dirty="0" smtClean="0"/>
              <a:t>He originates outside the community he is called to save</a:t>
            </a:r>
          </a:p>
          <a:p>
            <a:r>
              <a:rPr lang="en-US" dirty="0" smtClean="0"/>
              <a:t>Secret identity (by virtue of his unknown origins or alter ego)</a:t>
            </a:r>
          </a:p>
          <a:p>
            <a:r>
              <a:rPr lang="en-US" dirty="0" smtClean="0"/>
              <a:t>Motivation is </a:t>
            </a:r>
            <a:r>
              <a:rPr lang="en-US" i="1" dirty="0" smtClean="0"/>
              <a:t>selfless</a:t>
            </a:r>
            <a:r>
              <a:rPr lang="en-US" dirty="0" smtClean="0"/>
              <a:t> drive to carry out justice---by virtue of this, the superhero’s revenge is justified </a:t>
            </a:r>
          </a:p>
          <a:p>
            <a:r>
              <a:rPr lang="en-US" dirty="0" smtClean="0"/>
              <a:t>Shows restraint, withstands temptations</a:t>
            </a:r>
          </a:p>
          <a:p>
            <a:r>
              <a:rPr lang="en-US" dirty="0" smtClean="0"/>
              <a:t>Renounces sexual fulfillment for the sake of the mission</a:t>
            </a:r>
          </a:p>
          <a:p>
            <a:r>
              <a:rPr lang="en-US" dirty="0" smtClean="0"/>
              <a:t>Morally infallible </a:t>
            </a:r>
          </a:p>
          <a:p>
            <a:r>
              <a:rPr lang="en-US" dirty="0" smtClean="0"/>
              <a:t>Superhero powers exempt him from blame </a:t>
            </a:r>
          </a:p>
          <a:p>
            <a:r>
              <a:rPr lang="en-US" dirty="0" smtClean="0"/>
              <a:t>Non-violent-does not harm others</a:t>
            </a:r>
          </a:p>
          <a:p>
            <a:r>
              <a:rPr lang="en-US" dirty="0" smtClean="0"/>
              <a:t>Physically cannot be injured fatally</a:t>
            </a:r>
          </a:p>
          <a:p>
            <a:r>
              <a:rPr lang="en-US" dirty="0" smtClean="0"/>
              <a:t>He is always wise, sure, cool, and competent </a:t>
            </a:r>
          </a:p>
          <a:p>
            <a:endParaRPr lang="en-US" dirty="0" smtClean="0"/>
          </a:p>
          <a:p>
            <a:endParaRPr lang="en-US" dirty="0" smtClean="0"/>
          </a:p>
          <a:p>
            <a:endParaRPr lang="en-US" dirty="0"/>
          </a:p>
        </p:txBody>
      </p:sp>
    </p:spTree>
    <p:extLst>
      <p:ext uri="{BB962C8B-B14F-4D97-AF65-F5344CB8AC3E}">
        <p14:creationId xmlns:p14="http://schemas.microsoft.com/office/powerpoint/2010/main" val="2462389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Superhero conventions</a:t>
            </a:r>
            <a:endParaRPr lang="en-US" dirty="0"/>
          </a:p>
        </p:txBody>
      </p:sp>
      <p:sp>
        <p:nvSpPr>
          <p:cNvPr id="3" name="Content Placeholder 2"/>
          <p:cNvSpPr>
            <a:spLocks noGrp="1"/>
          </p:cNvSpPr>
          <p:nvPr>
            <p:ph idx="1"/>
          </p:nvPr>
        </p:nvSpPr>
        <p:spPr/>
        <p:txBody>
          <a:bodyPr>
            <a:normAutofit/>
          </a:bodyPr>
          <a:lstStyle/>
          <a:p>
            <a:r>
              <a:rPr lang="en-US" dirty="0" smtClean="0"/>
              <a:t>Superhero </a:t>
            </a:r>
            <a:r>
              <a:rPr lang="en-US" dirty="0" err="1" smtClean="0"/>
              <a:t>Monomyth</a:t>
            </a:r>
            <a:r>
              <a:rPr lang="en-US" dirty="0" smtClean="0"/>
              <a:t> based on simplistic moral binaries—between good and evil, virtue and villain </a:t>
            </a:r>
          </a:p>
          <a:p>
            <a:r>
              <a:rPr lang="en-US" dirty="0" smtClean="0"/>
              <a:t> What are the implications of this </a:t>
            </a:r>
            <a:r>
              <a:rPr lang="en-US" dirty="0" err="1" smtClean="0"/>
              <a:t>monomyth</a:t>
            </a:r>
            <a:r>
              <a:rPr lang="en-US" dirty="0" smtClean="0"/>
              <a:t>?</a:t>
            </a:r>
          </a:p>
          <a:p>
            <a:r>
              <a:rPr lang="en-US" dirty="0" smtClean="0"/>
              <a:t>It ignores (does not deal with) the contradictions and </a:t>
            </a:r>
            <a:r>
              <a:rPr lang="en-US" dirty="0" smtClean="0"/>
              <a:t>complexities </a:t>
            </a:r>
            <a:r>
              <a:rPr lang="en-US" dirty="0" smtClean="0"/>
              <a:t>of humanity </a:t>
            </a:r>
          </a:p>
          <a:p>
            <a:r>
              <a:rPr lang="en-US" dirty="0" smtClean="0"/>
              <a:t>Ignores the </a:t>
            </a:r>
            <a:r>
              <a:rPr lang="en-US" smtClean="0"/>
              <a:t>moral ambiguities</a:t>
            </a:r>
            <a:endParaRPr lang="en-US" dirty="0" smtClean="0"/>
          </a:p>
          <a:p>
            <a:endParaRPr lang="en-US" dirty="0" smtClean="0"/>
          </a:p>
          <a:p>
            <a:endParaRPr lang="en-US" dirty="0"/>
          </a:p>
        </p:txBody>
      </p:sp>
    </p:spTree>
    <p:extLst>
      <p:ext uri="{BB962C8B-B14F-4D97-AF65-F5344CB8AC3E}">
        <p14:creationId xmlns:p14="http://schemas.microsoft.com/office/powerpoint/2010/main" val="2032342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Scott </a:t>
            </a:r>
            <a:r>
              <a:rPr lang="en-US" dirty="0" err="1" smtClean="0"/>
              <a:t>Mcleod</a:t>
            </a:r>
            <a:r>
              <a:rPr lang="en-US" dirty="0"/>
              <a:t>,</a:t>
            </a:r>
            <a:r>
              <a:rPr lang="en-US" dirty="0" smtClean="0"/>
              <a:t> </a:t>
            </a:r>
            <a:r>
              <a:rPr lang="en-US" i="1" dirty="0" smtClean="0"/>
              <a:t>Understanding Comics </a:t>
            </a:r>
            <a:endParaRPr lang="en-US" i="1" dirty="0"/>
          </a:p>
        </p:txBody>
      </p:sp>
      <p:sp>
        <p:nvSpPr>
          <p:cNvPr id="3" name="Content Placeholder 2"/>
          <p:cNvSpPr>
            <a:spLocks noGrp="1"/>
          </p:cNvSpPr>
          <p:nvPr>
            <p:ph sz="half" idx="1"/>
          </p:nvPr>
        </p:nvSpPr>
        <p:spPr/>
        <p:txBody>
          <a:bodyPr>
            <a:normAutofit lnSpcReduction="10000"/>
          </a:bodyPr>
          <a:lstStyle/>
          <a:p>
            <a:r>
              <a:rPr lang="en-US" dirty="0" smtClean="0"/>
              <a:t>Unpacks the idea of comics as “childish medium”</a:t>
            </a:r>
          </a:p>
          <a:p>
            <a:r>
              <a:rPr lang="en-US" dirty="0" smtClean="0"/>
              <a:t>Wants comics to be looked as </a:t>
            </a:r>
            <a:r>
              <a:rPr lang="en-US" dirty="0" smtClean="0"/>
              <a:t>a mature art form, worthy of serious critical evaluation</a:t>
            </a:r>
          </a:p>
          <a:p>
            <a:r>
              <a:rPr lang="en-US" dirty="0" smtClean="0"/>
              <a:t>Comic book medium is narrowly defined</a:t>
            </a:r>
          </a:p>
          <a:p>
            <a:r>
              <a:rPr lang="en-US" dirty="0" smtClean="0"/>
              <a:t>“sequential art” –Will Eisner (too broad</a:t>
            </a:r>
            <a:r>
              <a:rPr lang="en-US" dirty="0" smtClean="0"/>
              <a:t>)</a:t>
            </a:r>
          </a:p>
        </p:txBody>
      </p:sp>
      <p:pic>
        <p:nvPicPr>
          <p:cNvPr id="7" name="Content Placeholder 6"/>
          <p:cNvPicPr>
            <a:picLocks noGrp="1" noChangeAspect="1"/>
          </p:cNvPicPr>
          <p:nvPr>
            <p:ph sz="half" idx="2"/>
          </p:nvPr>
        </p:nvPicPr>
        <p:blipFill>
          <a:blip r:embed="rId2"/>
          <a:srcRect l="-14547" r="-14547"/>
          <a:stretch>
            <a:fillRect/>
          </a:stretch>
        </p:blipFill>
        <p:spPr/>
      </p:pic>
    </p:spTree>
    <p:extLst>
      <p:ext uri="{BB962C8B-B14F-4D97-AF65-F5344CB8AC3E}">
        <p14:creationId xmlns:p14="http://schemas.microsoft.com/office/powerpoint/2010/main" val="3146210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McLeod: Proper Definition of Comics</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1244600" y="2115016"/>
            <a:ext cx="6654800" cy="3187700"/>
          </a:xfrm>
          <a:prstGeom prst="rect">
            <a:avLst/>
          </a:prstGeom>
        </p:spPr>
      </p:pic>
    </p:spTree>
    <p:extLst>
      <p:ext uri="{BB962C8B-B14F-4D97-AF65-F5344CB8AC3E}">
        <p14:creationId xmlns:p14="http://schemas.microsoft.com/office/powerpoint/2010/main" val="3312249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Historical </a:t>
            </a:r>
            <a:r>
              <a:rPr lang="en-US" dirty="0" smtClean="0"/>
              <a:t>Context: “Th</a:t>
            </a:r>
            <a:r>
              <a:rPr lang="en-US" dirty="0" smtClean="0"/>
              <a:t>e Funnies”</a:t>
            </a:r>
            <a:endParaRPr lang="en-US" dirty="0"/>
          </a:p>
        </p:txBody>
      </p:sp>
      <p:sp>
        <p:nvSpPr>
          <p:cNvPr id="3" name="Content Placeholder 2"/>
          <p:cNvSpPr>
            <a:spLocks noGrp="1"/>
          </p:cNvSpPr>
          <p:nvPr>
            <p:ph idx="1"/>
          </p:nvPr>
        </p:nvSpPr>
        <p:spPr/>
        <p:txBody>
          <a:bodyPr>
            <a:normAutofit/>
          </a:bodyPr>
          <a:lstStyle/>
          <a:p>
            <a:r>
              <a:rPr lang="en-US" dirty="0"/>
              <a:t>Modern comics began at the turn of the </a:t>
            </a:r>
            <a:r>
              <a:rPr lang="en-US" dirty="0" smtClean="0"/>
              <a:t>20</a:t>
            </a:r>
            <a:r>
              <a:rPr lang="en-US" baseline="30000" dirty="0" smtClean="0"/>
              <a:t>th</a:t>
            </a:r>
            <a:r>
              <a:rPr lang="en-US" dirty="0" smtClean="0"/>
              <a:t> century</a:t>
            </a:r>
          </a:p>
          <a:p>
            <a:r>
              <a:rPr lang="en-US" dirty="0" smtClean="0"/>
              <a:t>Comic books first emerged as a distinct medium in the 1930’s</a:t>
            </a:r>
          </a:p>
          <a:p>
            <a:r>
              <a:rPr lang="en-US" dirty="0" smtClean="0"/>
              <a:t>precursor </a:t>
            </a:r>
            <a:r>
              <a:rPr lang="en-US" dirty="0" smtClean="0"/>
              <a:t>to comic </a:t>
            </a:r>
            <a:r>
              <a:rPr lang="en-US" dirty="0" smtClean="0"/>
              <a:t>books: the </a:t>
            </a:r>
            <a:r>
              <a:rPr lang="en-US" dirty="0" smtClean="0"/>
              <a:t>newspaper comic strip (1890’s)</a:t>
            </a:r>
          </a:p>
          <a:p>
            <a:r>
              <a:rPr lang="en-US" dirty="0" smtClean="0"/>
              <a:t>become </a:t>
            </a:r>
            <a:r>
              <a:rPr lang="en-US" dirty="0" smtClean="0"/>
              <a:t>known as “comic strips” or “</a:t>
            </a:r>
            <a:r>
              <a:rPr lang="en-US" dirty="0" err="1" smtClean="0"/>
              <a:t>funnnies</a:t>
            </a:r>
            <a:r>
              <a:rPr lang="en-US" dirty="0" smtClean="0"/>
              <a:t>”</a:t>
            </a:r>
          </a:p>
          <a:p>
            <a:r>
              <a:rPr lang="en-US" dirty="0" smtClean="0"/>
              <a:t>Then its offspring was the magazine format which became known as the comic</a:t>
            </a:r>
          </a:p>
        </p:txBody>
      </p:sp>
    </p:spTree>
    <p:extLst>
      <p:ext uri="{BB962C8B-B14F-4D97-AF65-F5344CB8AC3E}">
        <p14:creationId xmlns:p14="http://schemas.microsoft.com/office/powerpoint/2010/main" val="1732314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Influences of Comic Books</a:t>
            </a:r>
            <a:endParaRPr lang="en-US" dirty="0"/>
          </a:p>
        </p:txBody>
      </p:sp>
      <p:sp>
        <p:nvSpPr>
          <p:cNvPr id="3" name="Content Placeholder 2"/>
          <p:cNvSpPr>
            <a:spLocks noGrp="1"/>
          </p:cNvSpPr>
          <p:nvPr>
            <p:ph idx="1"/>
          </p:nvPr>
        </p:nvSpPr>
        <p:spPr/>
        <p:txBody>
          <a:bodyPr>
            <a:normAutofit/>
          </a:bodyPr>
          <a:lstStyle/>
          <a:p>
            <a:r>
              <a:rPr lang="en-US" b="1" dirty="0" smtClean="0"/>
              <a:t>Influences</a:t>
            </a:r>
            <a:r>
              <a:rPr lang="en-US" dirty="0" smtClean="0"/>
              <a:t>:</a:t>
            </a:r>
          </a:p>
          <a:p>
            <a:pPr marL="457200" indent="-457200">
              <a:buFont typeface="+mj-lt"/>
              <a:buAutoNum type="arabicPeriod"/>
            </a:pPr>
            <a:r>
              <a:rPr lang="en-US" dirty="0" smtClean="0"/>
              <a:t>newspaper comic strips</a:t>
            </a:r>
          </a:p>
          <a:p>
            <a:pPr marL="457200" indent="-457200">
              <a:buFont typeface="+mj-lt"/>
              <a:buAutoNum type="arabicPeriod"/>
            </a:pPr>
            <a:r>
              <a:rPr lang="en-US" dirty="0" smtClean="0"/>
              <a:t>Pulp magazines</a:t>
            </a:r>
          </a:p>
          <a:p>
            <a:r>
              <a:rPr lang="en-US" dirty="0" smtClean="0"/>
              <a:t>Printed on cheap paper</a:t>
            </a:r>
          </a:p>
          <a:p>
            <a:r>
              <a:rPr lang="en-US" dirty="0" smtClean="0"/>
              <a:t>Popular during the early decades of the 20</a:t>
            </a:r>
            <a:r>
              <a:rPr lang="en-US" baseline="30000" dirty="0" smtClean="0"/>
              <a:t>th</a:t>
            </a:r>
            <a:r>
              <a:rPr lang="en-US" dirty="0" smtClean="0"/>
              <a:t> century</a:t>
            </a:r>
          </a:p>
        </p:txBody>
      </p:sp>
    </p:spTree>
    <p:extLst>
      <p:ext uri="{BB962C8B-B14F-4D97-AF65-F5344CB8AC3E}">
        <p14:creationId xmlns:p14="http://schemas.microsoft.com/office/powerpoint/2010/main" val="2053531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Comic Book: A Misnomer</a:t>
            </a:r>
            <a:endParaRPr lang="en-US" dirty="0"/>
          </a:p>
        </p:txBody>
      </p:sp>
      <p:sp>
        <p:nvSpPr>
          <p:cNvPr id="3" name="Content Placeholder 2"/>
          <p:cNvSpPr>
            <a:spLocks noGrp="1"/>
          </p:cNvSpPr>
          <p:nvPr>
            <p:ph idx="1"/>
          </p:nvPr>
        </p:nvSpPr>
        <p:spPr/>
        <p:txBody>
          <a:bodyPr>
            <a:normAutofit/>
          </a:bodyPr>
          <a:lstStyle/>
          <a:p>
            <a:r>
              <a:rPr lang="en-US" dirty="0" smtClean="0"/>
              <a:t>Comics are not books; and are often not comical (Wright)</a:t>
            </a:r>
          </a:p>
          <a:p>
            <a:r>
              <a:rPr lang="en-US" dirty="0" smtClean="0"/>
              <a:t>They explore various kinds of popular genres including, adventure, horror, mystery, crime, romance, the Western, </a:t>
            </a:r>
            <a:r>
              <a:rPr lang="en-US" dirty="0" err="1" smtClean="0"/>
              <a:t>humour</a:t>
            </a:r>
            <a:endParaRPr lang="en-US" dirty="0" smtClean="0"/>
          </a:p>
          <a:p>
            <a:r>
              <a:rPr lang="en-US" dirty="0" smtClean="0"/>
              <a:t>Most closely associated with superheroes</a:t>
            </a:r>
          </a:p>
          <a:p>
            <a:pPr marL="0" indent="0">
              <a:buNone/>
            </a:pPr>
            <a:endParaRPr lang="en-US" dirty="0" smtClean="0"/>
          </a:p>
          <a:p>
            <a:r>
              <a:rPr lang="en-US" dirty="0" smtClean="0"/>
              <a:t>Contributes to their classification as “junk”; insignificant, immature medium</a:t>
            </a:r>
          </a:p>
          <a:p>
            <a:r>
              <a:rPr lang="en-US" dirty="0" smtClean="0"/>
              <a:t>low-brow status” but not junk!</a:t>
            </a:r>
          </a:p>
          <a:p>
            <a:r>
              <a:rPr lang="en-US" dirty="0" smtClean="0"/>
              <a:t>They have much to say; meaning to convey</a:t>
            </a:r>
          </a:p>
          <a:p>
            <a:endParaRPr lang="en-US" dirty="0" smtClean="0"/>
          </a:p>
          <a:p>
            <a:endParaRPr lang="en-US" dirty="0" smtClean="0"/>
          </a:p>
          <a:p>
            <a:endParaRPr lang="en-US" dirty="0"/>
          </a:p>
        </p:txBody>
      </p:sp>
    </p:spTree>
    <p:extLst>
      <p:ext uri="{BB962C8B-B14F-4D97-AF65-F5344CB8AC3E}">
        <p14:creationId xmlns:p14="http://schemas.microsoft.com/office/powerpoint/2010/main" val="2600659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9080"/>
            <a:ext cx="8229600" cy="990600"/>
          </a:xfrm>
        </p:spPr>
        <p:txBody>
          <a:bodyPr/>
          <a:lstStyle/>
          <a:p>
            <a:r>
              <a:rPr lang="en-US" dirty="0" smtClean="0"/>
              <a:t>Graphic Novel</a:t>
            </a:r>
            <a:endParaRPr lang="en-US" dirty="0"/>
          </a:p>
        </p:txBody>
      </p:sp>
      <p:sp>
        <p:nvSpPr>
          <p:cNvPr id="3" name="Content Placeholder 2"/>
          <p:cNvSpPr>
            <a:spLocks noGrp="1"/>
          </p:cNvSpPr>
          <p:nvPr>
            <p:ph idx="1"/>
          </p:nvPr>
        </p:nvSpPr>
        <p:spPr/>
        <p:txBody>
          <a:bodyPr/>
          <a:lstStyle/>
          <a:p>
            <a:r>
              <a:rPr lang="en-US" dirty="0" smtClean="0"/>
              <a:t>Long form of the comic, published as a book or series</a:t>
            </a:r>
          </a:p>
          <a:p>
            <a:r>
              <a:rPr lang="en-US" dirty="0" smtClean="0"/>
              <a:t>A coherent story</a:t>
            </a:r>
          </a:p>
          <a:p>
            <a:r>
              <a:rPr lang="en-US" dirty="0" smtClean="0"/>
              <a:t>Wide variety of subject matter (i.e., political, social criticism, personal reflections or philosophies, </a:t>
            </a:r>
            <a:r>
              <a:rPr lang="en-US" dirty="0" err="1" smtClean="0"/>
              <a:t>humour</a:t>
            </a:r>
            <a:r>
              <a:rPr lang="en-US" dirty="0" smtClean="0"/>
              <a:t>)</a:t>
            </a:r>
            <a:endParaRPr lang="en-US" dirty="0"/>
          </a:p>
        </p:txBody>
      </p:sp>
    </p:spTree>
    <p:extLst>
      <p:ext uri="{BB962C8B-B14F-4D97-AF65-F5344CB8AC3E}">
        <p14:creationId xmlns:p14="http://schemas.microsoft.com/office/powerpoint/2010/main" val="482065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Gutters &amp; Transitions</a:t>
            </a:r>
            <a:endParaRPr lang="en-US" dirty="0"/>
          </a:p>
        </p:txBody>
      </p:sp>
      <p:sp>
        <p:nvSpPr>
          <p:cNvPr id="3" name="Content Placeholder 2"/>
          <p:cNvSpPr>
            <a:spLocks noGrp="1"/>
          </p:cNvSpPr>
          <p:nvPr>
            <p:ph sz="half" idx="1"/>
          </p:nvPr>
        </p:nvSpPr>
        <p:spPr/>
        <p:txBody>
          <a:bodyPr>
            <a:normAutofit fontScale="77500" lnSpcReduction="20000"/>
          </a:bodyPr>
          <a:lstStyle/>
          <a:p>
            <a:r>
              <a:rPr lang="en-US" dirty="0" smtClean="0"/>
              <a:t>Reader participation in comic genre is active, voluntary, and powerful</a:t>
            </a:r>
          </a:p>
          <a:p>
            <a:r>
              <a:rPr lang="en-US" dirty="0" smtClean="0"/>
              <a:t>Comics make use of and rely on the reader’s imagination</a:t>
            </a:r>
          </a:p>
          <a:p>
            <a:r>
              <a:rPr lang="en-US" dirty="0" smtClean="0"/>
              <a:t>Through act of “Closure” (67)</a:t>
            </a:r>
          </a:p>
          <a:p>
            <a:r>
              <a:rPr lang="en-US" dirty="0" smtClean="0"/>
              <a:t>What our (the reader’s) imagination does to fill the gaps between each comic panel</a:t>
            </a:r>
          </a:p>
          <a:p>
            <a:r>
              <a:rPr lang="en-US" dirty="0" smtClean="0"/>
              <a:t>The space between each comic panel is called “the gutter” (66)  </a:t>
            </a:r>
          </a:p>
          <a:p>
            <a:endParaRPr lang="en-US" dirty="0"/>
          </a:p>
        </p:txBody>
      </p:sp>
      <p:pic>
        <p:nvPicPr>
          <p:cNvPr id="6" name="Content Placeholder 5"/>
          <p:cNvPicPr>
            <a:picLocks noGrp="1" noChangeAspect="1"/>
          </p:cNvPicPr>
          <p:nvPr>
            <p:ph sz="half" idx="2"/>
          </p:nvPr>
        </p:nvPicPr>
        <p:blipFill>
          <a:blip r:embed="rId2"/>
          <a:srcRect t="-33991" b="-33991"/>
          <a:stretch>
            <a:fillRect/>
          </a:stretch>
        </p:blipFill>
        <p:spPr/>
      </p:pic>
    </p:spTree>
    <p:extLst>
      <p:ext uri="{BB962C8B-B14F-4D97-AF65-F5344CB8AC3E}">
        <p14:creationId xmlns:p14="http://schemas.microsoft.com/office/powerpoint/2010/main" val="8174331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6815</TotalTime>
  <Words>1734</Words>
  <Application>Microsoft Macintosh PowerPoint</Application>
  <PresentationFormat>On-screen Show (4:3)</PresentationFormat>
  <Paragraphs>158</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Clarity</vt:lpstr>
      <vt:lpstr>UNIT TWO: THE COMIC BOOK SUPERHERO</vt:lpstr>
      <vt:lpstr>Agenda:</vt:lpstr>
      <vt:lpstr>Scott Mcleod, Understanding Comics </vt:lpstr>
      <vt:lpstr>McLeod: Proper Definition of Comics</vt:lpstr>
      <vt:lpstr>Historical Context: “The Funnies”</vt:lpstr>
      <vt:lpstr>Influences of Comic Books</vt:lpstr>
      <vt:lpstr>Comic Book: A Misnomer</vt:lpstr>
      <vt:lpstr>Graphic Novel</vt:lpstr>
      <vt:lpstr>Gutters &amp; Transitions</vt:lpstr>
      <vt:lpstr>Rene Descartes: Wax Experiment</vt:lpstr>
      <vt:lpstr>Faith or Hope vs Skepticism &amp; Rationalism </vt:lpstr>
      <vt:lpstr>Skepticism; Scientific Attitudes</vt:lpstr>
      <vt:lpstr>The Big Picture; What’s Out There?</vt:lpstr>
      <vt:lpstr>“I think therefore I am” </vt:lpstr>
      <vt:lpstr>Anti-Comic Crusade</vt:lpstr>
      <vt:lpstr>Superheroes</vt:lpstr>
      <vt:lpstr>Superhero Genre</vt:lpstr>
      <vt:lpstr>Superhero defined</vt:lpstr>
      <vt:lpstr>3 Key Conventions of the Superhero Genre (MPI Elements)</vt:lpstr>
      <vt:lpstr>Icons</vt:lpstr>
      <vt:lpstr>Evolution of the Superhero Genre</vt:lpstr>
      <vt:lpstr>Superhero Monomyth</vt:lpstr>
      <vt:lpstr>American Heroic Monomyth</vt:lpstr>
      <vt:lpstr>American Heroic Monomyth cont’d</vt:lpstr>
      <vt:lpstr>Monomyth Superhero Conventions --Lawrence and Jewitt, The Myth of the American Superhero</vt:lpstr>
      <vt:lpstr>Limitations of Superhero conventions</vt:lpstr>
    </vt:vector>
  </TitlesOfParts>
  <Company>SAG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COMIC BOOKS</dc:title>
  <dc:creator>Sylvia Terzian</dc:creator>
  <cp:lastModifiedBy>Sylvia Terzian</cp:lastModifiedBy>
  <cp:revision>264</cp:revision>
  <dcterms:created xsi:type="dcterms:W3CDTF">2013-02-06T06:32:13Z</dcterms:created>
  <dcterms:modified xsi:type="dcterms:W3CDTF">2017-05-24T18:20:50Z</dcterms:modified>
</cp:coreProperties>
</file>