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2" r:id="rId2"/>
    <p:sldId id="292" r:id="rId3"/>
    <p:sldId id="256" r:id="rId4"/>
    <p:sldId id="257" r:id="rId5"/>
    <p:sldId id="261" r:id="rId6"/>
    <p:sldId id="259" r:id="rId7"/>
    <p:sldId id="263" r:id="rId8"/>
    <p:sldId id="264" r:id="rId9"/>
    <p:sldId id="275" r:id="rId10"/>
    <p:sldId id="276" r:id="rId11"/>
    <p:sldId id="277" r:id="rId12"/>
    <p:sldId id="278" r:id="rId13"/>
    <p:sldId id="279" r:id="rId14"/>
    <p:sldId id="280" r:id="rId15"/>
    <p:sldId id="281" r:id="rId16"/>
    <p:sldId id="282" r:id="rId17"/>
    <p:sldId id="283" r:id="rId18"/>
    <p:sldId id="284" r:id="rId19"/>
    <p:sldId id="285" r:id="rId20"/>
    <p:sldId id="287" r:id="rId21"/>
    <p:sldId id="293" r:id="rId22"/>
    <p:sldId id="294" r:id="rId23"/>
    <p:sldId id="260" r:id="rId24"/>
    <p:sldId id="286" r:id="rId25"/>
    <p:sldId id="271" r:id="rId26"/>
    <p:sldId id="272" r:id="rId27"/>
    <p:sldId id="273" r:id="rId28"/>
    <p:sldId id="289" r:id="rId29"/>
    <p:sldId id="290" r:id="rId30"/>
    <p:sldId id="295" r:id="rId31"/>
    <p:sldId id="297" r:id="rId32"/>
    <p:sldId id="298" r:id="rId33"/>
    <p:sldId id="296" r:id="rId34"/>
    <p:sldId id="299" r:id="rId35"/>
    <p:sldId id="300" r:id="rId36"/>
    <p:sldId id="291" r:id="rId37"/>
    <p:sldId id="274" r:id="rId38"/>
    <p:sldId id="270" r:id="rId39"/>
    <p:sldId id="288"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CA17"/>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4" d="100"/>
          <a:sy n="74" d="100"/>
        </p:scale>
        <p:origin x="-904"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678B7703-98D3-E643-BA79-D85402D45DCB}" type="datetimeFigureOut">
              <a:rPr lang="en-US" smtClean="0"/>
              <a:t>17-06-26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D357D3-DC68-0042-B67B-3612BEC65A46}"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678B7703-98D3-E643-BA79-D85402D45DCB}" type="datetimeFigureOut">
              <a:rPr lang="en-US" smtClean="0"/>
              <a:t>17-06-26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D357D3-DC68-0042-B67B-3612BEC65A46}"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678B7703-98D3-E643-BA79-D85402D45DCB}" type="datetimeFigureOut">
              <a:rPr lang="en-US" smtClean="0"/>
              <a:t>17-06-26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D357D3-DC68-0042-B67B-3612BEC65A46}"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678B7703-98D3-E643-BA79-D85402D45DCB}" type="datetimeFigureOut">
              <a:rPr lang="en-US" smtClean="0"/>
              <a:t>17-06-26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D357D3-DC68-0042-B67B-3612BEC65A46}"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678B7703-98D3-E643-BA79-D85402D45DCB}" type="datetimeFigureOut">
              <a:rPr lang="en-US" smtClean="0"/>
              <a:t>17-06-26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D357D3-DC68-0042-B67B-3612BEC65A46}"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678B7703-98D3-E643-BA79-D85402D45DCB}" type="datetimeFigureOut">
              <a:rPr lang="en-US" smtClean="0"/>
              <a:t>17-06-26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D357D3-DC68-0042-B67B-3612BEC65A46}"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678B7703-98D3-E643-BA79-D85402D45DCB}" type="datetimeFigureOut">
              <a:rPr lang="en-US" smtClean="0"/>
              <a:t>17-06-26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D357D3-DC68-0042-B67B-3612BEC65A46}"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678B7703-98D3-E643-BA79-D85402D45DCB}" type="datetimeFigureOut">
              <a:rPr lang="en-US" smtClean="0"/>
              <a:t>17-06-26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D357D3-DC68-0042-B67B-3612BEC65A46}"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8B7703-98D3-E643-BA79-D85402D45DCB}" type="datetimeFigureOut">
              <a:rPr lang="en-US" smtClean="0"/>
              <a:t>17-06-26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D357D3-DC68-0042-B67B-3612BEC65A46}"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678B7703-98D3-E643-BA79-D85402D45DCB}" type="datetimeFigureOut">
              <a:rPr lang="en-US" smtClean="0"/>
              <a:t>17-06-26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D357D3-DC68-0042-B67B-3612BEC65A46}"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678B7703-98D3-E643-BA79-D85402D45DCB}" type="datetimeFigureOut">
              <a:rPr lang="en-US" smtClean="0"/>
              <a:t>17-06-26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D357D3-DC68-0042-B67B-3612BEC65A46}"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8B7703-98D3-E643-BA79-D85402D45DCB}" type="datetimeFigureOut">
              <a:rPr lang="en-US" smtClean="0"/>
              <a:t>17-06-26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D357D3-DC68-0042-B67B-3612BEC65A46}"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jpg"/><Relationship Id="rId3" Type="http://schemas.openxmlformats.org/officeDocument/2006/relationships/image" Target="../media/image6.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jpg"/><Relationship Id="rId3"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tvtropes.org/pmwiki/pmwiki.php/Comicbook/Watchmen"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Superheroes Deconstructed</a:t>
            </a:r>
            <a:endParaRPr lang="en-US" dirty="0"/>
          </a:p>
        </p:txBody>
      </p:sp>
      <p:sp>
        <p:nvSpPr>
          <p:cNvPr id="6" name="Subtitle 5"/>
          <p:cNvSpPr>
            <a:spLocks noGrp="1"/>
          </p:cNvSpPr>
          <p:nvPr>
            <p:ph type="subTitle" idx="1"/>
          </p:nvPr>
        </p:nvSpPr>
        <p:spPr/>
        <p:txBody>
          <a:bodyPr/>
          <a:lstStyle/>
          <a:p>
            <a:r>
              <a:rPr lang="en-US" b="1" dirty="0"/>
              <a:t>Revisionist (Super)heroism</a:t>
            </a:r>
            <a:r>
              <a:rPr lang="en-CA" dirty="0"/>
              <a:t> </a:t>
            </a:r>
            <a:endParaRPr lang="en-US" dirty="0"/>
          </a:p>
        </p:txBody>
      </p:sp>
    </p:spTree>
    <p:extLst>
      <p:ext uri="{BB962C8B-B14F-4D97-AF65-F5344CB8AC3E}">
        <p14:creationId xmlns:p14="http://schemas.microsoft.com/office/powerpoint/2010/main" val="1478713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ECA17"/>
          </a:solidFill>
        </p:spPr>
        <p:txBody>
          <a:bodyPr>
            <a:normAutofit fontScale="90000"/>
          </a:bodyPr>
          <a:lstStyle/>
          <a:p>
            <a:r>
              <a:rPr lang="en-US" dirty="0" smtClean="0">
                <a:solidFill>
                  <a:srgbClr val="000000"/>
                </a:solidFill>
              </a:rPr>
              <a:t>Cultural/Historical context</a:t>
            </a:r>
            <a:br>
              <a:rPr lang="en-US" dirty="0" smtClean="0">
                <a:solidFill>
                  <a:srgbClr val="000000"/>
                </a:solidFill>
              </a:rPr>
            </a:br>
            <a:r>
              <a:rPr lang="en-US" dirty="0">
                <a:solidFill>
                  <a:srgbClr val="000000"/>
                </a:solidFill>
              </a:rPr>
              <a:t>(</a:t>
            </a:r>
            <a:r>
              <a:rPr lang="en-US" dirty="0" smtClean="0">
                <a:solidFill>
                  <a:srgbClr val="000000"/>
                </a:solidFill>
              </a:rPr>
              <a:t>Anti-Comics Movement)</a:t>
            </a:r>
            <a:endParaRPr lang="en-US" dirty="0">
              <a:solidFill>
                <a:srgbClr val="000000"/>
              </a:solidFill>
            </a:endParaRPr>
          </a:p>
        </p:txBody>
      </p:sp>
      <p:sp>
        <p:nvSpPr>
          <p:cNvPr id="3" name="Content Placeholder 2"/>
          <p:cNvSpPr>
            <a:spLocks noGrp="1"/>
          </p:cNvSpPr>
          <p:nvPr>
            <p:ph idx="1"/>
          </p:nvPr>
        </p:nvSpPr>
        <p:spPr/>
        <p:txBody>
          <a:bodyPr>
            <a:normAutofit fontScale="85000" lnSpcReduction="10000"/>
          </a:bodyPr>
          <a:lstStyle/>
          <a:p>
            <a:r>
              <a:rPr lang="en-US" dirty="0" smtClean="0"/>
              <a:t>Good superhero were legislated to be good in the industry</a:t>
            </a:r>
          </a:p>
          <a:p>
            <a:r>
              <a:rPr lang="en-US" dirty="0" smtClean="0"/>
              <a:t>Based on the anti-comics movement of the 1950’s and the creation of the Comics Code Authority  (CCA) </a:t>
            </a:r>
            <a:endParaRPr lang="en-US" dirty="0"/>
          </a:p>
          <a:p>
            <a:r>
              <a:rPr lang="en-US" dirty="0" smtClean="0"/>
              <a:t>Publishers bound by this Code</a:t>
            </a:r>
          </a:p>
          <a:p>
            <a:r>
              <a:rPr lang="en-US" dirty="0" smtClean="0">
                <a:solidFill>
                  <a:srgbClr val="FF0000"/>
                </a:solidFill>
              </a:rPr>
              <a:t>Original Comics Code: </a:t>
            </a:r>
            <a:r>
              <a:rPr lang="en-US" dirty="0" smtClean="0"/>
              <a:t>“In every instance good shall triumph over evil and the criminal shall be punished for his misdeeds” </a:t>
            </a:r>
          </a:p>
          <a:p>
            <a:r>
              <a:rPr lang="en-US" dirty="0" smtClean="0"/>
              <a:t>While it dwindled in power eventually, it upheld the basic constraints of comics storytelling for decades</a:t>
            </a:r>
          </a:p>
          <a:p>
            <a:endParaRPr lang="en-US" dirty="0" smtClean="0"/>
          </a:p>
          <a:p>
            <a:endParaRPr lang="en-US" dirty="0"/>
          </a:p>
        </p:txBody>
      </p:sp>
    </p:spTree>
    <p:extLst>
      <p:ext uri="{BB962C8B-B14F-4D97-AF65-F5344CB8AC3E}">
        <p14:creationId xmlns:p14="http://schemas.microsoft.com/office/powerpoint/2010/main" val="1765465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ECA17"/>
          </a:solidFill>
        </p:spPr>
        <p:txBody>
          <a:bodyPr/>
          <a:lstStyle/>
          <a:p>
            <a:r>
              <a:rPr lang="en-US" dirty="0" smtClean="0">
                <a:solidFill>
                  <a:srgbClr val="000000"/>
                </a:solidFill>
              </a:rPr>
              <a:t>Make them more Human </a:t>
            </a:r>
            <a:endParaRPr lang="en-US" dirty="0">
              <a:solidFill>
                <a:srgbClr val="000000"/>
              </a:solidFill>
            </a:endParaRPr>
          </a:p>
        </p:txBody>
      </p:sp>
      <p:sp>
        <p:nvSpPr>
          <p:cNvPr id="3" name="Content Placeholder 2"/>
          <p:cNvSpPr>
            <a:spLocks noGrp="1"/>
          </p:cNvSpPr>
          <p:nvPr>
            <p:ph idx="1"/>
          </p:nvPr>
        </p:nvSpPr>
        <p:spPr>
          <a:xfrm>
            <a:off x="457200" y="1600200"/>
            <a:ext cx="8229600" cy="5257800"/>
          </a:xfrm>
        </p:spPr>
        <p:txBody>
          <a:bodyPr/>
          <a:lstStyle/>
          <a:p>
            <a:r>
              <a:rPr lang="en-US" dirty="0" smtClean="0"/>
              <a:t>Conflict is central to human experience </a:t>
            </a:r>
          </a:p>
          <a:p>
            <a:r>
              <a:rPr lang="en-US" dirty="0" smtClean="0">
                <a:solidFill>
                  <a:srgbClr val="FF0000"/>
                </a:solidFill>
              </a:rPr>
              <a:t>Plotline: </a:t>
            </a:r>
            <a:r>
              <a:rPr lang="en-US" dirty="0" smtClean="0"/>
              <a:t>good versus evil is not so simple—extraneous moral and philosophical issues</a:t>
            </a:r>
          </a:p>
          <a:p>
            <a:r>
              <a:rPr lang="en-US" dirty="0" smtClean="0"/>
              <a:t>These issues eventually took center-stage</a:t>
            </a:r>
          </a:p>
          <a:p>
            <a:r>
              <a:rPr lang="en-US" dirty="0" smtClean="0"/>
              <a:t>Superheroes became fully-dimensional</a:t>
            </a:r>
          </a:p>
          <a:p>
            <a:r>
              <a:rPr lang="en-US" dirty="0" smtClean="0"/>
              <a:t>Spiderman—existential crisis—focus on his motivation for being a hero</a:t>
            </a:r>
          </a:p>
          <a:p>
            <a:endParaRPr lang="en-US" dirty="0" smtClean="0"/>
          </a:p>
          <a:p>
            <a:endParaRPr lang="en-US" dirty="0"/>
          </a:p>
        </p:txBody>
      </p:sp>
    </p:spTree>
    <p:extLst>
      <p:ext uri="{BB962C8B-B14F-4D97-AF65-F5344CB8AC3E}">
        <p14:creationId xmlns:p14="http://schemas.microsoft.com/office/powerpoint/2010/main" val="1694013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ECA17"/>
          </a:solidFill>
        </p:spPr>
        <p:txBody>
          <a:bodyPr/>
          <a:lstStyle/>
          <a:p>
            <a:r>
              <a:rPr lang="en-US" dirty="0" smtClean="0">
                <a:solidFill>
                  <a:srgbClr val="000000"/>
                </a:solidFill>
              </a:rPr>
              <a:t>Origin Stories</a:t>
            </a:r>
            <a:endParaRPr lang="en-US" dirty="0">
              <a:solidFill>
                <a:srgbClr val="000000"/>
              </a:solidFill>
            </a:endParaRPr>
          </a:p>
        </p:txBody>
      </p:sp>
      <p:sp>
        <p:nvSpPr>
          <p:cNvPr id="3" name="Content Placeholder 2"/>
          <p:cNvSpPr>
            <a:spLocks noGrp="1"/>
          </p:cNvSpPr>
          <p:nvPr>
            <p:ph idx="1"/>
          </p:nvPr>
        </p:nvSpPr>
        <p:spPr>
          <a:xfrm>
            <a:off x="457200" y="1600200"/>
            <a:ext cx="8229600" cy="4942328"/>
          </a:xfrm>
        </p:spPr>
        <p:txBody>
          <a:bodyPr>
            <a:normAutofit fontScale="77500" lnSpcReduction="20000"/>
          </a:bodyPr>
          <a:lstStyle/>
          <a:p>
            <a:r>
              <a:rPr lang="en-US" dirty="0" smtClean="0"/>
              <a:t>Gives explanation for why Superheroes act the way they do</a:t>
            </a:r>
          </a:p>
          <a:p>
            <a:r>
              <a:rPr lang="en-US" dirty="0" smtClean="0"/>
              <a:t>Created, adjusted, embellished</a:t>
            </a:r>
          </a:p>
          <a:p>
            <a:r>
              <a:rPr lang="en-US" dirty="0" smtClean="0"/>
              <a:t>Causal role in shaping their “fates”</a:t>
            </a:r>
          </a:p>
          <a:p>
            <a:r>
              <a:rPr lang="en-US" dirty="0" smtClean="0"/>
              <a:t>E.g. Genetic makeup  or personal upbringing</a:t>
            </a:r>
          </a:p>
          <a:p>
            <a:r>
              <a:rPr lang="en-US" dirty="0" smtClean="0"/>
              <a:t>Foundation of Superhero personality or mission</a:t>
            </a:r>
          </a:p>
          <a:p>
            <a:r>
              <a:rPr lang="en-US" dirty="0" smtClean="0"/>
              <a:t>Explain why </a:t>
            </a:r>
            <a:r>
              <a:rPr lang="en-US" dirty="0" err="1" smtClean="0"/>
              <a:t>Supervillains</a:t>
            </a:r>
            <a:r>
              <a:rPr lang="en-US" dirty="0" smtClean="0"/>
              <a:t> are evil</a:t>
            </a:r>
          </a:p>
          <a:p>
            <a:r>
              <a:rPr lang="en-US" dirty="0" err="1" smtClean="0"/>
              <a:t>Lex</a:t>
            </a:r>
            <a:r>
              <a:rPr lang="en-US" dirty="0" smtClean="0"/>
              <a:t> </a:t>
            </a:r>
            <a:r>
              <a:rPr lang="en-US" dirty="0" err="1" smtClean="0"/>
              <a:t>Luthor</a:t>
            </a:r>
            <a:r>
              <a:rPr lang="en-US" dirty="0" smtClean="0"/>
              <a:t> origin story—feels personally attacked by Superman</a:t>
            </a:r>
          </a:p>
          <a:p>
            <a:r>
              <a:rPr lang="en-US" dirty="0" err="1" smtClean="0"/>
              <a:t>Luthor’s</a:t>
            </a:r>
            <a:r>
              <a:rPr lang="en-US" dirty="0" smtClean="0"/>
              <a:t> hate for Superman is all personal, therefore his mission is to destroy Superman primarily</a:t>
            </a:r>
          </a:p>
          <a:p>
            <a:r>
              <a:rPr lang="en-US" dirty="0" smtClean="0"/>
              <a:t>Offer </a:t>
            </a:r>
            <a:r>
              <a:rPr lang="en-US" b="1" u="sng" dirty="0" smtClean="0">
                <a:solidFill>
                  <a:srgbClr val="FF0000"/>
                </a:solidFill>
              </a:rPr>
              <a:t>signs</a:t>
            </a:r>
            <a:r>
              <a:rPr lang="en-US" dirty="0" smtClean="0">
                <a:solidFill>
                  <a:srgbClr val="FF0000"/>
                </a:solidFill>
              </a:rPr>
              <a:t> </a:t>
            </a:r>
            <a:r>
              <a:rPr lang="en-US" dirty="0" smtClean="0"/>
              <a:t>and </a:t>
            </a:r>
            <a:r>
              <a:rPr lang="en-US" b="1" u="sng" dirty="0" smtClean="0">
                <a:solidFill>
                  <a:srgbClr val="FF0000"/>
                </a:solidFill>
              </a:rPr>
              <a:t>interpretations</a:t>
            </a:r>
            <a:r>
              <a:rPr lang="en-US" b="1" u="sng" dirty="0" smtClean="0"/>
              <a:t> </a:t>
            </a:r>
            <a:r>
              <a:rPr lang="en-US" dirty="0" smtClean="0"/>
              <a:t>of character (more than explanations)</a:t>
            </a:r>
            <a:endParaRPr lang="en-US" dirty="0"/>
          </a:p>
        </p:txBody>
      </p:sp>
    </p:spTree>
    <p:extLst>
      <p:ext uri="{BB962C8B-B14F-4D97-AF65-F5344CB8AC3E}">
        <p14:creationId xmlns:p14="http://schemas.microsoft.com/office/powerpoint/2010/main" val="1371725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ECA17"/>
          </a:solidFill>
        </p:spPr>
        <p:txBody>
          <a:bodyPr/>
          <a:lstStyle/>
          <a:p>
            <a:r>
              <a:rPr lang="en-US" dirty="0" smtClean="0">
                <a:solidFill>
                  <a:srgbClr val="000000"/>
                </a:solidFill>
              </a:rPr>
              <a:t>Problem with Origin Stories</a:t>
            </a:r>
            <a:endParaRPr lang="en-US" dirty="0">
              <a:solidFill>
                <a:srgbClr val="000000"/>
              </a:solidFill>
            </a:endParaRPr>
          </a:p>
        </p:txBody>
      </p:sp>
      <p:sp>
        <p:nvSpPr>
          <p:cNvPr id="3" name="Content Placeholder 2"/>
          <p:cNvSpPr>
            <a:spLocks noGrp="1"/>
          </p:cNvSpPr>
          <p:nvPr>
            <p:ph idx="1"/>
          </p:nvPr>
        </p:nvSpPr>
        <p:spPr>
          <a:xfrm>
            <a:off x="457200" y="1600200"/>
            <a:ext cx="8229600" cy="5257800"/>
          </a:xfrm>
        </p:spPr>
        <p:txBody>
          <a:bodyPr>
            <a:normAutofit/>
          </a:bodyPr>
          <a:lstStyle/>
          <a:p>
            <a:r>
              <a:rPr lang="en-US" sz="2800" dirty="0" smtClean="0"/>
              <a:t>“No single event or handful of experiences, however profoundly impressed upon us, altogether determines the choices we make or the attitudes we adopt towards those experiences” (</a:t>
            </a:r>
            <a:r>
              <a:rPr lang="en-US" sz="2800" dirty="0" err="1" smtClean="0"/>
              <a:t>Brenzel</a:t>
            </a:r>
            <a:r>
              <a:rPr lang="en-US" sz="2800" dirty="0" smtClean="0"/>
              <a:t> 154).</a:t>
            </a:r>
          </a:p>
          <a:p>
            <a:r>
              <a:rPr lang="en-US" sz="2800" dirty="0" smtClean="0"/>
              <a:t>It is not that simple—there is more to it</a:t>
            </a:r>
          </a:p>
          <a:p>
            <a:r>
              <a:rPr lang="en-US" sz="2800" dirty="0" smtClean="0"/>
              <a:t>Therefore origin stories fall short in explaining Superhero choices—why they choose to do good or evil </a:t>
            </a:r>
          </a:p>
        </p:txBody>
      </p:sp>
    </p:spTree>
    <p:extLst>
      <p:ext uri="{BB962C8B-B14F-4D97-AF65-F5344CB8AC3E}">
        <p14:creationId xmlns:p14="http://schemas.microsoft.com/office/powerpoint/2010/main" val="658516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ECA17"/>
          </a:solidFill>
        </p:spPr>
        <p:txBody>
          <a:bodyPr/>
          <a:lstStyle/>
          <a:p>
            <a:r>
              <a:rPr lang="en-US" dirty="0" smtClean="0">
                <a:solidFill>
                  <a:srgbClr val="000000"/>
                </a:solidFill>
              </a:rPr>
              <a:t>Why we Love them</a:t>
            </a:r>
            <a:endParaRPr lang="en-US" dirty="0">
              <a:solidFill>
                <a:srgbClr val="000000"/>
              </a:solidFill>
            </a:endParaRPr>
          </a:p>
        </p:txBody>
      </p:sp>
      <p:sp>
        <p:nvSpPr>
          <p:cNvPr id="3" name="Content Placeholder 2"/>
          <p:cNvSpPr>
            <a:spLocks noGrp="1"/>
          </p:cNvSpPr>
          <p:nvPr>
            <p:ph idx="1"/>
          </p:nvPr>
        </p:nvSpPr>
        <p:spPr/>
        <p:txBody>
          <a:bodyPr>
            <a:normAutofit lnSpcReduction="10000"/>
          </a:bodyPr>
          <a:lstStyle/>
          <a:p>
            <a:r>
              <a:rPr lang="en-US" dirty="0"/>
              <a:t>Superheroes inspire us b/c they resist and deny the view that all humans are by nature self-seeking </a:t>
            </a:r>
            <a:r>
              <a:rPr lang="en-US" dirty="0" smtClean="0"/>
              <a:t>(Spiderman trajectory) </a:t>
            </a:r>
            <a:endParaRPr lang="en-US" dirty="0"/>
          </a:p>
          <a:p>
            <a:r>
              <a:rPr lang="en-US" dirty="0" smtClean="0"/>
              <a:t>Humans strive towards reaching their own potential for excellence (achieving your full potential)</a:t>
            </a:r>
          </a:p>
          <a:p>
            <a:r>
              <a:rPr lang="en-US" dirty="0" smtClean="0"/>
              <a:t>Superheroes must face the same questions about reaching their own potential for excellence</a:t>
            </a:r>
          </a:p>
          <a:p>
            <a:endParaRPr lang="en-US" dirty="0" smtClean="0"/>
          </a:p>
          <a:p>
            <a:endParaRPr lang="en-US" dirty="0"/>
          </a:p>
        </p:txBody>
      </p:sp>
    </p:spTree>
    <p:extLst>
      <p:ext uri="{BB962C8B-B14F-4D97-AF65-F5344CB8AC3E}">
        <p14:creationId xmlns:p14="http://schemas.microsoft.com/office/powerpoint/2010/main" val="3810138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ECA17"/>
          </a:solidFill>
        </p:spPr>
        <p:txBody>
          <a:bodyPr/>
          <a:lstStyle/>
          <a:p>
            <a:r>
              <a:rPr lang="en-US" dirty="0" smtClean="0">
                <a:solidFill>
                  <a:srgbClr val="000000"/>
                </a:solidFill>
              </a:rPr>
              <a:t>Watchmen</a:t>
            </a:r>
            <a:endParaRPr lang="en-US" dirty="0">
              <a:solidFill>
                <a:srgbClr val="000000"/>
              </a:solidFill>
            </a:endParaRPr>
          </a:p>
        </p:txBody>
      </p:sp>
      <p:sp>
        <p:nvSpPr>
          <p:cNvPr id="3" name="Content Placeholder 2"/>
          <p:cNvSpPr>
            <a:spLocks noGrp="1"/>
          </p:cNvSpPr>
          <p:nvPr>
            <p:ph idx="1"/>
          </p:nvPr>
        </p:nvSpPr>
        <p:spPr/>
        <p:txBody>
          <a:bodyPr/>
          <a:lstStyle/>
          <a:p>
            <a:r>
              <a:rPr lang="en-US" dirty="0" smtClean="0"/>
              <a:t>Superheroes attempt to figure out where they belong in society</a:t>
            </a:r>
          </a:p>
          <a:p>
            <a:r>
              <a:rPr lang="en-US" dirty="0" smtClean="0"/>
              <a:t>How they fit into the world of other superheroes</a:t>
            </a:r>
          </a:p>
          <a:p>
            <a:r>
              <a:rPr lang="en-US" dirty="0" smtClean="0"/>
              <a:t>They have to learn about themselves</a:t>
            </a:r>
          </a:p>
          <a:p>
            <a:r>
              <a:rPr lang="en-US" dirty="0" smtClean="0"/>
              <a:t>Ask what the best kind of life they can lead</a:t>
            </a:r>
          </a:p>
          <a:p>
            <a:r>
              <a:rPr lang="en-US" dirty="0" smtClean="0"/>
              <a:t>Where and how their powers fit in</a:t>
            </a:r>
          </a:p>
          <a:p>
            <a:r>
              <a:rPr lang="en-US" dirty="0" smtClean="0"/>
              <a:t>What they can offer or receive from others </a:t>
            </a:r>
            <a:endParaRPr lang="en-US" dirty="0"/>
          </a:p>
        </p:txBody>
      </p:sp>
    </p:spTree>
    <p:extLst>
      <p:ext uri="{BB962C8B-B14F-4D97-AF65-F5344CB8AC3E}">
        <p14:creationId xmlns:p14="http://schemas.microsoft.com/office/powerpoint/2010/main" val="3578390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ECA17"/>
          </a:solidFill>
        </p:spPr>
        <p:txBody>
          <a:bodyPr/>
          <a:lstStyle/>
          <a:p>
            <a:r>
              <a:rPr lang="en-US" dirty="0" smtClean="0">
                <a:solidFill>
                  <a:srgbClr val="000000"/>
                </a:solidFill>
              </a:rPr>
              <a:t>Rorschach Mask</a:t>
            </a:r>
            <a:endParaRPr lang="en-US" dirty="0">
              <a:solidFill>
                <a:srgbClr val="000000"/>
              </a:solidFill>
            </a:endParaRPr>
          </a:p>
        </p:txBody>
      </p:sp>
      <p:pic>
        <p:nvPicPr>
          <p:cNvPr id="4" name="Content Placeholder 3" descr="rorschach.jpg"/>
          <p:cNvPicPr>
            <a:picLocks noGrp="1" noChangeAspect="1"/>
          </p:cNvPicPr>
          <p:nvPr>
            <p:ph sz="half" idx="1"/>
          </p:nvPr>
        </p:nvPicPr>
        <p:blipFill>
          <a:blip r:embed="rId2">
            <a:extLst>
              <a:ext uri="{28A0092B-C50C-407E-A947-70E740481C1C}">
                <a14:useLocalDpi xmlns:a14="http://schemas.microsoft.com/office/drawing/2010/main" val="0"/>
              </a:ext>
            </a:extLst>
          </a:blip>
          <a:srcRect l="18299" r="18299"/>
          <a:stretch>
            <a:fillRect/>
          </a:stretch>
        </p:blipFill>
        <p:spPr/>
      </p:pic>
      <p:pic>
        <p:nvPicPr>
          <p:cNvPr id="7" name="Content Placeholder 6" descr="rorschach.gif"/>
          <p:cNvPicPr>
            <a:picLocks noGrp="1" noChangeAspect="1"/>
          </p:cNvPicPr>
          <p:nvPr>
            <p:ph sz="half" idx="2"/>
          </p:nvPr>
        </p:nvPicPr>
        <p:blipFill>
          <a:blip r:embed="rId3">
            <a:extLst>
              <a:ext uri="{28A0092B-C50C-407E-A947-70E740481C1C}">
                <a14:useLocalDpi xmlns:a14="http://schemas.microsoft.com/office/drawing/2010/main" val="0"/>
              </a:ext>
            </a:extLst>
          </a:blip>
          <a:srcRect l="26306" r="26306"/>
          <a:stretch>
            <a:fillRect/>
          </a:stretch>
        </p:blipFill>
        <p:spPr/>
      </p:pic>
    </p:spTree>
    <p:extLst>
      <p:ext uri="{BB962C8B-B14F-4D97-AF65-F5344CB8AC3E}">
        <p14:creationId xmlns:p14="http://schemas.microsoft.com/office/powerpoint/2010/main" val="2470144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ECA17"/>
          </a:solidFill>
        </p:spPr>
        <p:txBody>
          <a:bodyPr/>
          <a:lstStyle/>
          <a:p>
            <a:r>
              <a:rPr lang="en-US" dirty="0" smtClean="0">
                <a:solidFill>
                  <a:srgbClr val="000000"/>
                </a:solidFill>
              </a:rPr>
              <a:t>Rorschach</a:t>
            </a:r>
            <a:endParaRPr lang="en-US" dirty="0">
              <a:solidFill>
                <a:srgbClr val="000000"/>
              </a:solidFill>
            </a:endParaRPr>
          </a:p>
        </p:txBody>
      </p:sp>
      <p:sp>
        <p:nvSpPr>
          <p:cNvPr id="3" name="Content Placeholder 2"/>
          <p:cNvSpPr>
            <a:spLocks noGrp="1"/>
          </p:cNvSpPr>
          <p:nvPr>
            <p:ph idx="1"/>
          </p:nvPr>
        </p:nvSpPr>
        <p:spPr/>
        <p:txBody>
          <a:bodyPr>
            <a:normAutofit lnSpcReduction="10000"/>
          </a:bodyPr>
          <a:lstStyle/>
          <a:p>
            <a:r>
              <a:rPr lang="en-US" dirty="0" smtClean="0"/>
              <a:t>“never compromise…evil must be punished” (XII: 20-23).</a:t>
            </a:r>
          </a:p>
          <a:p>
            <a:r>
              <a:rPr lang="en-US" dirty="0" smtClean="0"/>
              <a:t>He resists </a:t>
            </a:r>
            <a:r>
              <a:rPr lang="en-US" dirty="0" err="1" smtClean="0"/>
              <a:t>Ozy’s</a:t>
            </a:r>
            <a:r>
              <a:rPr lang="en-US" dirty="0" smtClean="0"/>
              <a:t> explanation /justification of the deaths</a:t>
            </a:r>
          </a:p>
          <a:p>
            <a:r>
              <a:rPr lang="en-US" dirty="0" smtClean="0"/>
              <a:t>Implication is that it is right to inflict widespread pain and suffering of innocent people for the greater good</a:t>
            </a:r>
          </a:p>
          <a:p>
            <a:r>
              <a:rPr lang="en-US" dirty="0" err="1" smtClean="0"/>
              <a:t>Ozy’s</a:t>
            </a:r>
            <a:r>
              <a:rPr lang="en-US" dirty="0" smtClean="0"/>
              <a:t> plan of action questions morality: is he a monster or a misunderstood savior?</a:t>
            </a:r>
            <a:endParaRPr lang="en-US" dirty="0"/>
          </a:p>
        </p:txBody>
      </p:sp>
    </p:spTree>
    <p:extLst>
      <p:ext uri="{BB962C8B-B14F-4D97-AF65-F5344CB8AC3E}">
        <p14:creationId xmlns:p14="http://schemas.microsoft.com/office/powerpoint/2010/main" val="1894377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ECA17"/>
          </a:solidFill>
        </p:spPr>
        <p:txBody>
          <a:bodyPr/>
          <a:lstStyle/>
          <a:p>
            <a:r>
              <a:rPr lang="en-US" dirty="0" smtClean="0">
                <a:solidFill>
                  <a:srgbClr val="000000"/>
                </a:solidFill>
              </a:rPr>
              <a:t>Rorschach’s Vision</a:t>
            </a:r>
            <a:endParaRPr lang="en-US" dirty="0">
              <a:solidFill>
                <a:srgbClr val="000000"/>
              </a:solidFill>
            </a:endParaRPr>
          </a:p>
        </p:txBody>
      </p:sp>
      <p:pic>
        <p:nvPicPr>
          <p:cNvPr id="4" name="Content Placeholder 3" descr="rorschach2.jpg"/>
          <p:cNvPicPr>
            <a:picLocks noGrp="1" noChangeAspect="1"/>
          </p:cNvPicPr>
          <p:nvPr>
            <p:ph idx="1"/>
          </p:nvPr>
        </p:nvPicPr>
        <p:blipFill>
          <a:blip r:embed="rId2">
            <a:extLst>
              <a:ext uri="{28A0092B-C50C-407E-A947-70E740481C1C}">
                <a14:useLocalDpi xmlns:a14="http://schemas.microsoft.com/office/drawing/2010/main" val="0"/>
              </a:ext>
            </a:extLst>
          </a:blip>
          <a:srcRect l="-7184" r="-7184"/>
          <a:stretch>
            <a:fillRect/>
          </a:stretch>
        </p:blipFill>
        <p:spPr/>
      </p:pic>
    </p:spTree>
    <p:extLst>
      <p:ext uri="{BB962C8B-B14F-4D97-AF65-F5344CB8AC3E}">
        <p14:creationId xmlns:p14="http://schemas.microsoft.com/office/powerpoint/2010/main" val="1539212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ECA17"/>
          </a:solidFill>
        </p:spPr>
        <p:txBody>
          <a:bodyPr/>
          <a:lstStyle/>
          <a:p>
            <a:r>
              <a:rPr lang="en-US" dirty="0" smtClean="0">
                <a:solidFill>
                  <a:srgbClr val="000000"/>
                </a:solidFill>
              </a:rPr>
              <a:t>Rorschach’s vision</a:t>
            </a:r>
            <a:endParaRPr lang="en-US" dirty="0">
              <a:solidFill>
                <a:srgbClr val="000000"/>
              </a:solidFill>
            </a:endParaRPr>
          </a:p>
        </p:txBody>
      </p:sp>
      <p:sp>
        <p:nvSpPr>
          <p:cNvPr id="3" name="Content Placeholder 2"/>
          <p:cNvSpPr>
            <a:spLocks noGrp="1"/>
          </p:cNvSpPr>
          <p:nvPr>
            <p:ph idx="1"/>
          </p:nvPr>
        </p:nvSpPr>
        <p:spPr>
          <a:xfrm>
            <a:off x="457200" y="1417638"/>
            <a:ext cx="8229600" cy="5440362"/>
          </a:xfrm>
        </p:spPr>
        <p:txBody>
          <a:bodyPr>
            <a:normAutofit fontScale="92500" lnSpcReduction="10000"/>
          </a:bodyPr>
          <a:lstStyle/>
          <a:p>
            <a:r>
              <a:rPr lang="en-US" dirty="0" smtClean="0"/>
              <a:t>Bleak, nihilistic vision</a:t>
            </a:r>
          </a:p>
          <a:p>
            <a:r>
              <a:rPr lang="en-US" dirty="0" smtClean="0"/>
              <a:t>Responsibility of justice </a:t>
            </a:r>
          </a:p>
          <a:p>
            <a:r>
              <a:rPr lang="en-US" dirty="0" smtClean="0"/>
              <a:t>Moore forces reader to confront it themselves</a:t>
            </a:r>
          </a:p>
          <a:p>
            <a:r>
              <a:rPr lang="en-US" dirty="0" smtClean="0"/>
              <a:t>What happens if we give up responsibility to someone else (others)?</a:t>
            </a:r>
          </a:p>
          <a:p>
            <a:r>
              <a:rPr lang="en-US" dirty="0" smtClean="0"/>
              <a:t>Who has the right to decide how we should be protected?</a:t>
            </a:r>
          </a:p>
          <a:p>
            <a:r>
              <a:rPr lang="en-US" dirty="0" smtClean="0"/>
              <a:t>How do we allow people like </a:t>
            </a:r>
            <a:r>
              <a:rPr lang="en-US" dirty="0" err="1" smtClean="0"/>
              <a:t>Ozy</a:t>
            </a:r>
            <a:r>
              <a:rPr lang="en-US" dirty="0" smtClean="0"/>
              <a:t> into positions of power?</a:t>
            </a:r>
          </a:p>
          <a:p>
            <a:r>
              <a:rPr lang="en-US" dirty="0" smtClean="0"/>
              <a:t>Should we not be making those decisions about our lives ourselves?</a:t>
            </a:r>
            <a:endParaRPr lang="en-US" dirty="0"/>
          </a:p>
        </p:txBody>
      </p:sp>
    </p:spTree>
    <p:extLst>
      <p:ext uri="{BB962C8B-B14F-4D97-AF65-F5344CB8AC3E}">
        <p14:creationId xmlns:p14="http://schemas.microsoft.com/office/powerpoint/2010/main" val="943940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ECA17"/>
          </a:solidFill>
        </p:spPr>
        <p:txBody>
          <a:bodyPr/>
          <a:lstStyle/>
          <a:p>
            <a:r>
              <a:rPr lang="en-US" dirty="0" smtClean="0">
                <a:solidFill>
                  <a:srgbClr val="000000"/>
                </a:solidFill>
              </a:rPr>
              <a:t>Class Contemplation</a:t>
            </a:r>
            <a:endParaRPr lang="en-US" dirty="0">
              <a:solidFill>
                <a:srgbClr val="000000"/>
              </a:solidFill>
            </a:endParaRPr>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r>
              <a:rPr lang="en-US" dirty="0" smtClean="0"/>
              <a:t>To Whom do we grant power?</a:t>
            </a:r>
            <a:endParaRPr lang="en-US" dirty="0"/>
          </a:p>
        </p:txBody>
      </p:sp>
    </p:spTree>
    <p:extLst>
      <p:ext uri="{BB962C8B-B14F-4D97-AF65-F5344CB8AC3E}">
        <p14:creationId xmlns:p14="http://schemas.microsoft.com/office/powerpoint/2010/main" val="3235840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ECA17"/>
          </a:solidFill>
        </p:spPr>
        <p:txBody>
          <a:bodyPr/>
          <a:lstStyle/>
          <a:p>
            <a:r>
              <a:rPr lang="en-US" dirty="0" smtClean="0">
                <a:solidFill>
                  <a:srgbClr val="000000"/>
                </a:solidFill>
              </a:rPr>
              <a:t>Rorschach</a:t>
            </a:r>
            <a:endParaRPr lang="en-US" dirty="0">
              <a:solidFill>
                <a:srgbClr val="000000"/>
              </a:solidFill>
            </a:endParaRPr>
          </a:p>
        </p:txBody>
      </p:sp>
      <p:sp>
        <p:nvSpPr>
          <p:cNvPr id="3" name="Content Placeholder 2"/>
          <p:cNvSpPr>
            <a:spLocks noGrp="1"/>
          </p:cNvSpPr>
          <p:nvPr>
            <p:ph idx="1"/>
          </p:nvPr>
        </p:nvSpPr>
        <p:spPr/>
        <p:txBody>
          <a:bodyPr>
            <a:normAutofit/>
          </a:bodyPr>
          <a:lstStyle/>
          <a:p>
            <a:r>
              <a:rPr lang="en-US" dirty="0" smtClean="0"/>
              <a:t>Nihilist?</a:t>
            </a:r>
          </a:p>
          <a:p>
            <a:r>
              <a:rPr lang="en-US" dirty="0" smtClean="0"/>
              <a:t>Higher ideals—conviction</a:t>
            </a:r>
          </a:p>
          <a:p>
            <a:r>
              <a:rPr lang="en-US" dirty="0" smtClean="0"/>
              <a:t>Contrasts Blake—no higher ideals-everything is a joke</a:t>
            </a:r>
          </a:p>
          <a:p>
            <a:r>
              <a:rPr lang="en-US" dirty="0" smtClean="0"/>
              <a:t>Mask: black &amp; white morality?</a:t>
            </a:r>
          </a:p>
        </p:txBody>
      </p:sp>
    </p:spTree>
    <p:extLst>
      <p:ext uri="{BB962C8B-B14F-4D97-AF65-F5344CB8AC3E}">
        <p14:creationId xmlns:p14="http://schemas.microsoft.com/office/powerpoint/2010/main" val="334669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ECA17"/>
          </a:solidFill>
        </p:spPr>
        <p:txBody>
          <a:bodyPr/>
          <a:lstStyle/>
          <a:p>
            <a:r>
              <a:rPr lang="en-US" dirty="0" smtClean="0">
                <a:solidFill>
                  <a:srgbClr val="000000"/>
                </a:solidFill>
              </a:rPr>
              <a:t>The Journal</a:t>
            </a:r>
            <a:endParaRPr lang="en-US" dirty="0">
              <a:solidFill>
                <a:srgbClr val="000000"/>
              </a:solidFill>
            </a:endParaRPr>
          </a:p>
        </p:txBody>
      </p:sp>
      <p:sp>
        <p:nvSpPr>
          <p:cNvPr id="3" name="Content Placeholder 2"/>
          <p:cNvSpPr>
            <a:spLocks noGrp="1"/>
          </p:cNvSpPr>
          <p:nvPr>
            <p:ph idx="1"/>
          </p:nvPr>
        </p:nvSpPr>
        <p:spPr/>
        <p:txBody>
          <a:bodyPr/>
          <a:lstStyle/>
          <a:p>
            <a:r>
              <a:rPr lang="en-US" dirty="0"/>
              <a:t>His journal: same entry frames the beginning and end: “Dead dog in the alley this morning...tire tread on burst stomach” (10.24)-also appears first panel of chapter one</a:t>
            </a:r>
          </a:p>
          <a:p>
            <a:r>
              <a:rPr lang="en-US" dirty="0" smtClean="0"/>
              <a:t>Journal entries interspersed throughout</a:t>
            </a:r>
          </a:p>
          <a:p>
            <a:r>
              <a:rPr lang="en-US" dirty="0" smtClean="0"/>
              <a:t>Trace its journey to its final destination: </a:t>
            </a:r>
            <a:r>
              <a:rPr lang="en-US" i="1" dirty="0" smtClean="0"/>
              <a:t>New Frontiersman</a:t>
            </a:r>
            <a:r>
              <a:rPr lang="en-US" dirty="0" smtClean="0"/>
              <a:t> office</a:t>
            </a:r>
            <a:endParaRPr lang="en-US" i="1" dirty="0"/>
          </a:p>
        </p:txBody>
      </p:sp>
    </p:spTree>
    <p:extLst>
      <p:ext uri="{BB962C8B-B14F-4D97-AF65-F5344CB8AC3E}">
        <p14:creationId xmlns:p14="http://schemas.microsoft.com/office/powerpoint/2010/main" val="2884277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ECA17"/>
          </a:solidFill>
        </p:spPr>
        <p:txBody>
          <a:bodyPr/>
          <a:lstStyle/>
          <a:p>
            <a:r>
              <a:rPr lang="en-US" dirty="0" smtClean="0">
                <a:solidFill>
                  <a:srgbClr val="000000"/>
                </a:solidFill>
              </a:rPr>
              <a:t>Narrative Point of View</a:t>
            </a:r>
            <a:endParaRPr lang="en-US" dirty="0">
              <a:solidFill>
                <a:srgbClr val="000000"/>
              </a:solidFill>
            </a:endParaRPr>
          </a:p>
        </p:txBody>
      </p:sp>
      <p:sp>
        <p:nvSpPr>
          <p:cNvPr id="3" name="Content Placeholder 2"/>
          <p:cNvSpPr>
            <a:spLocks noGrp="1"/>
          </p:cNvSpPr>
          <p:nvPr>
            <p:ph idx="1"/>
          </p:nvPr>
        </p:nvSpPr>
        <p:spPr/>
        <p:txBody>
          <a:bodyPr/>
          <a:lstStyle/>
          <a:p>
            <a:r>
              <a:rPr lang="en-US" dirty="0" smtClean="0"/>
              <a:t>If Seymour picks up the journal (its in his hands), then the whole story could be told through his perspective</a:t>
            </a:r>
          </a:p>
          <a:p>
            <a:r>
              <a:rPr lang="en-US" dirty="0" smtClean="0"/>
              <a:t>Rorschach’s journal becomes the narrative frame if this is the case</a:t>
            </a:r>
          </a:p>
          <a:p>
            <a:r>
              <a:rPr lang="en-US" dirty="0" smtClean="0"/>
              <a:t>A story told by an omniscient narrator ?</a:t>
            </a:r>
          </a:p>
          <a:p>
            <a:r>
              <a:rPr lang="en-US" dirty="0" smtClean="0"/>
              <a:t>The end of the novel becomes the beginning</a:t>
            </a:r>
          </a:p>
          <a:p>
            <a:r>
              <a:rPr lang="en-US" dirty="0" smtClean="0"/>
              <a:t>Who is the narrator?</a:t>
            </a:r>
            <a:endParaRPr lang="en-US" dirty="0"/>
          </a:p>
        </p:txBody>
      </p:sp>
    </p:spTree>
    <p:extLst>
      <p:ext uri="{BB962C8B-B14F-4D97-AF65-F5344CB8AC3E}">
        <p14:creationId xmlns:p14="http://schemas.microsoft.com/office/powerpoint/2010/main" val="3538052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ECA17"/>
          </a:solidFill>
        </p:spPr>
        <p:txBody>
          <a:bodyPr/>
          <a:lstStyle/>
          <a:p>
            <a:r>
              <a:rPr lang="en-US" dirty="0" smtClean="0">
                <a:solidFill>
                  <a:srgbClr val="000000"/>
                </a:solidFill>
              </a:rPr>
              <a:t>“Who watches the Watchmen?”</a:t>
            </a:r>
            <a:endParaRPr lang="en-US" dirty="0">
              <a:solidFill>
                <a:srgbClr val="000000"/>
              </a:solidFill>
            </a:endParaRPr>
          </a:p>
        </p:txBody>
      </p:sp>
      <p:sp>
        <p:nvSpPr>
          <p:cNvPr id="3" name="Content Placeholder 2"/>
          <p:cNvSpPr>
            <a:spLocks noGrp="1"/>
          </p:cNvSpPr>
          <p:nvPr>
            <p:ph idx="1"/>
          </p:nvPr>
        </p:nvSpPr>
        <p:spPr/>
        <p:txBody>
          <a:bodyPr>
            <a:normAutofit fontScale="77500" lnSpcReduction="20000"/>
          </a:bodyPr>
          <a:lstStyle/>
          <a:p>
            <a:r>
              <a:rPr lang="en-US" dirty="0" smtClean="0"/>
              <a:t>The epigraph for the book: appears throughout the book in graffiti slogan</a:t>
            </a:r>
          </a:p>
          <a:p>
            <a:r>
              <a:rPr lang="en-US" dirty="0" smtClean="0"/>
              <a:t>Latin, "</a:t>
            </a:r>
            <a:r>
              <a:rPr lang="en-US" i="1" dirty="0" err="1"/>
              <a:t>Quis</a:t>
            </a:r>
            <a:r>
              <a:rPr lang="en-US" i="1" dirty="0"/>
              <a:t> </a:t>
            </a:r>
            <a:r>
              <a:rPr lang="en-US" i="1" dirty="0" err="1"/>
              <a:t>Custodiet</a:t>
            </a:r>
            <a:r>
              <a:rPr lang="en-US" i="1" dirty="0"/>
              <a:t> </a:t>
            </a:r>
            <a:r>
              <a:rPr lang="en-US" i="1" dirty="0" err="1"/>
              <a:t>Ipsos</a:t>
            </a:r>
            <a:r>
              <a:rPr lang="en-US" i="1" dirty="0"/>
              <a:t> </a:t>
            </a:r>
            <a:r>
              <a:rPr lang="en-US" i="1" dirty="0" err="1"/>
              <a:t>Custodes</a:t>
            </a:r>
            <a:r>
              <a:rPr lang="en-US" i="1" dirty="0" smtClean="0"/>
              <a:t>?</a:t>
            </a:r>
            <a:r>
              <a:rPr lang="en-US" dirty="0" smtClean="0"/>
              <a:t>”</a:t>
            </a:r>
          </a:p>
          <a:p>
            <a:r>
              <a:rPr lang="en-US" dirty="0" smtClean="0"/>
              <a:t>From the ancient writer, Juvenal </a:t>
            </a:r>
          </a:p>
          <a:p>
            <a:r>
              <a:rPr lang="en-US" dirty="0" smtClean="0"/>
              <a:t>The last line of the book</a:t>
            </a:r>
          </a:p>
          <a:p>
            <a:r>
              <a:rPr lang="en-US" dirty="0" smtClean="0"/>
              <a:t>It frames the entire book</a:t>
            </a:r>
          </a:p>
          <a:p>
            <a:r>
              <a:rPr lang="en-US" dirty="0" smtClean="0"/>
              <a:t>Can anyone occupy the position of being the Watchmen over the world?</a:t>
            </a:r>
          </a:p>
          <a:p>
            <a:r>
              <a:rPr lang="en-US" dirty="0" smtClean="0"/>
              <a:t>Can anyone occupy the position as judge, jury, and executioner? </a:t>
            </a:r>
          </a:p>
          <a:p>
            <a:r>
              <a:rPr lang="en-US" dirty="0" smtClean="0"/>
              <a:t>Can we trust anyone to do the right thing for the world?</a:t>
            </a:r>
            <a:endParaRPr lang="en-US" dirty="0"/>
          </a:p>
        </p:txBody>
      </p:sp>
    </p:spTree>
    <p:extLst>
      <p:ext uri="{BB962C8B-B14F-4D97-AF65-F5344CB8AC3E}">
        <p14:creationId xmlns:p14="http://schemas.microsoft.com/office/powerpoint/2010/main" val="1934097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ECA17"/>
          </a:solidFill>
        </p:spPr>
        <p:txBody>
          <a:bodyPr/>
          <a:lstStyle/>
          <a:p>
            <a:r>
              <a:rPr lang="en-US" dirty="0" smtClean="0">
                <a:solidFill>
                  <a:srgbClr val="000000"/>
                </a:solidFill>
              </a:rPr>
              <a:t>Who Watches the Watchmen?</a:t>
            </a:r>
            <a:endParaRPr lang="en-US" dirty="0">
              <a:solidFill>
                <a:srgbClr val="000000"/>
              </a:solidFill>
            </a:endParaRPr>
          </a:p>
        </p:txBody>
      </p:sp>
      <p:sp>
        <p:nvSpPr>
          <p:cNvPr id="3" name="Content Placeholder 2"/>
          <p:cNvSpPr>
            <a:spLocks noGrp="1"/>
          </p:cNvSpPr>
          <p:nvPr>
            <p:ph idx="1"/>
          </p:nvPr>
        </p:nvSpPr>
        <p:spPr/>
        <p:txBody>
          <a:bodyPr>
            <a:normAutofit fontScale="92500" lnSpcReduction="10000"/>
          </a:bodyPr>
          <a:lstStyle/>
          <a:p>
            <a:r>
              <a:rPr lang="en-US" dirty="0" smtClean="0"/>
              <a:t>The actions of those who don</a:t>
            </a:r>
            <a:r>
              <a:rPr lang="fr-FR" dirty="0" smtClean="0"/>
              <a:t>’</a:t>
            </a:r>
            <a:r>
              <a:rPr lang="en-US" dirty="0" smtClean="0"/>
              <a:t>t work for the government are questioned</a:t>
            </a:r>
          </a:p>
          <a:p>
            <a:r>
              <a:rPr lang="en-US" dirty="0" smtClean="0"/>
              <a:t>Superman in TDKR; Dr. Manhattan; The Comedian are all working for the state as government operatives</a:t>
            </a:r>
          </a:p>
          <a:p>
            <a:r>
              <a:rPr lang="en-US" dirty="0" smtClean="0"/>
              <a:t>People don</a:t>
            </a:r>
            <a:r>
              <a:rPr lang="fr-FR" dirty="0" smtClean="0"/>
              <a:t>’</a:t>
            </a:r>
            <a:r>
              <a:rPr lang="en-US" dirty="0" smtClean="0"/>
              <a:t>t trust them—public resentment </a:t>
            </a:r>
          </a:p>
          <a:p>
            <a:r>
              <a:rPr lang="en-US" dirty="0" smtClean="0"/>
              <a:t>Is it based on fear, resentment, or guilt?</a:t>
            </a:r>
          </a:p>
          <a:p>
            <a:r>
              <a:rPr lang="en-US" dirty="0" smtClean="0"/>
              <a:t>A question grounded in political theory—about ethics, law &amp; order,</a:t>
            </a:r>
            <a:r>
              <a:rPr lang="en-US" dirty="0"/>
              <a:t> </a:t>
            </a:r>
            <a:r>
              <a:rPr lang="en-US" dirty="0" smtClean="0"/>
              <a:t>and political authority </a:t>
            </a:r>
          </a:p>
          <a:p>
            <a:endParaRPr lang="en-US" dirty="0" smtClean="0"/>
          </a:p>
          <a:p>
            <a:endParaRPr lang="en-US" dirty="0"/>
          </a:p>
        </p:txBody>
      </p:sp>
    </p:spTree>
    <p:extLst>
      <p:ext uri="{BB962C8B-B14F-4D97-AF65-F5344CB8AC3E}">
        <p14:creationId xmlns:p14="http://schemas.microsoft.com/office/powerpoint/2010/main" val="3885193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ECA17"/>
          </a:solidFill>
        </p:spPr>
        <p:txBody>
          <a:bodyPr/>
          <a:lstStyle/>
          <a:p>
            <a:r>
              <a:rPr lang="en-US" dirty="0" smtClean="0">
                <a:solidFill>
                  <a:srgbClr val="000000"/>
                </a:solidFill>
              </a:rPr>
              <a:t>Historical Backdrop</a:t>
            </a:r>
            <a:endParaRPr lang="en-US" dirty="0">
              <a:solidFill>
                <a:srgbClr val="000000"/>
              </a:solidFill>
            </a:endParaRPr>
          </a:p>
        </p:txBody>
      </p:sp>
      <p:sp>
        <p:nvSpPr>
          <p:cNvPr id="3" name="Content Placeholder 2"/>
          <p:cNvSpPr>
            <a:spLocks noGrp="1"/>
          </p:cNvSpPr>
          <p:nvPr>
            <p:ph idx="1"/>
          </p:nvPr>
        </p:nvSpPr>
        <p:spPr>
          <a:xfrm>
            <a:off x="457200" y="1417638"/>
            <a:ext cx="8229600" cy="5170400"/>
          </a:xfrm>
        </p:spPr>
        <p:txBody>
          <a:bodyPr>
            <a:normAutofit fontScale="92500" lnSpcReduction="10000"/>
          </a:bodyPr>
          <a:lstStyle/>
          <a:p>
            <a:r>
              <a:rPr lang="en-US" dirty="0" smtClean="0"/>
              <a:t>Set against real historical backdrop of the 1940’s and the Vietnam War (1960’s)</a:t>
            </a:r>
          </a:p>
          <a:p>
            <a:r>
              <a:rPr lang="en-US" dirty="0" smtClean="0"/>
              <a:t>Imminent nuclear war between Soviet Union and United States</a:t>
            </a:r>
          </a:p>
          <a:p>
            <a:r>
              <a:rPr lang="en-US" dirty="0" smtClean="0"/>
              <a:t>Superheroes have been outlawed and forced into retirement</a:t>
            </a:r>
          </a:p>
          <a:p>
            <a:r>
              <a:rPr lang="en-US" dirty="0" smtClean="0"/>
              <a:t>Vigilantism reemerges during this backdrop</a:t>
            </a:r>
          </a:p>
          <a:p>
            <a:r>
              <a:rPr lang="en-US" dirty="0" smtClean="0"/>
              <a:t>Very weighty issues</a:t>
            </a:r>
          </a:p>
          <a:p>
            <a:r>
              <a:rPr lang="en-US" dirty="0" smtClean="0"/>
              <a:t>BUT, it is an alternate history </a:t>
            </a:r>
          </a:p>
          <a:p>
            <a:r>
              <a:rPr lang="en-US" dirty="0"/>
              <a:t>depicts a history that diverges from the actual history of the world</a:t>
            </a:r>
          </a:p>
        </p:txBody>
      </p:sp>
    </p:spTree>
    <p:extLst>
      <p:ext uri="{BB962C8B-B14F-4D97-AF65-F5344CB8AC3E}">
        <p14:creationId xmlns:p14="http://schemas.microsoft.com/office/powerpoint/2010/main" val="22360816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ECA17"/>
          </a:solidFill>
        </p:spPr>
        <p:txBody>
          <a:bodyPr/>
          <a:lstStyle/>
          <a:p>
            <a:r>
              <a:rPr lang="en-US" dirty="0">
                <a:solidFill>
                  <a:srgbClr val="000000"/>
                </a:solidFill>
              </a:rPr>
              <a:t>Minutemen </a:t>
            </a:r>
          </a:p>
        </p:txBody>
      </p:sp>
      <p:sp>
        <p:nvSpPr>
          <p:cNvPr id="3" name="Content Placeholder 2"/>
          <p:cNvSpPr>
            <a:spLocks noGrp="1"/>
          </p:cNvSpPr>
          <p:nvPr>
            <p:ph idx="1"/>
          </p:nvPr>
        </p:nvSpPr>
        <p:spPr>
          <a:xfrm>
            <a:off x="457200" y="1234881"/>
            <a:ext cx="8229600" cy="5398193"/>
          </a:xfrm>
        </p:spPr>
        <p:txBody>
          <a:bodyPr>
            <a:normAutofit fontScale="92500" lnSpcReduction="10000"/>
          </a:bodyPr>
          <a:lstStyle/>
          <a:p>
            <a:endParaRPr lang="en-US" dirty="0" smtClean="0"/>
          </a:p>
          <a:p>
            <a:r>
              <a:rPr lang="en-US" dirty="0" smtClean="0"/>
              <a:t>Interplay of two stories </a:t>
            </a:r>
          </a:p>
          <a:p>
            <a:r>
              <a:rPr lang="en-US" dirty="0" smtClean="0"/>
              <a:t>Tells us about a group of past and present superheroes </a:t>
            </a:r>
          </a:p>
          <a:p>
            <a:r>
              <a:rPr lang="en-US" dirty="0" smtClean="0"/>
              <a:t>Minutemen (original superhero league) </a:t>
            </a:r>
          </a:p>
          <a:p>
            <a:r>
              <a:rPr lang="en-US" dirty="0" smtClean="0"/>
              <a:t>Versus Watchmen (Current Superheroes):</a:t>
            </a:r>
          </a:p>
          <a:p>
            <a:r>
              <a:rPr lang="en-US" dirty="0" smtClean="0"/>
              <a:t>All have issues—ethical, moral, personal, psychological</a:t>
            </a:r>
          </a:p>
          <a:p>
            <a:r>
              <a:rPr lang="en-US" dirty="0" smtClean="0"/>
              <a:t>All have faults, shortcomings, neuroses</a:t>
            </a:r>
          </a:p>
          <a:p>
            <a:r>
              <a:rPr lang="en-US" dirty="0" smtClean="0"/>
              <a:t>Manhattan as victim to Superheroes in the real world</a:t>
            </a:r>
            <a:endParaRPr lang="en-US" dirty="0"/>
          </a:p>
          <a:p>
            <a:endParaRPr lang="en-US" dirty="0"/>
          </a:p>
        </p:txBody>
      </p:sp>
    </p:spTree>
    <p:extLst>
      <p:ext uri="{BB962C8B-B14F-4D97-AF65-F5344CB8AC3E}">
        <p14:creationId xmlns:p14="http://schemas.microsoft.com/office/powerpoint/2010/main" val="186732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01473"/>
          </a:xfrm>
          <a:solidFill>
            <a:srgbClr val="FECA17"/>
          </a:solidFill>
        </p:spPr>
        <p:txBody>
          <a:bodyPr>
            <a:normAutofit/>
          </a:bodyPr>
          <a:lstStyle/>
          <a:p>
            <a:r>
              <a:rPr lang="en-US" dirty="0" smtClean="0">
                <a:solidFill>
                  <a:srgbClr val="000000"/>
                </a:solidFill>
              </a:rPr>
              <a:t>Anti-Heroism: concept</a:t>
            </a:r>
            <a:endParaRPr lang="en-US" dirty="0">
              <a:solidFill>
                <a:srgbClr val="000000"/>
              </a:solidFill>
            </a:endParaRPr>
          </a:p>
        </p:txBody>
      </p:sp>
      <p:sp>
        <p:nvSpPr>
          <p:cNvPr id="3" name="Content Placeholder 2"/>
          <p:cNvSpPr>
            <a:spLocks noGrp="1"/>
          </p:cNvSpPr>
          <p:nvPr>
            <p:ph idx="1"/>
          </p:nvPr>
        </p:nvSpPr>
        <p:spPr>
          <a:xfrm>
            <a:off x="457200" y="1270163"/>
            <a:ext cx="8229600" cy="5362911"/>
          </a:xfrm>
        </p:spPr>
        <p:txBody>
          <a:bodyPr>
            <a:normAutofit/>
          </a:bodyPr>
          <a:lstStyle/>
          <a:p>
            <a:r>
              <a:rPr lang="en-US" sz="2800" dirty="0" smtClean="0"/>
              <a:t>Blurs the line between good and evil</a:t>
            </a:r>
          </a:p>
          <a:p>
            <a:r>
              <a:rPr lang="en-US" sz="2800" dirty="0" smtClean="0"/>
              <a:t>Anti-hero: “a person who occasionally does bad things for the right reasons” (Spivey and Knowlton)</a:t>
            </a:r>
          </a:p>
          <a:p>
            <a:r>
              <a:rPr lang="en-US" sz="2800" dirty="0" smtClean="0"/>
              <a:t>The good guy, who does bad things for the right reasons</a:t>
            </a:r>
          </a:p>
          <a:p>
            <a:r>
              <a:rPr lang="en-US" sz="2800" dirty="0" smtClean="0"/>
              <a:t>The end justifies the means</a:t>
            </a:r>
          </a:p>
          <a:p>
            <a:r>
              <a:rPr lang="en-US" sz="2800" dirty="0" smtClean="0"/>
              <a:t>Occupies a gray area (morally)—multidimensional construct</a:t>
            </a:r>
          </a:p>
          <a:p>
            <a:r>
              <a:rPr lang="en-US" sz="2800" dirty="0" smtClean="0"/>
              <a:t>Between black &amp;white extremes: hero &amp; </a:t>
            </a:r>
            <a:r>
              <a:rPr lang="en-US" sz="2800" dirty="0" err="1" smtClean="0"/>
              <a:t>supervillain</a:t>
            </a:r>
            <a:endParaRPr lang="en-US" sz="2800" dirty="0" smtClean="0"/>
          </a:p>
          <a:p>
            <a:r>
              <a:rPr lang="en-US" sz="2800" dirty="0" smtClean="0"/>
              <a:t>Sometimes referred to as “Byronic hero”</a:t>
            </a:r>
          </a:p>
          <a:p>
            <a:endParaRPr lang="en-US" sz="2800" dirty="0" smtClean="0"/>
          </a:p>
          <a:p>
            <a:endParaRPr lang="en-US" sz="2800" dirty="0" smtClean="0"/>
          </a:p>
        </p:txBody>
      </p:sp>
    </p:spTree>
    <p:extLst>
      <p:ext uri="{BB962C8B-B14F-4D97-AF65-F5344CB8AC3E}">
        <p14:creationId xmlns:p14="http://schemas.microsoft.com/office/powerpoint/2010/main" val="1292067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ECA17"/>
          </a:solidFill>
        </p:spPr>
        <p:txBody>
          <a:bodyPr/>
          <a:lstStyle/>
          <a:p>
            <a:r>
              <a:rPr lang="en-US" dirty="0" smtClean="0">
                <a:solidFill>
                  <a:srgbClr val="000000"/>
                </a:solidFill>
              </a:rPr>
              <a:t>Anti-hero</a:t>
            </a:r>
            <a:endParaRPr lang="en-US" dirty="0">
              <a:solidFill>
                <a:srgbClr val="000000"/>
              </a:solidFill>
            </a:endParaRPr>
          </a:p>
        </p:txBody>
      </p:sp>
      <p:sp>
        <p:nvSpPr>
          <p:cNvPr id="3" name="Content Placeholder 2"/>
          <p:cNvSpPr>
            <a:spLocks noGrp="1"/>
          </p:cNvSpPr>
          <p:nvPr>
            <p:ph idx="1"/>
          </p:nvPr>
        </p:nvSpPr>
        <p:spPr>
          <a:xfrm>
            <a:off x="457200" y="1600200"/>
            <a:ext cx="8229600" cy="5068158"/>
          </a:xfrm>
        </p:spPr>
        <p:txBody>
          <a:bodyPr>
            <a:normAutofit/>
          </a:bodyPr>
          <a:lstStyle/>
          <a:p>
            <a:r>
              <a:rPr lang="en-US" dirty="0" smtClean="0"/>
              <a:t>Can be classic tragic hero—we sympathize</a:t>
            </a:r>
          </a:p>
          <a:p>
            <a:r>
              <a:rPr lang="en-US" dirty="0" smtClean="0"/>
              <a:t>Spiderman?—class comic tragic hero</a:t>
            </a:r>
          </a:p>
          <a:p>
            <a:r>
              <a:rPr lang="en-US" dirty="0" smtClean="0"/>
              <a:t>Not always motivated by noble principles</a:t>
            </a:r>
          </a:p>
          <a:p>
            <a:r>
              <a:rPr lang="en-US" dirty="0" smtClean="0"/>
              <a:t>Sometimes have to choose between various levels of evil</a:t>
            </a:r>
          </a:p>
          <a:p>
            <a:r>
              <a:rPr lang="en-US" dirty="0" smtClean="0"/>
              <a:t>High-stakes moral bargaining</a:t>
            </a:r>
          </a:p>
          <a:p>
            <a:r>
              <a:rPr lang="en-US" dirty="0" smtClean="0"/>
              <a:t>Both loved and feared by audience</a:t>
            </a:r>
          </a:p>
          <a:p>
            <a:r>
              <a:rPr lang="en-US" dirty="0" smtClean="0"/>
              <a:t>Batman the original anti-hero (symbolic strike from the shadows)</a:t>
            </a:r>
          </a:p>
        </p:txBody>
      </p:sp>
    </p:spTree>
    <p:extLst>
      <p:ext uri="{BB962C8B-B14F-4D97-AF65-F5344CB8AC3E}">
        <p14:creationId xmlns:p14="http://schemas.microsoft.com/office/powerpoint/2010/main" val="40722661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ECA17"/>
          </a:solidFill>
        </p:spPr>
        <p:txBody>
          <a:bodyPr/>
          <a:lstStyle/>
          <a:p>
            <a:r>
              <a:rPr lang="en-US" dirty="0" smtClean="0">
                <a:solidFill>
                  <a:srgbClr val="000000"/>
                </a:solidFill>
              </a:rPr>
              <a:t>Psychological strands of Anti-hero</a:t>
            </a:r>
            <a:endParaRPr lang="en-US" dirty="0">
              <a:solidFill>
                <a:srgbClr val="000000"/>
              </a:solidFill>
            </a:endParaRPr>
          </a:p>
        </p:txBody>
      </p:sp>
      <p:sp>
        <p:nvSpPr>
          <p:cNvPr id="3" name="Content Placeholder 2"/>
          <p:cNvSpPr>
            <a:spLocks noGrp="1"/>
          </p:cNvSpPr>
          <p:nvPr>
            <p:ph sz="half" idx="1"/>
          </p:nvPr>
        </p:nvSpPr>
        <p:spPr/>
        <p:txBody>
          <a:bodyPr>
            <a:normAutofit/>
          </a:bodyPr>
          <a:lstStyle/>
          <a:p>
            <a:pPr marL="0" indent="0">
              <a:buNone/>
            </a:pPr>
            <a:r>
              <a:rPr lang="en-US" dirty="0" smtClean="0"/>
              <a:t>!. Psychopaths (the Punisher)</a:t>
            </a:r>
          </a:p>
          <a:p>
            <a:endParaRPr lang="en-US" dirty="0" smtClean="0"/>
          </a:p>
          <a:p>
            <a:endParaRPr lang="en-US" dirty="0"/>
          </a:p>
        </p:txBody>
      </p:sp>
      <p:pic>
        <p:nvPicPr>
          <p:cNvPr id="5" name="Content Placeholder 4" descr="punisher.jpg"/>
          <p:cNvPicPr>
            <a:picLocks noGrp="1" noChangeAspect="1"/>
          </p:cNvPicPr>
          <p:nvPr>
            <p:ph sz="half" idx="2"/>
          </p:nvPr>
        </p:nvPicPr>
        <p:blipFill>
          <a:blip r:embed="rId2">
            <a:extLst>
              <a:ext uri="{28A0092B-C50C-407E-A947-70E740481C1C}">
                <a14:useLocalDpi xmlns:a14="http://schemas.microsoft.com/office/drawing/2010/main" val="0"/>
              </a:ext>
            </a:extLst>
          </a:blip>
          <a:srcRect l="16538" r="16538"/>
          <a:stretch>
            <a:fillRect/>
          </a:stretch>
        </p:blipFill>
        <p:spPr/>
      </p:pic>
    </p:spTree>
    <p:extLst>
      <p:ext uri="{BB962C8B-B14F-4D97-AF65-F5344CB8AC3E}">
        <p14:creationId xmlns:p14="http://schemas.microsoft.com/office/powerpoint/2010/main" val="1848550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3050"/>
            <a:ext cx="3008313" cy="973226"/>
          </a:xfrm>
        </p:spPr>
        <p:txBody>
          <a:bodyPr>
            <a:normAutofit fontScale="90000"/>
          </a:bodyPr>
          <a:lstStyle/>
          <a:p>
            <a:r>
              <a:rPr lang="en-US" sz="3600" i="1" dirty="0" smtClean="0"/>
              <a:t>The Watchmen</a:t>
            </a:r>
            <a:endParaRPr lang="en-US" sz="3600" i="1" dirty="0"/>
          </a:p>
        </p:txBody>
      </p:sp>
      <p:sp>
        <p:nvSpPr>
          <p:cNvPr id="17" name="Content Placeholder 16"/>
          <p:cNvSpPr>
            <a:spLocks noGrp="1"/>
          </p:cNvSpPr>
          <p:nvPr>
            <p:ph idx="1"/>
          </p:nvPr>
        </p:nvSpPr>
        <p:spPr/>
        <p:txBody>
          <a:bodyPr/>
          <a:lstStyle/>
          <a:p>
            <a:r>
              <a:rPr lang="en-US" dirty="0" smtClean="0"/>
              <a:t>Published 1986 Originally as single-issue series</a:t>
            </a:r>
          </a:p>
          <a:p>
            <a:r>
              <a:rPr lang="en-US" dirty="0" smtClean="0"/>
              <a:t>1987 published as a novel</a:t>
            </a:r>
            <a:endParaRPr lang="en-US" dirty="0"/>
          </a:p>
          <a:p>
            <a:r>
              <a:rPr lang="en-US" dirty="0" smtClean="0"/>
              <a:t>Alan Moore: writer</a:t>
            </a:r>
          </a:p>
          <a:p>
            <a:r>
              <a:rPr lang="en-US" dirty="0" smtClean="0"/>
              <a:t>Dave Gibbons: Illustrator</a:t>
            </a:r>
          </a:p>
          <a:p>
            <a:r>
              <a:rPr lang="en-US" dirty="0" smtClean="0"/>
              <a:t>John Higgins: Colorist</a:t>
            </a:r>
          </a:p>
          <a:p>
            <a:endParaRPr lang="en-US" dirty="0"/>
          </a:p>
        </p:txBody>
      </p:sp>
      <p:sp>
        <p:nvSpPr>
          <p:cNvPr id="18" name="Text Placeholder 17"/>
          <p:cNvSpPr>
            <a:spLocks noGrp="1"/>
          </p:cNvSpPr>
          <p:nvPr>
            <p:ph type="body" sz="half" idx="2"/>
          </p:nvPr>
        </p:nvSpPr>
        <p:spPr>
          <a:xfrm>
            <a:off x="457200" y="1435101"/>
            <a:ext cx="3008313" cy="3579528"/>
          </a:xfrm>
        </p:spPr>
        <p:txBody>
          <a:bodyPr/>
          <a:lstStyle/>
          <a:p>
            <a:endParaRPr lang="en-US"/>
          </a:p>
        </p:txBody>
      </p:sp>
      <p:pic>
        <p:nvPicPr>
          <p:cNvPr id="15" name="Picture 14" descr="Watchmen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7882" y="3758910"/>
            <a:ext cx="3403600" cy="2387600"/>
          </a:xfrm>
          <a:prstGeom prst="rect">
            <a:avLst/>
          </a:prstGeom>
        </p:spPr>
      </p:pic>
      <p:pic>
        <p:nvPicPr>
          <p:cNvPr id="16" name="Picture 15" descr="Watchme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 y="1435101"/>
            <a:ext cx="3008313" cy="3579529"/>
          </a:xfrm>
          <a:prstGeom prst="rect">
            <a:avLst/>
          </a:prstGeom>
        </p:spPr>
      </p:pic>
    </p:spTree>
    <p:extLst>
      <p:ext uri="{BB962C8B-B14F-4D97-AF65-F5344CB8AC3E}">
        <p14:creationId xmlns:p14="http://schemas.microsoft.com/office/powerpoint/2010/main" val="18739812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solidFill>
            <a:srgbClr val="FECA17"/>
          </a:solidFill>
        </p:spPr>
        <p:txBody>
          <a:bodyPr>
            <a:normAutofit/>
          </a:bodyPr>
          <a:lstStyle/>
          <a:p>
            <a:r>
              <a:rPr lang="en-US" sz="3200" dirty="0" smtClean="0">
                <a:solidFill>
                  <a:srgbClr val="000000"/>
                </a:solidFill>
              </a:rPr>
              <a:t>2. </a:t>
            </a:r>
            <a:r>
              <a:rPr lang="en-US" sz="3200" dirty="0">
                <a:solidFill>
                  <a:srgbClr val="000000"/>
                </a:solidFill>
              </a:rPr>
              <a:t>Antisocial personality disorder (Wolverine)</a:t>
            </a:r>
            <a:br>
              <a:rPr lang="en-US" sz="3200" dirty="0">
                <a:solidFill>
                  <a:srgbClr val="000000"/>
                </a:solidFill>
              </a:rPr>
            </a:br>
            <a:endParaRPr lang="en-US" sz="3200" dirty="0">
              <a:solidFill>
                <a:srgbClr val="000000"/>
              </a:solidFill>
            </a:endParaRPr>
          </a:p>
        </p:txBody>
      </p:sp>
      <p:pic>
        <p:nvPicPr>
          <p:cNvPr id="7" name="Content Placeholder 6" descr="wolverine.jpeg"/>
          <p:cNvPicPr>
            <a:picLocks noGrp="1" noChangeAspect="1"/>
          </p:cNvPicPr>
          <p:nvPr>
            <p:ph idx="1"/>
          </p:nvPr>
        </p:nvPicPr>
        <p:blipFill>
          <a:blip r:embed="rId2">
            <a:extLst>
              <a:ext uri="{28A0092B-C50C-407E-A947-70E740481C1C}">
                <a14:useLocalDpi xmlns:a14="http://schemas.microsoft.com/office/drawing/2010/main" val="0"/>
              </a:ext>
            </a:extLst>
          </a:blip>
          <a:srcRect l="-86373" r="-86373"/>
          <a:stretch>
            <a:fillRect/>
          </a:stretch>
        </p:blipFill>
        <p:spPr/>
      </p:pic>
    </p:spTree>
    <p:extLst>
      <p:ext uri="{BB962C8B-B14F-4D97-AF65-F5344CB8AC3E}">
        <p14:creationId xmlns:p14="http://schemas.microsoft.com/office/powerpoint/2010/main" val="8287053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ECA17"/>
          </a:solidFill>
        </p:spPr>
        <p:txBody>
          <a:bodyPr>
            <a:normAutofit/>
          </a:bodyPr>
          <a:lstStyle/>
          <a:p>
            <a:r>
              <a:rPr lang="en-US" sz="3200" dirty="0" smtClean="0">
                <a:solidFill>
                  <a:srgbClr val="000000"/>
                </a:solidFill>
              </a:rPr>
              <a:t>3. </a:t>
            </a:r>
            <a:r>
              <a:rPr lang="en-US" sz="3200" dirty="0">
                <a:solidFill>
                  <a:srgbClr val="000000"/>
                </a:solidFill>
              </a:rPr>
              <a:t>Schizoid personality disorder (Dark Knight)</a:t>
            </a:r>
            <a:br>
              <a:rPr lang="en-US" sz="3200" dirty="0">
                <a:solidFill>
                  <a:srgbClr val="000000"/>
                </a:solidFill>
              </a:rPr>
            </a:br>
            <a:endParaRPr lang="en-US" sz="3200" dirty="0">
              <a:solidFill>
                <a:srgbClr val="000000"/>
              </a:solidFill>
            </a:endParaRPr>
          </a:p>
        </p:txBody>
      </p:sp>
      <p:pic>
        <p:nvPicPr>
          <p:cNvPr id="4" name="Content Placeholder 3" descr="dark knight.png"/>
          <p:cNvPicPr>
            <a:picLocks noGrp="1" noChangeAspect="1"/>
          </p:cNvPicPr>
          <p:nvPr>
            <p:ph idx="1"/>
          </p:nvPr>
        </p:nvPicPr>
        <p:blipFill>
          <a:blip r:embed="rId2">
            <a:extLst>
              <a:ext uri="{28A0092B-C50C-407E-A947-70E740481C1C}">
                <a14:useLocalDpi xmlns:a14="http://schemas.microsoft.com/office/drawing/2010/main" val="0"/>
              </a:ext>
            </a:extLst>
          </a:blip>
          <a:srcRect l="-40915" r="-40915"/>
          <a:stretch>
            <a:fillRect/>
          </a:stretch>
        </p:blipFill>
        <p:spPr/>
      </p:pic>
    </p:spTree>
    <p:extLst>
      <p:ext uri="{BB962C8B-B14F-4D97-AF65-F5344CB8AC3E}">
        <p14:creationId xmlns:p14="http://schemas.microsoft.com/office/powerpoint/2010/main" val="18066005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ECA17"/>
          </a:solidFill>
        </p:spPr>
        <p:txBody>
          <a:bodyPr>
            <a:noAutofit/>
          </a:bodyPr>
          <a:lstStyle/>
          <a:p>
            <a:r>
              <a:rPr lang="en-US" sz="3200" dirty="0" smtClean="0">
                <a:solidFill>
                  <a:srgbClr val="000000"/>
                </a:solidFill>
              </a:rPr>
              <a:t/>
            </a:r>
            <a:br>
              <a:rPr lang="en-US" sz="3200" dirty="0" smtClean="0">
                <a:solidFill>
                  <a:srgbClr val="000000"/>
                </a:solidFill>
              </a:rPr>
            </a:br>
            <a:r>
              <a:rPr lang="en-US" sz="3200" dirty="0" smtClean="0">
                <a:solidFill>
                  <a:srgbClr val="000000"/>
                </a:solidFill>
              </a:rPr>
              <a:t>4. </a:t>
            </a:r>
            <a:r>
              <a:rPr lang="en-US" sz="3200" dirty="0">
                <a:solidFill>
                  <a:srgbClr val="000000"/>
                </a:solidFill>
              </a:rPr>
              <a:t>Sociable (</a:t>
            </a:r>
            <a:r>
              <a:rPr lang="en-US" sz="3200" dirty="0" err="1">
                <a:solidFill>
                  <a:srgbClr val="000000"/>
                </a:solidFill>
              </a:rPr>
              <a:t>Magik</a:t>
            </a:r>
            <a:r>
              <a:rPr lang="en-US" sz="3200" dirty="0">
                <a:solidFill>
                  <a:srgbClr val="000000"/>
                </a:solidFill>
              </a:rPr>
              <a:t>-Colossus’ sister-Uncanny X-Men)</a:t>
            </a:r>
            <a:br>
              <a:rPr lang="en-US" sz="3200" dirty="0">
                <a:solidFill>
                  <a:srgbClr val="000000"/>
                </a:solidFill>
              </a:rPr>
            </a:br>
            <a:endParaRPr lang="en-US" sz="3200" dirty="0">
              <a:solidFill>
                <a:srgbClr val="000000"/>
              </a:solidFill>
            </a:endParaRPr>
          </a:p>
        </p:txBody>
      </p:sp>
      <p:pic>
        <p:nvPicPr>
          <p:cNvPr id="4" name="Content Placeholder 3" descr="magik.jpg"/>
          <p:cNvPicPr>
            <a:picLocks noGrp="1" noChangeAspect="1"/>
          </p:cNvPicPr>
          <p:nvPr>
            <p:ph idx="1"/>
          </p:nvPr>
        </p:nvPicPr>
        <p:blipFill>
          <a:blip r:embed="rId2">
            <a:extLst>
              <a:ext uri="{28A0092B-C50C-407E-A947-70E740481C1C}">
                <a14:useLocalDpi xmlns:a14="http://schemas.microsoft.com/office/drawing/2010/main" val="0"/>
              </a:ext>
            </a:extLst>
          </a:blip>
          <a:srcRect l="-59099" r="-59099"/>
          <a:stretch>
            <a:fillRect/>
          </a:stretch>
        </p:blipFill>
        <p:spPr/>
      </p:pic>
    </p:spTree>
    <p:extLst>
      <p:ext uri="{BB962C8B-B14F-4D97-AF65-F5344CB8AC3E}">
        <p14:creationId xmlns:p14="http://schemas.microsoft.com/office/powerpoint/2010/main" val="27086589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ECA17"/>
          </a:solidFill>
        </p:spPr>
        <p:txBody>
          <a:bodyPr>
            <a:noAutofit/>
          </a:bodyPr>
          <a:lstStyle/>
          <a:p>
            <a:r>
              <a:rPr lang="en-US" sz="3600" dirty="0" smtClean="0">
                <a:solidFill>
                  <a:srgbClr val="000000"/>
                </a:solidFill>
              </a:rPr>
              <a:t>5. Multiple </a:t>
            </a:r>
            <a:r>
              <a:rPr lang="en-US" sz="3600" dirty="0">
                <a:solidFill>
                  <a:srgbClr val="000000"/>
                </a:solidFill>
              </a:rPr>
              <a:t>personality disorder (Venom?)</a:t>
            </a:r>
            <a:br>
              <a:rPr lang="en-US" sz="3600" dirty="0">
                <a:solidFill>
                  <a:srgbClr val="000000"/>
                </a:solidFill>
              </a:rPr>
            </a:br>
            <a:endParaRPr lang="en-US" sz="3600" dirty="0">
              <a:solidFill>
                <a:srgbClr val="000000"/>
              </a:solidFill>
            </a:endParaRPr>
          </a:p>
        </p:txBody>
      </p:sp>
      <p:pic>
        <p:nvPicPr>
          <p:cNvPr id="4" name="Content Placeholder 3" descr="venom.jpg"/>
          <p:cNvPicPr>
            <a:picLocks noGrp="1" noChangeAspect="1"/>
          </p:cNvPicPr>
          <p:nvPr>
            <p:ph idx="1"/>
          </p:nvPr>
        </p:nvPicPr>
        <p:blipFill>
          <a:blip r:embed="rId2">
            <a:extLst>
              <a:ext uri="{28A0092B-C50C-407E-A947-70E740481C1C}">
                <a14:useLocalDpi xmlns:a14="http://schemas.microsoft.com/office/drawing/2010/main" val="0"/>
              </a:ext>
            </a:extLst>
          </a:blip>
          <a:srcRect l="-1140" r="-1140"/>
          <a:stretch>
            <a:fillRect/>
          </a:stretch>
        </p:blipFill>
        <p:spPr/>
      </p:pic>
    </p:spTree>
    <p:extLst>
      <p:ext uri="{BB962C8B-B14F-4D97-AF65-F5344CB8AC3E}">
        <p14:creationId xmlns:p14="http://schemas.microsoft.com/office/powerpoint/2010/main" val="36829479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ECA17"/>
          </a:solidFill>
        </p:spPr>
        <p:txBody>
          <a:bodyPr>
            <a:noAutofit/>
          </a:bodyPr>
          <a:lstStyle/>
          <a:p>
            <a:r>
              <a:rPr lang="en-US" sz="3600" dirty="0" smtClean="0">
                <a:solidFill>
                  <a:srgbClr val="000000"/>
                </a:solidFill>
              </a:rPr>
              <a:t>6. </a:t>
            </a:r>
            <a:r>
              <a:rPr lang="en-US" sz="3600" dirty="0">
                <a:solidFill>
                  <a:srgbClr val="000000"/>
                </a:solidFill>
              </a:rPr>
              <a:t>Narcissistic personality disorder (</a:t>
            </a:r>
            <a:r>
              <a:rPr lang="en-US" sz="3600" dirty="0" err="1">
                <a:solidFill>
                  <a:srgbClr val="000000"/>
                </a:solidFill>
              </a:rPr>
              <a:t>Ozy</a:t>
            </a:r>
            <a:r>
              <a:rPr lang="en-US" sz="3600" dirty="0">
                <a:solidFill>
                  <a:srgbClr val="000000"/>
                </a:solidFill>
              </a:rPr>
              <a:t>)</a:t>
            </a:r>
            <a:br>
              <a:rPr lang="en-US" sz="3600" dirty="0">
                <a:solidFill>
                  <a:srgbClr val="000000"/>
                </a:solidFill>
              </a:rPr>
            </a:br>
            <a:endParaRPr lang="en-US" sz="3600" dirty="0">
              <a:solidFill>
                <a:srgbClr val="000000"/>
              </a:solidFill>
            </a:endParaRPr>
          </a:p>
        </p:txBody>
      </p:sp>
      <p:pic>
        <p:nvPicPr>
          <p:cNvPr id="4" name="Content Placeholder 3" descr="OZY.jpg"/>
          <p:cNvPicPr>
            <a:picLocks noGrp="1" noChangeAspect="1"/>
          </p:cNvPicPr>
          <p:nvPr>
            <p:ph idx="1"/>
          </p:nvPr>
        </p:nvPicPr>
        <p:blipFill>
          <a:blip r:embed="rId2">
            <a:extLst>
              <a:ext uri="{28A0092B-C50C-407E-A947-70E740481C1C}">
                <a14:useLocalDpi xmlns:a14="http://schemas.microsoft.com/office/drawing/2010/main" val="0"/>
              </a:ext>
            </a:extLst>
          </a:blip>
          <a:srcRect l="-6822" r="-6822"/>
          <a:stretch>
            <a:fillRect/>
          </a:stretch>
        </p:blipFill>
        <p:spPr/>
      </p:pic>
    </p:spTree>
    <p:extLst>
      <p:ext uri="{BB962C8B-B14F-4D97-AF65-F5344CB8AC3E}">
        <p14:creationId xmlns:p14="http://schemas.microsoft.com/office/powerpoint/2010/main" val="38014722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ECA17"/>
          </a:solidFill>
        </p:spPr>
        <p:txBody>
          <a:bodyPr>
            <a:normAutofit fontScale="90000"/>
          </a:bodyPr>
          <a:lstStyle/>
          <a:p>
            <a:r>
              <a:rPr lang="en-US" dirty="0" smtClean="0">
                <a:solidFill>
                  <a:srgbClr val="000000"/>
                </a:solidFill>
              </a:rPr>
              <a:t>7. </a:t>
            </a:r>
            <a:r>
              <a:rPr lang="en-US" dirty="0">
                <a:solidFill>
                  <a:srgbClr val="000000"/>
                </a:solidFill>
              </a:rPr>
              <a:t>Clinically depressed (The Crow)</a:t>
            </a:r>
            <a:br>
              <a:rPr lang="en-US" dirty="0">
                <a:solidFill>
                  <a:srgbClr val="000000"/>
                </a:solidFill>
              </a:rPr>
            </a:br>
            <a:endParaRPr lang="en-US" dirty="0">
              <a:solidFill>
                <a:srgbClr val="000000"/>
              </a:solidFill>
            </a:endParaRPr>
          </a:p>
        </p:txBody>
      </p:sp>
      <p:pic>
        <p:nvPicPr>
          <p:cNvPr id="4" name="Content Placeholder 3" descr="The-Crow-550x300.jpg"/>
          <p:cNvPicPr>
            <a:picLocks noGrp="1" noChangeAspect="1"/>
          </p:cNvPicPr>
          <p:nvPr>
            <p:ph idx="1"/>
          </p:nvPr>
        </p:nvPicPr>
        <p:blipFill>
          <a:blip r:embed="rId2">
            <a:extLst>
              <a:ext uri="{28A0092B-C50C-407E-A947-70E740481C1C}">
                <a14:useLocalDpi xmlns:a14="http://schemas.microsoft.com/office/drawing/2010/main" val="0"/>
              </a:ext>
            </a:extLst>
          </a:blip>
          <a:srcRect t="-413" b="-413"/>
          <a:stretch>
            <a:fillRect/>
          </a:stretch>
        </p:blipFill>
        <p:spPr/>
      </p:pic>
    </p:spTree>
    <p:extLst>
      <p:ext uri="{BB962C8B-B14F-4D97-AF65-F5344CB8AC3E}">
        <p14:creationId xmlns:p14="http://schemas.microsoft.com/office/powerpoint/2010/main" val="669158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ECA17"/>
          </a:solidFill>
        </p:spPr>
        <p:txBody>
          <a:bodyPr/>
          <a:lstStyle/>
          <a:p>
            <a:r>
              <a:rPr lang="en-US" dirty="0" smtClean="0">
                <a:solidFill>
                  <a:srgbClr val="000000"/>
                </a:solidFill>
              </a:rPr>
              <a:t>Space between Good and Evil</a:t>
            </a:r>
            <a:endParaRPr lang="en-US" dirty="0">
              <a:solidFill>
                <a:srgbClr val="000000"/>
              </a:solidFill>
            </a:endParaRPr>
          </a:p>
        </p:txBody>
      </p:sp>
      <p:sp>
        <p:nvSpPr>
          <p:cNvPr id="3" name="Content Placeholder 2"/>
          <p:cNvSpPr>
            <a:spLocks noGrp="1"/>
          </p:cNvSpPr>
          <p:nvPr>
            <p:ph idx="1"/>
          </p:nvPr>
        </p:nvSpPr>
        <p:spPr/>
        <p:txBody>
          <a:bodyPr/>
          <a:lstStyle/>
          <a:p>
            <a:r>
              <a:rPr lang="en-US" dirty="0" smtClean="0"/>
              <a:t>Why we love them</a:t>
            </a:r>
          </a:p>
          <a:p>
            <a:r>
              <a:rPr lang="en-US" dirty="0" smtClean="0"/>
              <a:t>We see our flawed selves in them</a:t>
            </a:r>
          </a:p>
          <a:p>
            <a:r>
              <a:rPr lang="en-US" dirty="0" smtClean="0"/>
              <a:t>Balance game: evil deeds with intentions</a:t>
            </a:r>
          </a:p>
          <a:p>
            <a:r>
              <a:rPr lang="en-US" dirty="0" smtClean="0"/>
              <a:t>Compelling quality: </a:t>
            </a:r>
            <a:r>
              <a:rPr lang="en-US" smtClean="0"/>
              <a:t>mixed results</a:t>
            </a:r>
            <a:endParaRPr lang="en-US"/>
          </a:p>
        </p:txBody>
      </p:sp>
    </p:spTree>
    <p:extLst>
      <p:ext uri="{BB962C8B-B14F-4D97-AF65-F5344CB8AC3E}">
        <p14:creationId xmlns:p14="http://schemas.microsoft.com/office/powerpoint/2010/main" val="19419910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ECA17"/>
          </a:solidFill>
        </p:spPr>
        <p:txBody>
          <a:bodyPr/>
          <a:lstStyle/>
          <a:p>
            <a:r>
              <a:rPr lang="en-US" dirty="0" smtClean="0">
                <a:solidFill>
                  <a:srgbClr val="000000"/>
                </a:solidFill>
              </a:rPr>
              <a:t>Narrative Structure</a:t>
            </a:r>
            <a:endParaRPr lang="en-US" dirty="0">
              <a:solidFill>
                <a:srgbClr val="000000"/>
              </a:solidFill>
            </a:endParaRPr>
          </a:p>
        </p:txBody>
      </p:sp>
      <p:sp>
        <p:nvSpPr>
          <p:cNvPr id="3" name="Content Placeholder 2"/>
          <p:cNvSpPr>
            <a:spLocks noGrp="1"/>
          </p:cNvSpPr>
          <p:nvPr>
            <p:ph idx="1"/>
          </p:nvPr>
        </p:nvSpPr>
        <p:spPr/>
        <p:txBody>
          <a:bodyPr/>
          <a:lstStyle/>
          <a:p>
            <a:r>
              <a:rPr lang="en-US" dirty="0">
                <a:hlinkClick r:id="rId2"/>
              </a:rPr>
              <a:t>http://tvtropes.org/pmwiki/pmwiki.php</a:t>
            </a:r>
            <a:r>
              <a:rPr lang="en-US" dirty="0" smtClean="0">
                <a:hlinkClick r:id="rId2"/>
              </a:rPr>
              <a:t>/Comicbook</a:t>
            </a:r>
            <a:r>
              <a:rPr lang="en-US" dirty="0">
                <a:hlinkClick r:id="rId2"/>
              </a:rPr>
              <a:t>/</a:t>
            </a:r>
            <a:r>
              <a:rPr lang="en-US" dirty="0" smtClean="0">
                <a:hlinkClick r:id="rId2"/>
              </a:rPr>
              <a:t>Watchmen</a:t>
            </a:r>
            <a:endParaRPr lang="en-US" dirty="0" smtClean="0"/>
          </a:p>
          <a:p>
            <a:r>
              <a:rPr lang="en-US" dirty="0" smtClean="0"/>
              <a:t>12 books-chapters</a:t>
            </a:r>
          </a:p>
          <a:p>
            <a:r>
              <a:rPr lang="en-US" dirty="0" smtClean="0"/>
              <a:t>Time—doomsday clock—motif throughout</a:t>
            </a:r>
            <a:endParaRPr lang="en-US" dirty="0"/>
          </a:p>
        </p:txBody>
      </p:sp>
    </p:spTree>
    <p:extLst>
      <p:ext uri="{BB962C8B-B14F-4D97-AF65-F5344CB8AC3E}">
        <p14:creationId xmlns:p14="http://schemas.microsoft.com/office/powerpoint/2010/main" val="9596642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ECA17"/>
          </a:solidFill>
        </p:spPr>
        <p:txBody>
          <a:bodyPr/>
          <a:lstStyle/>
          <a:p>
            <a:r>
              <a:rPr lang="en-US" dirty="0" smtClean="0">
                <a:solidFill>
                  <a:srgbClr val="000000"/>
                </a:solidFill>
              </a:rPr>
              <a:t>Narrative Structure</a:t>
            </a:r>
            <a:endParaRPr lang="en-US" dirty="0">
              <a:solidFill>
                <a:srgbClr val="000000"/>
              </a:solidFill>
            </a:endParaRPr>
          </a:p>
        </p:txBody>
      </p:sp>
      <p:sp>
        <p:nvSpPr>
          <p:cNvPr id="3" name="Content Placeholder 2"/>
          <p:cNvSpPr>
            <a:spLocks noGrp="1"/>
          </p:cNvSpPr>
          <p:nvPr>
            <p:ph idx="1"/>
          </p:nvPr>
        </p:nvSpPr>
        <p:spPr>
          <a:xfrm>
            <a:off x="457200" y="1600200"/>
            <a:ext cx="8229600" cy="5257800"/>
          </a:xfrm>
        </p:spPr>
        <p:txBody>
          <a:bodyPr>
            <a:normAutofit lnSpcReduction="10000"/>
          </a:bodyPr>
          <a:lstStyle/>
          <a:p>
            <a:r>
              <a:rPr lang="en-US" sz="2600" dirty="0" smtClean="0"/>
              <a:t>Narrative within a narrative—a comic within-a-comic: </a:t>
            </a:r>
            <a:r>
              <a:rPr lang="en-US" sz="2600" i="1" dirty="0" smtClean="0"/>
              <a:t>Tales of the Black Freighter</a:t>
            </a:r>
          </a:p>
          <a:p>
            <a:r>
              <a:rPr lang="en-US" sz="2600" dirty="0" smtClean="0"/>
              <a:t>Pirate tale parallels main narrative</a:t>
            </a:r>
          </a:p>
          <a:p>
            <a:r>
              <a:rPr lang="en-US" sz="2600" dirty="0" smtClean="0"/>
              <a:t>Non-linear</a:t>
            </a:r>
          </a:p>
          <a:p>
            <a:r>
              <a:rPr lang="en-US" sz="2600" dirty="0" err="1" smtClean="0"/>
              <a:t>Intertext</a:t>
            </a:r>
            <a:r>
              <a:rPr lang="en-US" sz="2600" dirty="0" smtClean="0"/>
              <a:t>: Parallel story about a man lost at sea intent on revenge against the pirates responsible for the destruction of his ship</a:t>
            </a:r>
          </a:p>
          <a:p>
            <a:r>
              <a:rPr lang="en-US" sz="2600" dirty="0" smtClean="0"/>
              <a:t>Point of connection: hero of the tale wants justice (outside the law)—ends up committing evil to the people he intended to avenge</a:t>
            </a:r>
          </a:p>
          <a:p>
            <a:r>
              <a:rPr lang="en-US" sz="2600" dirty="0" smtClean="0"/>
              <a:t>Story ends in tragedy</a:t>
            </a:r>
          </a:p>
          <a:p>
            <a:r>
              <a:rPr lang="en-US" sz="2600" dirty="0" smtClean="0"/>
              <a:t>Dangers of vigilantism versus cosmic justice </a:t>
            </a:r>
          </a:p>
          <a:p>
            <a:endParaRPr lang="en-US" dirty="0"/>
          </a:p>
        </p:txBody>
      </p:sp>
    </p:spTree>
    <p:extLst>
      <p:ext uri="{BB962C8B-B14F-4D97-AF65-F5344CB8AC3E}">
        <p14:creationId xmlns:p14="http://schemas.microsoft.com/office/powerpoint/2010/main" val="32571645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ECA17"/>
          </a:solidFill>
        </p:spPr>
        <p:txBody>
          <a:bodyPr/>
          <a:lstStyle/>
          <a:p>
            <a:r>
              <a:rPr lang="en-US" dirty="0" smtClean="0">
                <a:solidFill>
                  <a:srgbClr val="000000"/>
                </a:solidFill>
              </a:rPr>
              <a:t>Sexuality--Subtext</a:t>
            </a:r>
            <a:endParaRPr lang="en-US" dirty="0">
              <a:solidFill>
                <a:srgbClr val="000000"/>
              </a:solidFill>
            </a:endParaRPr>
          </a:p>
        </p:txBody>
      </p:sp>
      <p:sp>
        <p:nvSpPr>
          <p:cNvPr id="3" name="Content Placeholder 2"/>
          <p:cNvSpPr>
            <a:spLocks noGrp="1"/>
          </p:cNvSpPr>
          <p:nvPr>
            <p:ph idx="1"/>
          </p:nvPr>
        </p:nvSpPr>
        <p:spPr/>
        <p:txBody>
          <a:bodyPr>
            <a:normAutofit lnSpcReduction="10000"/>
          </a:bodyPr>
          <a:lstStyle/>
          <a:p>
            <a:r>
              <a:rPr lang="en-US" dirty="0" smtClean="0"/>
              <a:t>Rape story—Silk </a:t>
            </a:r>
            <a:r>
              <a:rPr lang="en-US" dirty="0" err="1" smtClean="0"/>
              <a:t>Spectre’s</a:t>
            </a:r>
            <a:r>
              <a:rPr lang="en-US" dirty="0" smtClean="0"/>
              <a:t> backstory</a:t>
            </a:r>
          </a:p>
          <a:p>
            <a:r>
              <a:rPr lang="en-US" dirty="0" smtClean="0"/>
              <a:t>Feminist vision / subtext?</a:t>
            </a:r>
          </a:p>
          <a:p>
            <a:r>
              <a:rPr lang="en-US" dirty="0" smtClean="0"/>
              <a:t>Separate, special kind of crime?</a:t>
            </a:r>
          </a:p>
          <a:p>
            <a:r>
              <a:rPr lang="en-US" dirty="0" smtClean="0"/>
              <a:t>Women as objects</a:t>
            </a:r>
          </a:p>
          <a:p>
            <a:r>
              <a:rPr lang="en-US" dirty="0" smtClean="0"/>
              <a:t>Disposable</a:t>
            </a:r>
          </a:p>
          <a:p>
            <a:r>
              <a:rPr lang="en-US" dirty="0" smtClean="0"/>
              <a:t>Silk </a:t>
            </a:r>
            <a:r>
              <a:rPr lang="en-US" dirty="0" err="1" smtClean="0"/>
              <a:t>Spectre</a:t>
            </a:r>
            <a:r>
              <a:rPr lang="en-US" dirty="0" smtClean="0"/>
              <a:t>—ideological sexual pawn </a:t>
            </a:r>
          </a:p>
          <a:p>
            <a:r>
              <a:rPr lang="en-US" smtClean="0"/>
              <a:t>To fulfill </a:t>
            </a:r>
            <a:r>
              <a:rPr lang="en-US" dirty="0" smtClean="0"/>
              <a:t>the needs of Dr. Manhattan </a:t>
            </a:r>
          </a:p>
          <a:p>
            <a:r>
              <a:rPr lang="en-US" dirty="0" smtClean="0"/>
              <a:t>Versus empowered women</a:t>
            </a:r>
            <a:endParaRPr lang="en-US" dirty="0"/>
          </a:p>
        </p:txBody>
      </p:sp>
    </p:spTree>
    <p:extLst>
      <p:ext uri="{BB962C8B-B14F-4D97-AF65-F5344CB8AC3E}">
        <p14:creationId xmlns:p14="http://schemas.microsoft.com/office/powerpoint/2010/main" val="2150678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solidFill>
            <a:srgbClr val="FECA17"/>
          </a:solidFill>
        </p:spPr>
        <p:txBody>
          <a:bodyPr/>
          <a:lstStyle/>
          <a:p>
            <a:r>
              <a:rPr lang="en-US" dirty="0" smtClean="0">
                <a:solidFill>
                  <a:srgbClr val="000000"/>
                </a:solidFill>
              </a:rPr>
              <a:t>Alan Moore</a:t>
            </a:r>
            <a:endParaRPr lang="en-US" dirty="0">
              <a:solidFill>
                <a:srgbClr val="000000"/>
              </a:solidFill>
            </a:endParaRPr>
          </a:p>
        </p:txBody>
      </p:sp>
      <p:sp>
        <p:nvSpPr>
          <p:cNvPr id="7" name="Content Placeholder 6"/>
          <p:cNvSpPr>
            <a:spLocks noGrp="1"/>
          </p:cNvSpPr>
          <p:nvPr>
            <p:ph sz="half" idx="1"/>
          </p:nvPr>
        </p:nvSpPr>
        <p:spPr/>
        <p:txBody>
          <a:bodyPr>
            <a:normAutofit fontScale="62500" lnSpcReduction="20000"/>
          </a:bodyPr>
          <a:lstStyle/>
          <a:p>
            <a:r>
              <a:rPr lang="en-US" dirty="0"/>
              <a:t>“I haven't read any superhero comics since I finished with ‘Watchmen.’ I hate superheroes,” Moore told the Guardian in an interview published late last week. “I think they're abominations. They don't mean what they used to mean. They were originally in the hands of writers who would actively expand the imagination of their nine- to 13-year-old audience. That was completely what they were meant to do and they were doing it excellently. These days, superhero comics think the audience is certainly not nine to 13, it's nothing to do with them. It's an audience largely of 30-, 40-, 50-, 60-year old men, usually men.”</a:t>
            </a:r>
          </a:p>
        </p:txBody>
      </p:sp>
      <p:sp>
        <p:nvSpPr>
          <p:cNvPr id="10" name="Content Placeholder 9"/>
          <p:cNvSpPr>
            <a:spLocks noGrp="1"/>
          </p:cNvSpPr>
          <p:nvPr>
            <p:ph sz="half" idx="2"/>
          </p:nvPr>
        </p:nvSpPr>
        <p:spPr/>
        <p:txBody>
          <a:bodyPr>
            <a:normAutofit fontScale="62500" lnSpcReduction="20000"/>
          </a:bodyPr>
          <a:lstStyle/>
          <a:p>
            <a:endParaRPr lang="en-US"/>
          </a:p>
        </p:txBody>
      </p:sp>
      <p:pic>
        <p:nvPicPr>
          <p:cNvPr id="9" name="Picture 8" descr="alan-moore-013.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1600199"/>
            <a:ext cx="4420459" cy="4525963"/>
          </a:xfrm>
          <a:prstGeom prst="rect">
            <a:avLst/>
          </a:prstGeom>
        </p:spPr>
      </p:pic>
    </p:spTree>
    <p:extLst>
      <p:ext uri="{BB962C8B-B14F-4D97-AF65-F5344CB8AC3E}">
        <p14:creationId xmlns:p14="http://schemas.microsoft.com/office/powerpoint/2010/main" val="321169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ECA17"/>
          </a:solidFill>
        </p:spPr>
        <p:txBody>
          <a:bodyPr>
            <a:normAutofit fontScale="90000"/>
          </a:bodyPr>
          <a:lstStyle/>
          <a:p>
            <a:r>
              <a:rPr lang="en-US" dirty="0" smtClean="0">
                <a:solidFill>
                  <a:schemeClr val="bg1"/>
                </a:solidFill>
              </a:rPr>
              <a:t>New Approach to Comic book Superheroes</a:t>
            </a:r>
            <a:endParaRPr lang="en-US" dirty="0">
              <a:solidFill>
                <a:schemeClr val="bg1"/>
              </a:solidFill>
            </a:endParaRPr>
          </a:p>
        </p:txBody>
      </p:sp>
      <p:sp>
        <p:nvSpPr>
          <p:cNvPr id="3" name="Content Placeholder 2"/>
          <p:cNvSpPr>
            <a:spLocks noGrp="1"/>
          </p:cNvSpPr>
          <p:nvPr>
            <p:ph idx="1"/>
          </p:nvPr>
        </p:nvSpPr>
        <p:spPr/>
        <p:txBody>
          <a:bodyPr/>
          <a:lstStyle/>
          <a:p>
            <a:r>
              <a:rPr lang="en-US" dirty="0" smtClean="0"/>
              <a:t>Rebirth of comics rooted in two texts:</a:t>
            </a:r>
          </a:p>
          <a:p>
            <a:pPr marL="514350" indent="-514350">
              <a:buFont typeface="+mj-lt"/>
              <a:buAutoNum type="arabicPeriod"/>
            </a:pPr>
            <a:r>
              <a:rPr lang="en-US" i="1" dirty="0" smtClean="0"/>
              <a:t>The Dark Knight Returns</a:t>
            </a:r>
          </a:p>
          <a:p>
            <a:pPr marL="514350" indent="-514350">
              <a:buFont typeface="+mj-lt"/>
              <a:buAutoNum type="arabicPeriod"/>
            </a:pPr>
            <a:r>
              <a:rPr lang="en-US" i="1" dirty="0" smtClean="0"/>
              <a:t>The Watchmen</a:t>
            </a:r>
            <a:r>
              <a:rPr lang="en-US" dirty="0" smtClean="0"/>
              <a:t> (treatment of Rorschach)</a:t>
            </a:r>
          </a:p>
          <a:p>
            <a:r>
              <a:rPr lang="en-US" dirty="0" smtClean="0"/>
              <a:t>Psychological approach to superheroes</a:t>
            </a:r>
          </a:p>
          <a:p>
            <a:r>
              <a:rPr lang="en-US" dirty="0" smtClean="0"/>
              <a:t>More complex portrayals</a:t>
            </a:r>
          </a:p>
          <a:p>
            <a:r>
              <a:rPr lang="en-US" dirty="0" smtClean="0"/>
              <a:t>Shift to more adult, serious readership</a:t>
            </a:r>
          </a:p>
          <a:p>
            <a:endParaRPr lang="en-US" dirty="0"/>
          </a:p>
        </p:txBody>
      </p:sp>
    </p:spTree>
    <p:extLst>
      <p:ext uri="{BB962C8B-B14F-4D97-AF65-F5344CB8AC3E}">
        <p14:creationId xmlns:p14="http://schemas.microsoft.com/office/powerpoint/2010/main" val="3383117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ECA17"/>
          </a:solidFill>
        </p:spPr>
        <p:txBody>
          <a:bodyPr/>
          <a:lstStyle/>
          <a:p>
            <a:r>
              <a:rPr lang="en-US" i="1" dirty="0" smtClean="0">
                <a:solidFill>
                  <a:srgbClr val="000000"/>
                </a:solidFill>
              </a:rPr>
              <a:t>The Watchmen</a:t>
            </a:r>
            <a:r>
              <a:rPr lang="en-US" dirty="0" smtClean="0">
                <a:solidFill>
                  <a:srgbClr val="000000"/>
                </a:solidFill>
              </a:rPr>
              <a:t>: Premise</a:t>
            </a:r>
            <a:endParaRPr lang="en-US" dirty="0">
              <a:solidFill>
                <a:srgbClr val="000000"/>
              </a:solidFill>
            </a:endParaRPr>
          </a:p>
        </p:txBody>
      </p:sp>
      <p:sp>
        <p:nvSpPr>
          <p:cNvPr id="3" name="Content Placeholder 2"/>
          <p:cNvSpPr>
            <a:spLocks noGrp="1"/>
          </p:cNvSpPr>
          <p:nvPr>
            <p:ph idx="1"/>
          </p:nvPr>
        </p:nvSpPr>
        <p:spPr>
          <a:xfrm>
            <a:off x="457200" y="1600200"/>
            <a:ext cx="8229600" cy="5113464"/>
          </a:xfrm>
        </p:spPr>
        <p:txBody>
          <a:bodyPr/>
          <a:lstStyle/>
          <a:p>
            <a:r>
              <a:rPr lang="en-US" dirty="0" smtClean="0"/>
              <a:t>Story set in the mid-1980’s (1985 specifically)</a:t>
            </a:r>
          </a:p>
          <a:p>
            <a:r>
              <a:rPr lang="en-US" dirty="0" smtClean="0"/>
              <a:t>Situate superheroes in the real world</a:t>
            </a:r>
          </a:p>
          <a:p>
            <a:r>
              <a:rPr lang="en-US" dirty="0" smtClean="0"/>
              <a:t>The real world is a place that previous superhero comics did not explore</a:t>
            </a:r>
          </a:p>
          <a:p>
            <a:r>
              <a:rPr lang="en-US" dirty="0" smtClean="0"/>
              <a:t>How does their presence in the real world change the real world?</a:t>
            </a:r>
          </a:p>
          <a:p>
            <a:r>
              <a:rPr lang="en-US" dirty="0" smtClean="0"/>
              <a:t>Psychological shift</a:t>
            </a:r>
          </a:p>
          <a:p>
            <a:r>
              <a:rPr lang="en-US" dirty="0" smtClean="0"/>
              <a:t>Emotional feel of the real world changes</a:t>
            </a:r>
          </a:p>
          <a:p>
            <a:endParaRPr lang="en-US" dirty="0" smtClean="0"/>
          </a:p>
          <a:p>
            <a:endParaRPr lang="en-US" dirty="0"/>
          </a:p>
        </p:txBody>
      </p:sp>
    </p:spTree>
    <p:extLst>
      <p:ext uri="{BB962C8B-B14F-4D97-AF65-F5344CB8AC3E}">
        <p14:creationId xmlns:p14="http://schemas.microsoft.com/office/powerpoint/2010/main" val="3475777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ECA17"/>
          </a:solidFill>
        </p:spPr>
        <p:txBody>
          <a:bodyPr>
            <a:normAutofit/>
          </a:bodyPr>
          <a:lstStyle/>
          <a:p>
            <a:r>
              <a:rPr lang="en-US" dirty="0" smtClean="0">
                <a:solidFill>
                  <a:srgbClr val="000000"/>
                </a:solidFill>
              </a:rPr>
              <a:t>Deconstruction of Superhero</a:t>
            </a:r>
            <a:endParaRPr lang="en-US" dirty="0">
              <a:solidFill>
                <a:srgbClr val="000000"/>
              </a:solidFill>
            </a:endParaRPr>
          </a:p>
        </p:txBody>
      </p:sp>
      <p:sp>
        <p:nvSpPr>
          <p:cNvPr id="3" name="Content Placeholder 2"/>
          <p:cNvSpPr>
            <a:spLocks noGrp="1"/>
          </p:cNvSpPr>
          <p:nvPr>
            <p:ph idx="1"/>
          </p:nvPr>
        </p:nvSpPr>
        <p:spPr>
          <a:xfrm>
            <a:off x="457200" y="1600200"/>
            <a:ext cx="8229600" cy="5257800"/>
          </a:xfrm>
        </p:spPr>
        <p:txBody>
          <a:bodyPr>
            <a:normAutofit fontScale="85000" lnSpcReduction="20000"/>
          </a:bodyPr>
          <a:lstStyle/>
          <a:p>
            <a:r>
              <a:rPr lang="en-US" dirty="0" smtClean="0"/>
              <a:t>Post-1980’s: superhero conventions disrupted</a:t>
            </a:r>
          </a:p>
          <a:p>
            <a:r>
              <a:rPr lang="en-US" dirty="0" smtClean="0"/>
              <a:t>Super identities no longer</a:t>
            </a:r>
          </a:p>
          <a:p>
            <a:r>
              <a:rPr lang="en-US" dirty="0" smtClean="0"/>
              <a:t>Batman characterized as psychotic </a:t>
            </a:r>
          </a:p>
          <a:p>
            <a:r>
              <a:rPr lang="en-US" dirty="0" smtClean="0"/>
              <a:t>Traditional selflessness is problematized</a:t>
            </a:r>
          </a:p>
          <a:p>
            <a:r>
              <a:rPr lang="en-US" dirty="0" smtClean="0"/>
              <a:t>Idea of the mission breaks down</a:t>
            </a:r>
          </a:p>
          <a:p>
            <a:r>
              <a:rPr lang="en-US" dirty="0" smtClean="0"/>
              <a:t>Both TDKR and Watchmen</a:t>
            </a:r>
          </a:p>
          <a:p>
            <a:r>
              <a:rPr lang="en-US" dirty="0" smtClean="0"/>
              <a:t>Governance and society taken over by the superhero(</a:t>
            </a:r>
            <a:r>
              <a:rPr lang="en-US" dirty="0" err="1" smtClean="0"/>
              <a:t>es</a:t>
            </a:r>
            <a:r>
              <a:rPr lang="en-US" dirty="0" smtClean="0"/>
              <a:t>)</a:t>
            </a:r>
          </a:p>
          <a:p>
            <a:r>
              <a:rPr lang="en-US" dirty="0" smtClean="0"/>
              <a:t>Focus on death—heroes of both texts die (figuratively and literally)</a:t>
            </a:r>
          </a:p>
          <a:p>
            <a:r>
              <a:rPr lang="en-US" dirty="0" smtClean="0"/>
              <a:t>Demise of the genre?</a:t>
            </a:r>
          </a:p>
          <a:p>
            <a:r>
              <a:rPr lang="en-US" dirty="0" smtClean="0"/>
              <a:t>1980’s revival is also the death of the traditional superhero</a:t>
            </a:r>
          </a:p>
          <a:p>
            <a:endParaRPr lang="en-US" dirty="0"/>
          </a:p>
        </p:txBody>
      </p:sp>
    </p:spTree>
    <p:extLst>
      <p:ext uri="{BB962C8B-B14F-4D97-AF65-F5344CB8AC3E}">
        <p14:creationId xmlns:p14="http://schemas.microsoft.com/office/powerpoint/2010/main" val="2584353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ECA17"/>
          </a:solidFill>
        </p:spPr>
        <p:txBody>
          <a:bodyPr/>
          <a:lstStyle/>
          <a:p>
            <a:r>
              <a:rPr lang="en-US" dirty="0" smtClean="0">
                <a:solidFill>
                  <a:srgbClr val="000000"/>
                </a:solidFill>
              </a:rPr>
              <a:t>Deconstruction cont’d</a:t>
            </a:r>
            <a:endParaRPr lang="en-US" dirty="0">
              <a:solidFill>
                <a:srgbClr val="000000"/>
              </a:solidFill>
            </a:endParaRPr>
          </a:p>
        </p:txBody>
      </p:sp>
      <p:sp>
        <p:nvSpPr>
          <p:cNvPr id="3" name="Content Placeholder 2"/>
          <p:cNvSpPr>
            <a:spLocks noGrp="1"/>
          </p:cNvSpPr>
          <p:nvPr>
            <p:ph idx="1"/>
          </p:nvPr>
        </p:nvSpPr>
        <p:spPr>
          <a:xfrm>
            <a:off x="457200" y="1600200"/>
            <a:ext cx="8229600" cy="5047483"/>
          </a:xfrm>
        </p:spPr>
        <p:txBody>
          <a:bodyPr>
            <a:normAutofit/>
          </a:bodyPr>
          <a:lstStyle/>
          <a:p>
            <a:r>
              <a:rPr lang="en-US" dirty="0" smtClean="0"/>
              <a:t>Oppositional and/or subversive posture</a:t>
            </a:r>
          </a:p>
          <a:p>
            <a:r>
              <a:rPr lang="en-US" dirty="0" smtClean="0"/>
              <a:t>Self-reflexivity (draw attention to its own conventions)</a:t>
            </a:r>
          </a:p>
          <a:p>
            <a:r>
              <a:rPr lang="en-US" dirty="0" smtClean="0"/>
              <a:t>Less about the story and more about the conventions of superhero</a:t>
            </a:r>
          </a:p>
          <a:p>
            <a:r>
              <a:rPr lang="en-US" dirty="0" smtClean="0"/>
              <a:t>Superhero character brought into question</a:t>
            </a:r>
          </a:p>
          <a:p>
            <a:r>
              <a:rPr lang="en-US" dirty="0" smtClean="0"/>
              <a:t>Hero is less super; dark; morality is in question; brutality blurs the lines between heroes and criminals</a:t>
            </a:r>
          </a:p>
          <a:p>
            <a:endParaRPr lang="en-US" dirty="0" smtClean="0"/>
          </a:p>
        </p:txBody>
      </p:sp>
    </p:spTree>
    <p:extLst>
      <p:ext uri="{BB962C8B-B14F-4D97-AF65-F5344CB8AC3E}">
        <p14:creationId xmlns:p14="http://schemas.microsoft.com/office/powerpoint/2010/main" val="1514622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ECA17"/>
          </a:solidFill>
        </p:spPr>
        <p:txBody>
          <a:bodyPr>
            <a:normAutofit fontScale="90000"/>
          </a:bodyPr>
          <a:lstStyle/>
          <a:p>
            <a:r>
              <a:rPr lang="en-US" dirty="0" smtClean="0">
                <a:solidFill>
                  <a:srgbClr val="000000"/>
                </a:solidFill>
              </a:rPr>
              <a:t>Why Are Superheroes Always Good?</a:t>
            </a:r>
            <a:endParaRPr lang="en-US" dirty="0">
              <a:solidFill>
                <a:srgbClr val="000000"/>
              </a:solidFill>
            </a:endParaRPr>
          </a:p>
        </p:txBody>
      </p:sp>
      <p:sp>
        <p:nvSpPr>
          <p:cNvPr id="3" name="Content Placeholder 2"/>
          <p:cNvSpPr>
            <a:spLocks noGrp="1"/>
          </p:cNvSpPr>
          <p:nvPr>
            <p:ph idx="1"/>
          </p:nvPr>
        </p:nvSpPr>
        <p:spPr>
          <a:xfrm>
            <a:off x="457200" y="1417638"/>
            <a:ext cx="8229600" cy="4708525"/>
          </a:xfrm>
        </p:spPr>
        <p:txBody>
          <a:bodyPr>
            <a:normAutofit fontScale="25000" lnSpcReduction="20000"/>
          </a:bodyPr>
          <a:lstStyle/>
          <a:p>
            <a:r>
              <a:rPr lang="en-US" sz="9600" i="1" dirty="0" smtClean="0"/>
              <a:t>Watchmen</a:t>
            </a:r>
            <a:r>
              <a:rPr lang="en-US" sz="9600" dirty="0" smtClean="0"/>
              <a:t>/</a:t>
            </a:r>
            <a:r>
              <a:rPr lang="en-US" sz="9600" i="1" dirty="0" smtClean="0"/>
              <a:t>TDRK</a:t>
            </a:r>
            <a:r>
              <a:rPr lang="en-US" sz="9600" dirty="0" smtClean="0"/>
              <a:t> pose this important question: Can there be such as thing as superheroes with questionable values without making them </a:t>
            </a:r>
            <a:r>
              <a:rPr lang="en-US" sz="9600" dirty="0" err="1" smtClean="0"/>
              <a:t>supervillains</a:t>
            </a:r>
            <a:r>
              <a:rPr lang="en-US" sz="9600" dirty="0" smtClean="0"/>
              <a:t>?</a:t>
            </a:r>
          </a:p>
          <a:p>
            <a:r>
              <a:rPr lang="en-US" sz="9600" dirty="0" smtClean="0"/>
              <a:t>Problematic motives and methods (linked with vigilante justice)</a:t>
            </a:r>
          </a:p>
          <a:p>
            <a:r>
              <a:rPr lang="en-US" sz="9600" dirty="0" smtClean="0"/>
              <a:t>Rorschach &amp; Dr. Manhattan (both morally distant from human experience </a:t>
            </a:r>
          </a:p>
          <a:p>
            <a:r>
              <a:rPr lang="en-US" sz="9600" dirty="0" smtClean="0"/>
              <a:t>Questioning the heavy reliance that superheroes are supposed to be (ought to be) good</a:t>
            </a:r>
          </a:p>
          <a:p>
            <a:r>
              <a:rPr lang="en-US" sz="9600" dirty="0" smtClean="0"/>
              <a:t>Questioning superhero psychology &amp; values </a:t>
            </a:r>
          </a:p>
          <a:p>
            <a:r>
              <a:rPr lang="en-US" sz="9600" dirty="0" smtClean="0"/>
              <a:t>Reminds us that superheroes </a:t>
            </a:r>
            <a:r>
              <a:rPr lang="en-US" sz="9600" b="1" u="sng" dirty="0" smtClean="0"/>
              <a:t>cannot</a:t>
            </a:r>
            <a:r>
              <a:rPr lang="en-US" sz="9600" dirty="0" smtClean="0"/>
              <a:t> simply be good by definition</a:t>
            </a:r>
            <a:r>
              <a:rPr lang="en-US" dirty="0"/>
              <a:t> </a:t>
            </a:r>
            <a:endParaRPr lang="en-US" dirty="0" smtClean="0"/>
          </a:p>
          <a:p>
            <a:r>
              <a:rPr lang="en-US" sz="9600" dirty="0" smtClean="0"/>
              <a:t>The superhero must </a:t>
            </a:r>
            <a:r>
              <a:rPr lang="en-US" sz="9600" b="1" u="sng" dirty="0" smtClean="0"/>
              <a:t>choose</a:t>
            </a:r>
            <a:r>
              <a:rPr lang="en-US" sz="9600" dirty="0" smtClean="0"/>
              <a:t> to be good and must continue to be good (recognizably)</a:t>
            </a:r>
          </a:p>
        </p:txBody>
      </p:sp>
    </p:spTree>
    <p:extLst>
      <p:ext uri="{BB962C8B-B14F-4D97-AF65-F5344CB8AC3E}">
        <p14:creationId xmlns:p14="http://schemas.microsoft.com/office/powerpoint/2010/main" val="20220732"/>
      </p:ext>
    </p:extLst>
  </p:cSld>
  <p:clrMapOvr>
    <a:masterClrMapping/>
  </p:clrMapOvr>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1398</TotalTime>
  <Words>1685</Words>
  <Application>Microsoft Macintosh PowerPoint</Application>
  <PresentationFormat>On-screen Show (4:3)</PresentationFormat>
  <Paragraphs>203</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Black</vt:lpstr>
      <vt:lpstr>Superheroes Deconstructed</vt:lpstr>
      <vt:lpstr>Class Contemplation</vt:lpstr>
      <vt:lpstr>The Watchmen</vt:lpstr>
      <vt:lpstr>Alan Moore</vt:lpstr>
      <vt:lpstr>New Approach to Comic book Superheroes</vt:lpstr>
      <vt:lpstr>The Watchmen: Premise</vt:lpstr>
      <vt:lpstr>Deconstruction of Superhero</vt:lpstr>
      <vt:lpstr>Deconstruction cont’d</vt:lpstr>
      <vt:lpstr>Why Are Superheroes Always Good?</vt:lpstr>
      <vt:lpstr>Cultural/Historical context (Anti-Comics Movement)</vt:lpstr>
      <vt:lpstr>Make them more Human </vt:lpstr>
      <vt:lpstr>Origin Stories</vt:lpstr>
      <vt:lpstr>Problem with Origin Stories</vt:lpstr>
      <vt:lpstr>Why we Love them</vt:lpstr>
      <vt:lpstr>Watchmen</vt:lpstr>
      <vt:lpstr>Rorschach Mask</vt:lpstr>
      <vt:lpstr>Rorschach</vt:lpstr>
      <vt:lpstr>Rorschach’s Vision</vt:lpstr>
      <vt:lpstr>Rorschach’s vision</vt:lpstr>
      <vt:lpstr>Rorschach</vt:lpstr>
      <vt:lpstr>The Journal</vt:lpstr>
      <vt:lpstr>Narrative Point of View</vt:lpstr>
      <vt:lpstr>“Who watches the Watchmen?”</vt:lpstr>
      <vt:lpstr>Who Watches the Watchmen?</vt:lpstr>
      <vt:lpstr>Historical Backdrop</vt:lpstr>
      <vt:lpstr>Minutemen </vt:lpstr>
      <vt:lpstr>Anti-Heroism: concept</vt:lpstr>
      <vt:lpstr>Anti-hero</vt:lpstr>
      <vt:lpstr>Psychological strands of Anti-hero</vt:lpstr>
      <vt:lpstr>2. Antisocial personality disorder (Wolverine) </vt:lpstr>
      <vt:lpstr>3. Schizoid personality disorder (Dark Knight) </vt:lpstr>
      <vt:lpstr> 4. Sociable (Magik-Colossus’ sister-Uncanny X-Men) </vt:lpstr>
      <vt:lpstr>5. Multiple personality disorder (Venom?) </vt:lpstr>
      <vt:lpstr>6. Narcissistic personality disorder (Ozy) </vt:lpstr>
      <vt:lpstr>7. Clinically depressed (The Crow) </vt:lpstr>
      <vt:lpstr>Space between Good and Evil</vt:lpstr>
      <vt:lpstr>Narrative Structure</vt:lpstr>
      <vt:lpstr>Narrative Structure</vt:lpstr>
      <vt:lpstr>Sexuality--Subtext</vt:lpstr>
    </vt:vector>
  </TitlesOfParts>
  <Company>SAG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Watchmen</dc:title>
  <dc:creator>Sylvia Terzian</dc:creator>
  <cp:lastModifiedBy>Sylvia Terzian</cp:lastModifiedBy>
  <cp:revision>167</cp:revision>
  <dcterms:created xsi:type="dcterms:W3CDTF">2014-11-07T03:46:38Z</dcterms:created>
  <dcterms:modified xsi:type="dcterms:W3CDTF">2017-06-26T20:49:14Z</dcterms:modified>
</cp:coreProperties>
</file>