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85" r:id="rId4"/>
    <p:sldId id="283" r:id="rId5"/>
    <p:sldId id="262" r:id="rId6"/>
    <p:sldId id="288" r:id="rId7"/>
    <p:sldId id="260" r:id="rId8"/>
    <p:sldId id="263" r:id="rId9"/>
    <p:sldId id="261" r:id="rId10"/>
    <p:sldId id="268" r:id="rId11"/>
    <p:sldId id="280" r:id="rId12"/>
    <p:sldId id="271" r:id="rId13"/>
    <p:sldId id="272" r:id="rId14"/>
    <p:sldId id="273" r:id="rId15"/>
    <p:sldId id="276" r:id="rId16"/>
    <p:sldId id="270" r:id="rId17"/>
    <p:sldId id="286" r:id="rId18"/>
    <p:sldId id="259" r:id="rId19"/>
    <p:sldId id="289" r:id="rId20"/>
    <p:sldId id="266" r:id="rId21"/>
    <p:sldId id="282" r:id="rId22"/>
    <p:sldId id="290" r:id="rId23"/>
    <p:sldId id="264" r:id="rId24"/>
    <p:sldId id="284" r:id="rId25"/>
    <p:sldId id="281" r:id="rId26"/>
    <p:sldId id="287" r:id="rId27"/>
    <p:sldId id="265" r:id="rId28"/>
    <p:sldId id="267" r:id="rId29"/>
    <p:sldId id="274" r:id="rId30"/>
    <p:sldId id="275" r:id="rId31"/>
    <p:sldId id="277" r:id="rId32"/>
    <p:sldId id="278" r:id="rId33"/>
    <p:sldId id="25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95D2"/>
    <a:srgbClr val="3039FA"/>
    <a:srgbClr val="43B527"/>
    <a:srgbClr val="FF4C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3" d="100"/>
          <a:sy n="103" d="100"/>
        </p:scale>
        <p:origin x="-72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CA"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5094E5-8872-3B45-BC3E-E5527F4EFEFB}"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5094E5-8872-3B45-BC3E-E5527F4EFEF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5094E5-8872-3B45-BC3E-E5527F4EFEF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5094E5-8872-3B45-BC3E-E5527F4EFEF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CA"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5094E5-8872-3B45-BC3E-E5527F4EFEFB}"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5094E5-8872-3B45-BC3E-E5527F4EFEF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5094E5-8872-3B45-BC3E-E5527F4EFEFB}"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5094E5-8872-3B45-BC3E-E5527F4EFEF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5094E5-8872-3B45-BC3E-E5527F4EFEF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CA"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5094E5-8872-3B45-BC3E-E5527F4EFEFB}"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CA"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E206466-8356-2549-8ECD-04B41E560450}" type="datetimeFigureOut">
              <a:rPr lang="en-US" smtClean="0"/>
              <a:t>17-07-16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5094E5-8872-3B45-BC3E-E5527F4EFEF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E206466-8356-2549-8ECD-04B41E560450}" type="datetimeFigureOut">
              <a:rPr lang="en-US" smtClean="0"/>
              <a:t>17-07-16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85094E5-8872-3B45-BC3E-E5527F4EFEF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301432"/>
            <a:ext cx="7772400" cy="2963503"/>
          </a:xfrm>
          <a:solidFill>
            <a:schemeClr val="tx1"/>
          </a:solidFill>
        </p:spPr>
        <p:txBody>
          <a:bodyPr>
            <a:normAutofit/>
          </a:bodyPr>
          <a:lstStyle/>
          <a:p>
            <a:pPr algn="ctr"/>
            <a:r>
              <a:rPr lang="en-US" sz="3200" i="1" dirty="0" smtClean="0">
                <a:solidFill>
                  <a:schemeClr val="bg1"/>
                </a:solidFill>
              </a:rPr>
              <a:t>X-MEN: GOD LOVES, MAN KILLS</a:t>
            </a:r>
            <a:br>
              <a:rPr lang="en-US" sz="3200" i="1" dirty="0" smtClean="0">
                <a:solidFill>
                  <a:schemeClr val="bg1"/>
                </a:solidFill>
              </a:rPr>
            </a:br>
            <a:r>
              <a:rPr lang="en-US" sz="3200" i="1" dirty="0" smtClean="0">
                <a:solidFill>
                  <a:schemeClr val="bg1"/>
                </a:solidFill>
              </a:rPr>
              <a:t/>
            </a:r>
            <a:br>
              <a:rPr lang="en-US" sz="3200" i="1" dirty="0" smtClean="0">
                <a:solidFill>
                  <a:schemeClr val="bg1"/>
                </a:solidFill>
              </a:rPr>
            </a:br>
            <a:r>
              <a:rPr lang="en-US" sz="3200" i="1" dirty="0">
                <a:solidFill>
                  <a:schemeClr val="bg1"/>
                </a:solidFill>
              </a:rPr>
              <a:t/>
            </a:r>
            <a:br>
              <a:rPr lang="en-US" sz="3200" i="1" dirty="0">
                <a:solidFill>
                  <a:schemeClr val="bg1"/>
                </a:solidFill>
              </a:rPr>
            </a:br>
            <a:r>
              <a:rPr lang="en-US" sz="3200" i="1" dirty="0" smtClean="0">
                <a:solidFill>
                  <a:srgbClr val="292934"/>
                </a:solidFill>
              </a:rPr>
              <a:t>“Hated and Feared by a world they are sworn to protect”</a:t>
            </a:r>
            <a:endParaRPr lang="en-US" sz="3200" i="1" dirty="0">
              <a:solidFill>
                <a:srgbClr val="292934"/>
              </a:solidFill>
            </a:endParaRPr>
          </a:p>
        </p:txBody>
      </p:sp>
      <p:sp>
        <p:nvSpPr>
          <p:cNvPr id="3" name="Subtitle 2"/>
          <p:cNvSpPr>
            <a:spLocks noGrp="1"/>
          </p:cNvSpPr>
          <p:nvPr>
            <p:ph type="body" idx="1"/>
          </p:nvPr>
        </p:nvSpPr>
        <p:spPr/>
        <p:txBody>
          <a:bodyPr>
            <a:normAutofit/>
          </a:bodyPr>
          <a:lstStyle/>
          <a:p>
            <a:r>
              <a:rPr lang="en-US" dirty="0" smtClean="0"/>
              <a:t>Chris Claremont, Brent Anderson (1982)</a:t>
            </a:r>
          </a:p>
        </p:txBody>
      </p:sp>
    </p:spTree>
    <p:extLst>
      <p:ext uri="{BB962C8B-B14F-4D97-AF65-F5344CB8AC3E}">
        <p14:creationId xmlns:p14="http://schemas.microsoft.com/office/powerpoint/2010/main" val="243043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The Other (to the self)</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Represents </a:t>
            </a:r>
            <a:r>
              <a:rPr lang="en-US" dirty="0"/>
              <a:t>everything the self disavows</a:t>
            </a:r>
          </a:p>
          <a:p>
            <a:r>
              <a:rPr lang="en-US" dirty="0" smtClean="0"/>
              <a:t>Everything </a:t>
            </a:r>
            <a:r>
              <a:rPr lang="en-US" dirty="0"/>
              <a:t>you don’t like inside yourself onto the other</a:t>
            </a:r>
          </a:p>
          <a:p>
            <a:r>
              <a:rPr lang="en-US" dirty="0"/>
              <a:t>What one hates in the other, one hates in himself</a:t>
            </a:r>
          </a:p>
          <a:p>
            <a:r>
              <a:rPr lang="en-US" dirty="0"/>
              <a:t>Forms of </a:t>
            </a:r>
            <a:r>
              <a:rPr lang="en-US" dirty="0" err="1" smtClean="0"/>
              <a:t>othering</a:t>
            </a:r>
            <a:r>
              <a:rPr lang="en-US" dirty="0"/>
              <a:t>:</a:t>
            </a:r>
            <a:r>
              <a:rPr lang="en-US" dirty="0" smtClean="0"/>
              <a:t> </a:t>
            </a:r>
            <a:r>
              <a:rPr lang="en-US" dirty="0" err="1"/>
              <a:t>beastializing</a:t>
            </a:r>
            <a:r>
              <a:rPr lang="en-US" dirty="0"/>
              <a:t>; effeminizing; sexualizing; </a:t>
            </a:r>
            <a:r>
              <a:rPr lang="en-US" dirty="0" smtClean="0"/>
              <a:t>demonizing; infantilizing  </a:t>
            </a:r>
            <a:endParaRPr lang="en-US" dirty="0"/>
          </a:p>
          <a:p>
            <a:r>
              <a:rPr lang="en-US" dirty="0" smtClean="0"/>
              <a:t>When </a:t>
            </a:r>
            <a:r>
              <a:rPr lang="en-US" dirty="0"/>
              <a:t>you construct the other, you construct yourself</a:t>
            </a:r>
          </a:p>
          <a:p>
            <a:r>
              <a:rPr lang="en-US" dirty="0"/>
              <a:t>Other is referred to as the subaltern, subhuman</a:t>
            </a:r>
          </a:p>
          <a:p>
            <a:r>
              <a:rPr lang="en-US" dirty="0"/>
              <a:t>The other cannot exist as an </a:t>
            </a:r>
            <a:r>
              <a:rPr lang="en-US" dirty="0" smtClean="0"/>
              <a:t>equal</a:t>
            </a:r>
          </a:p>
          <a:p>
            <a:r>
              <a:rPr lang="en-US" dirty="0"/>
              <a:t>O</a:t>
            </a:r>
            <a:r>
              <a:rPr lang="en-US" dirty="0" smtClean="0"/>
              <a:t>n the fringes of society (periphery)</a:t>
            </a:r>
            <a:endParaRPr lang="en-US" dirty="0"/>
          </a:p>
          <a:p>
            <a:endParaRPr lang="en-US" dirty="0"/>
          </a:p>
          <a:p>
            <a:endParaRPr lang="en-US" dirty="0"/>
          </a:p>
        </p:txBody>
      </p:sp>
    </p:spTree>
    <p:extLst>
      <p:ext uri="{BB962C8B-B14F-4D97-AF65-F5344CB8AC3E}">
        <p14:creationId xmlns:p14="http://schemas.microsoft.com/office/powerpoint/2010/main" val="86727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FF4C34"/>
          </a:solidFill>
        </p:spPr>
        <p:txBody>
          <a:bodyPr/>
          <a:lstStyle/>
          <a:p>
            <a:r>
              <a:rPr lang="en-US" dirty="0" smtClean="0">
                <a:solidFill>
                  <a:srgbClr val="292934"/>
                </a:solidFill>
              </a:rPr>
              <a:t>Mutatio</a:t>
            </a:r>
            <a:r>
              <a:rPr lang="en-US" dirty="0">
                <a:solidFill>
                  <a:srgbClr val="292934"/>
                </a:solidFill>
              </a:rPr>
              <a:t>n</a:t>
            </a:r>
          </a:p>
        </p:txBody>
      </p:sp>
      <p:sp>
        <p:nvSpPr>
          <p:cNvPr id="6" name="Content Placeholder 5"/>
          <p:cNvSpPr>
            <a:spLocks noGrp="1"/>
          </p:cNvSpPr>
          <p:nvPr>
            <p:ph idx="1"/>
          </p:nvPr>
        </p:nvSpPr>
        <p:spPr/>
        <p:txBody>
          <a:bodyPr/>
          <a:lstStyle/>
          <a:p>
            <a:r>
              <a:rPr lang="en-US" dirty="0"/>
              <a:t>Mutation is a natural phenomenon</a:t>
            </a:r>
          </a:p>
          <a:p>
            <a:r>
              <a:rPr lang="en-US" dirty="0"/>
              <a:t>Moving beyond the human</a:t>
            </a:r>
          </a:p>
          <a:p>
            <a:r>
              <a:rPr lang="en-US" dirty="0"/>
              <a:t>Mutation (birth defects) as a movement forward in human evolution </a:t>
            </a:r>
          </a:p>
          <a:p>
            <a:r>
              <a:rPr lang="en-US" dirty="0"/>
              <a:t>Seeing into the future (a post-human future)</a:t>
            </a:r>
          </a:p>
          <a:p>
            <a:r>
              <a:rPr lang="en-US" dirty="0"/>
              <a:t>Mutation as a key to survival </a:t>
            </a:r>
          </a:p>
          <a:p>
            <a:endParaRPr lang="en-US" dirty="0"/>
          </a:p>
          <a:p>
            <a:pPr marL="0" indent="0">
              <a:buNone/>
            </a:pPr>
            <a:endParaRPr lang="en-US" dirty="0"/>
          </a:p>
        </p:txBody>
      </p:sp>
    </p:spTree>
    <p:extLst>
      <p:ext uri="{BB962C8B-B14F-4D97-AF65-F5344CB8AC3E}">
        <p14:creationId xmlns:p14="http://schemas.microsoft.com/office/powerpoint/2010/main" val="226559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normAutofit/>
          </a:bodyPr>
          <a:lstStyle/>
          <a:p>
            <a:r>
              <a:rPr lang="en-US" dirty="0" smtClean="0">
                <a:solidFill>
                  <a:srgbClr val="292934"/>
                </a:solidFill>
              </a:rPr>
              <a:t>Mutation</a:t>
            </a:r>
            <a:r>
              <a:rPr lang="en-US" dirty="0">
                <a:solidFill>
                  <a:srgbClr val="292934"/>
                </a:solidFill>
              </a:rPr>
              <a:t> </a:t>
            </a:r>
            <a:r>
              <a:rPr lang="en-US" dirty="0" smtClean="0">
                <a:solidFill>
                  <a:srgbClr val="292934"/>
                </a:solidFill>
              </a:rPr>
              <a:t>&amp; Biology</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Magneto believes that all mutants are superior to non-mutants-“homo superior”</a:t>
            </a:r>
          </a:p>
          <a:p>
            <a:r>
              <a:rPr lang="en-US" dirty="0" smtClean="0"/>
              <a:t>X-gene—everyone has it; all humans were endowed with it by Celestials but it is non-active </a:t>
            </a:r>
          </a:p>
          <a:p>
            <a:r>
              <a:rPr lang="en-US" dirty="0" smtClean="0"/>
              <a:t>Humans are the result of deactivated X-gene</a:t>
            </a:r>
          </a:p>
          <a:p>
            <a:r>
              <a:rPr lang="en-US" dirty="0" smtClean="0"/>
              <a:t>Mutants who lose their powers therefore degenerate from mutant to human, but X-gene is still there</a:t>
            </a:r>
          </a:p>
          <a:p>
            <a:r>
              <a:rPr lang="en-US" dirty="0" smtClean="0"/>
              <a:t>Thus, are mutants really a different species or are they the same species as normal humans with active X-genes?</a:t>
            </a:r>
          </a:p>
          <a:p>
            <a:r>
              <a:rPr lang="en-US" dirty="0" smtClean="0"/>
              <a:t>Therefore, what makes them superior?</a:t>
            </a:r>
          </a:p>
          <a:p>
            <a:r>
              <a:rPr lang="en-US" dirty="0" smtClean="0"/>
              <a:t>Are they not just humans that have been enhanced?</a:t>
            </a:r>
          </a:p>
          <a:p>
            <a:endParaRPr lang="en-US" dirty="0" smtClean="0"/>
          </a:p>
          <a:p>
            <a:endParaRPr lang="en-US" dirty="0"/>
          </a:p>
        </p:txBody>
      </p:sp>
    </p:spTree>
    <p:extLst>
      <p:ext uri="{BB962C8B-B14F-4D97-AF65-F5344CB8AC3E}">
        <p14:creationId xmlns:p14="http://schemas.microsoft.com/office/powerpoint/2010/main" val="187163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Mutation, Biology, and Morality</a:t>
            </a:r>
            <a:endParaRPr lang="en-US" dirty="0">
              <a:solidFill>
                <a:srgbClr val="292934"/>
              </a:solidFill>
            </a:endParaRPr>
          </a:p>
        </p:txBody>
      </p:sp>
      <p:sp>
        <p:nvSpPr>
          <p:cNvPr id="3" name="Content Placeholder 2"/>
          <p:cNvSpPr>
            <a:spLocks noGrp="1"/>
          </p:cNvSpPr>
          <p:nvPr>
            <p:ph sz="half" idx="1"/>
          </p:nvPr>
        </p:nvSpPr>
        <p:spPr/>
        <p:txBody>
          <a:bodyPr>
            <a:normAutofit/>
          </a:bodyPr>
          <a:lstStyle/>
          <a:p>
            <a:r>
              <a:rPr lang="en-US" sz="2200" dirty="0" smtClean="0"/>
              <a:t>Magneto: elitist and separatist</a:t>
            </a:r>
          </a:p>
          <a:p>
            <a:r>
              <a:rPr lang="en-US" sz="2200" dirty="0" smtClean="0"/>
              <a:t>Is he justified in his views that mutants are more superior b/c they are higher in the process of human evolution and have superior abilities?</a:t>
            </a:r>
          </a:p>
          <a:p>
            <a:r>
              <a:rPr lang="en-US" sz="2200" dirty="0" smtClean="0"/>
              <a:t>Mutants are to humans like humans to animals</a:t>
            </a:r>
          </a:p>
          <a:p>
            <a:endParaRPr lang="en-US" dirty="0" smtClean="0"/>
          </a:p>
          <a:p>
            <a:endParaRPr lang="en-US" dirty="0"/>
          </a:p>
        </p:txBody>
      </p:sp>
      <p:pic>
        <p:nvPicPr>
          <p:cNvPr id="5" name="Content Placeholder 4" descr="magneto.jpg"/>
          <p:cNvPicPr>
            <a:picLocks noGrp="1" noChangeAspect="1"/>
          </p:cNvPicPr>
          <p:nvPr>
            <p:ph sz="half" idx="2"/>
          </p:nvPr>
        </p:nvPicPr>
        <p:blipFill>
          <a:blip r:embed="rId2">
            <a:extLst>
              <a:ext uri="{28A0092B-C50C-407E-A947-70E740481C1C}">
                <a14:useLocalDpi xmlns:a14="http://schemas.microsoft.com/office/drawing/2010/main" val="0"/>
              </a:ext>
            </a:extLst>
          </a:blip>
          <a:srcRect t="-7158" b="-7158"/>
          <a:stretch>
            <a:fillRect/>
          </a:stretch>
        </p:blipFill>
        <p:spPr/>
      </p:pic>
    </p:spTree>
    <p:extLst>
      <p:ext uri="{BB962C8B-B14F-4D97-AF65-F5344CB8AC3E}">
        <p14:creationId xmlns:p14="http://schemas.microsoft.com/office/powerpoint/2010/main" val="164033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Moral community</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What about when you place the individual in a moral community?</a:t>
            </a:r>
            <a:endParaRPr lang="en-US" dirty="0"/>
          </a:p>
          <a:p>
            <a:r>
              <a:rPr lang="en-US" dirty="0" smtClean="0"/>
              <a:t>A specific set of characteristics determine individual membership (</a:t>
            </a:r>
            <a:r>
              <a:rPr lang="en-US" dirty="0"/>
              <a:t>psychological, social) </a:t>
            </a:r>
            <a:endParaRPr lang="en-US" dirty="0" smtClean="0"/>
          </a:p>
          <a:p>
            <a:r>
              <a:rPr lang="en-US" dirty="0" smtClean="0"/>
              <a:t>Mutants exhibit the characteristics to be apart of the moral community </a:t>
            </a:r>
          </a:p>
          <a:p>
            <a:r>
              <a:rPr lang="en-US" dirty="0" smtClean="0"/>
              <a:t>Therefore, they should be treated equal to others</a:t>
            </a:r>
          </a:p>
          <a:p>
            <a:r>
              <a:rPr lang="en-US" dirty="0" smtClean="0"/>
              <a:t>The </a:t>
            </a:r>
            <a:r>
              <a:rPr lang="en-US" dirty="0"/>
              <a:t>M</a:t>
            </a:r>
            <a:r>
              <a:rPr lang="en-US" dirty="0" smtClean="0"/>
              <a:t>utant Registration Act is therefore immoral</a:t>
            </a:r>
          </a:p>
          <a:p>
            <a:r>
              <a:rPr lang="en-US" dirty="0" smtClean="0"/>
              <a:t>Magneto is therefore immoral</a:t>
            </a:r>
          </a:p>
          <a:p>
            <a:r>
              <a:rPr lang="en-US" dirty="0" smtClean="0"/>
              <a:t>Is he just another flawed human being?</a:t>
            </a:r>
            <a:endParaRPr lang="en-US" dirty="0"/>
          </a:p>
        </p:txBody>
      </p:sp>
    </p:spTree>
    <p:extLst>
      <p:ext uri="{BB962C8B-B14F-4D97-AF65-F5344CB8AC3E}">
        <p14:creationId xmlns:p14="http://schemas.microsoft.com/office/powerpoint/2010/main" val="395328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sz="3200" b="1" dirty="0" smtClean="0">
                <a:solidFill>
                  <a:srgbClr val="292934"/>
                </a:solidFill>
              </a:rPr>
              <a:t>Magneto</a:t>
            </a:r>
            <a:endParaRPr lang="en-US" sz="3200" b="1" dirty="0">
              <a:solidFill>
                <a:srgbClr val="292934"/>
              </a:solidFill>
            </a:endParaRPr>
          </a:p>
        </p:txBody>
      </p:sp>
      <p:pic>
        <p:nvPicPr>
          <p:cNvPr id="4" name="Content Placeholder 3" descr="wolverine 2.jpg"/>
          <p:cNvPicPr>
            <a:picLocks noGrp="1" noChangeAspect="1"/>
          </p:cNvPicPr>
          <p:nvPr>
            <p:ph idx="1"/>
          </p:nvPr>
        </p:nvPicPr>
        <p:blipFill>
          <a:blip r:embed="rId2">
            <a:extLst>
              <a:ext uri="{28A0092B-C50C-407E-A947-70E740481C1C}">
                <a14:useLocalDpi xmlns:a14="http://schemas.microsoft.com/office/drawing/2010/main" val="0"/>
              </a:ext>
            </a:extLst>
          </a:blip>
          <a:srcRect t="27712" b="27712"/>
          <a:stretch>
            <a:fillRect/>
          </a:stretch>
        </p:blipFill>
        <p:spPr/>
      </p:pic>
    </p:spTree>
    <p:extLst>
      <p:ext uri="{BB962C8B-B14F-4D97-AF65-F5344CB8AC3E}">
        <p14:creationId xmlns:p14="http://schemas.microsoft.com/office/powerpoint/2010/main" val="1867436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normAutofit fontScale="90000"/>
          </a:bodyPr>
          <a:lstStyle/>
          <a:p>
            <a:r>
              <a:rPr lang="en-US" dirty="0" smtClean="0">
                <a:solidFill>
                  <a:srgbClr val="292934"/>
                </a:solidFill>
              </a:rPr>
              <a:t>Magneto: “I wept over too many graves”</a:t>
            </a:r>
            <a:endParaRPr lang="en-US" dirty="0">
              <a:solidFill>
                <a:srgbClr val="292934"/>
              </a:solidFill>
            </a:endParaRPr>
          </a:p>
        </p:txBody>
      </p:sp>
      <p:sp>
        <p:nvSpPr>
          <p:cNvPr id="3" name="Content Placeholder 2"/>
          <p:cNvSpPr>
            <a:spLocks noGrp="1"/>
          </p:cNvSpPr>
          <p:nvPr>
            <p:ph sz="half" idx="1"/>
          </p:nvPr>
        </p:nvSpPr>
        <p:spPr/>
        <p:txBody>
          <a:bodyPr>
            <a:normAutofit fontScale="62500" lnSpcReduction="20000"/>
          </a:bodyPr>
          <a:lstStyle/>
          <a:p>
            <a:r>
              <a:rPr lang="en-US" dirty="0" smtClean="0"/>
              <a:t>Magneto: </a:t>
            </a:r>
            <a:r>
              <a:rPr lang="en-US" dirty="0" smtClean="0">
                <a:solidFill>
                  <a:srgbClr val="FF0000"/>
                </a:solidFill>
              </a:rPr>
              <a:t>tragic antihero</a:t>
            </a:r>
            <a:r>
              <a:rPr lang="en-US" dirty="0" smtClean="0"/>
              <a:t> (history and legacy of oppression) he believes they cannot co-exist—his solution: separation</a:t>
            </a:r>
          </a:p>
          <a:p>
            <a:r>
              <a:rPr lang="en-US" dirty="0" smtClean="0"/>
              <a:t>Openly antagonistic</a:t>
            </a:r>
          </a:p>
          <a:p>
            <a:r>
              <a:rPr lang="en-US" dirty="0" smtClean="0"/>
              <a:t>A very driven character—pursuing a new type of persecution</a:t>
            </a:r>
          </a:p>
          <a:p>
            <a:r>
              <a:rPr lang="en-US" dirty="0" smtClean="0"/>
              <a:t>Graphic comparison between these outcasts and others who are real</a:t>
            </a:r>
          </a:p>
          <a:p>
            <a:pPr marL="0" indent="0">
              <a:buNone/>
            </a:pPr>
            <a:r>
              <a:rPr lang="en-US" dirty="0" smtClean="0"/>
              <a:t>(</a:t>
            </a:r>
            <a:r>
              <a:rPr lang="en-US" dirty="0" err="1" smtClean="0"/>
              <a:t>anti-semitism</a:t>
            </a:r>
            <a:r>
              <a:rPr lang="en-US" dirty="0" smtClean="0"/>
              <a:t>)</a:t>
            </a:r>
          </a:p>
          <a:p>
            <a:r>
              <a:rPr lang="en-US" dirty="0" smtClean="0"/>
              <a:t>Magneto makes history accessible to us—but is he not just continuing the ever-spiraling cycle of hate and violence?</a:t>
            </a:r>
          </a:p>
          <a:p>
            <a:r>
              <a:rPr lang="en-US" dirty="0" smtClean="0"/>
              <a:t>The connection between prejudice and Hitler’s final solution</a:t>
            </a:r>
          </a:p>
        </p:txBody>
      </p:sp>
      <p:pic>
        <p:nvPicPr>
          <p:cNvPr id="5" name="Content Placeholder 4" descr="Genocide.png"/>
          <p:cNvPicPr>
            <a:picLocks noGrp="1" noChangeAspect="1"/>
          </p:cNvPicPr>
          <p:nvPr>
            <p:ph sz="half" idx="2"/>
          </p:nvPr>
        </p:nvPicPr>
        <p:blipFill>
          <a:blip r:embed="rId2">
            <a:extLst>
              <a:ext uri="{28A0092B-C50C-407E-A947-70E740481C1C}">
                <a14:useLocalDpi xmlns:a14="http://schemas.microsoft.com/office/drawing/2010/main" val="0"/>
              </a:ext>
            </a:extLst>
          </a:blip>
          <a:srcRect t="-9407" b="-9407"/>
          <a:stretch>
            <a:fillRect/>
          </a:stretch>
        </p:blipFill>
        <p:spPr/>
      </p:pic>
    </p:spTree>
    <p:extLst>
      <p:ext uri="{BB962C8B-B14F-4D97-AF65-F5344CB8AC3E}">
        <p14:creationId xmlns:p14="http://schemas.microsoft.com/office/powerpoint/2010/main" val="389643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95D2"/>
          </a:solidFill>
        </p:spPr>
        <p:txBody>
          <a:bodyPr/>
          <a:lstStyle/>
          <a:p>
            <a:r>
              <a:rPr lang="en-US" dirty="0">
                <a:solidFill>
                  <a:srgbClr val="292934"/>
                </a:solidFill>
              </a:rPr>
              <a:t>Reverend William Stryker</a:t>
            </a:r>
            <a:endParaRPr lang="en-US" dirty="0"/>
          </a:p>
        </p:txBody>
      </p:sp>
      <p:pic>
        <p:nvPicPr>
          <p:cNvPr id="4" name="Content Placeholder 3" descr="stryker.jpg"/>
          <p:cNvPicPr>
            <a:picLocks noGrp="1" noChangeAspect="1"/>
          </p:cNvPicPr>
          <p:nvPr>
            <p:ph idx="1"/>
          </p:nvPr>
        </p:nvPicPr>
        <p:blipFill>
          <a:blip r:embed="rId2">
            <a:extLst>
              <a:ext uri="{28A0092B-C50C-407E-A947-70E740481C1C}">
                <a14:useLocalDpi xmlns:a14="http://schemas.microsoft.com/office/drawing/2010/main" val="0"/>
              </a:ext>
            </a:extLst>
          </a:blip>
          <a:srcRect t="-37699" b="-37699"/>
          <a:stretch>
            <a:fillRect/>
          </a:stretch>
        </p:blipFill>
        <p:spPr/>
      </p:pic>
    </p:spTree>
    <p:extLst>
      <p:ext uri="{BB962C8B-B14F-4D97-AF65-F5344CB8AC3E}">
        <p14:creationId xmlns:p14="http://schemas.microsoft.com/office/powerpoint/2010/main" val="356425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Religious Point of View: Stryker</a:t>
            </a:r>
            <a:endParaRPr lang="en-US" dirty="0">
              <a:solidFill>
                <a:srgbClr val="292934"/>
              </a:solidFill>
            </a:endParaRPr>
          </a:p>
        </p:txBody>
      </p:sp>
      <p:sp>
        <p:nvSpPr>
          <p:cNvPr id="3" name="Content Placeholder 2"/>
          <p:cNvSpPr>
            <a:spLocks noGrp="1"/>
          </p:cNvSpPr>
          <p:nvPr>
            <p:ph idx="1"/>
          </p:nvPr>
        </p:nvSpPr>
        <p:spPr/>
        <p:txBody>
          <a:bodyPr>
            <a:normAutofit fontScale="92500"/>
          </a:bodyPr>
          <a:lstStyle/>
          <a:p>
            <a:r>
              <a:rPr lang="en-US" dirty="0" smtClean="0"/>
              <a:t>Spokesperson for American right-wing Christian mores</a:t>
            </a:r>
          </a:p>
          <a:p>
            <a:r>
              <a:rPr lang="en-US" dirty="0" smtClean="0"/>
              <a:t>Claremont’s critique: not religion itself but the way people interpret it </a:t>
            </a:r>
          </a:p>
          <a:p>
            <a:r>
              <a:rPr lang="en-US" dirty="0" smtClean="0"/>
              <a:t>Claremont’s approach: “</a:t>
            </a:r>
            <a:r>
              <a:rPr lang="en-US" dirty="0"/>
              <a:t>Charles was speaking to people’s ideals, Stryker to their fears”</a:t>
            </a:r>
          </a:p>
          <a:p>
            <a:pPr lvl="0"/>
            <a:r>
              <a:rPr lang="en-US" dirty="0" smtClean="0"/>
              <a:t>Shows </a:t>
            </a:r>
            <a:r>
              <a:rPr lang="en-US" dirty="0"/>
              <a:t>t</a:t>
            </a:r>
            <a:r>
              <a:rPr lang="en-US" dirty="0" smtClean="0"/>
              <a:t>hat </a:t>
            </a:r>
            <a:r>
              <a:rPr lang="en-US" dirty="0"/>
              <a:t>fundamentalism reveals itself in many places and </a:t>
            </a:r>
            <a:r>
              <a:rPr lang="en-US" dirty="0" smtClean="0"/>
              <a:t>forms</a:t>
            </a:r>
            <a:endParaRPr lang="en-US" dirty="0"/>
          </a:p>
          <a:p>
            <a:pPr lvl="0"/>
            <a:r>
              <a:rPr lang="en-US" dirty="0" smtClean="0"/>
              <a:t>Novel </a:t>
            </a:r>
            <a:r>
              <a:rPr lang="en-US" dirty="0"/>
              <a:t>demonstrates different perspectives </a:t>
            </a:r>
            <a:endParaRPr lang="en-US" dirty="0" smtClean="0"/>
          </a:p>
          <a:p>
            <a:pPr lvl="0"/>
            <a:r>
              <a:rPr lang="en-US" dirty="0" smtClean="0"/>
              <a:t>Deals with real issues </a:t>
            </a:r>
            <a:r>
              <a:rPr lang="en-US" dirty="0"/>
              <a:t>that surfaced in the aftermath </a:t>
            </a:r>
            <a:r>
              <a:rPr lang="en-US" dirty="0" smtClean="0"/>
              <a:t>Vietnam, the cold war, the holocaust, etc.,</a:t>
            </a:r>
            <a:endParaRPr lang="en-US" dirty="0"/>
          </a:p>
          <a:p>
            <a:r>
              <a:rPr lang="en-US" dirty="0" smtClean="0"/>
              <a:t>Stryker adopts the language of division: it is the language if imperialism, </a:t>
            </a:r>
            <a:r>
              <a:rPr lang="en-US" dirty="0" err="1" smtClean="0"/>
              <a:t>nazism</a:t>
            </a:r>
            <a:r>
              <a:rPr lang="en-US" dirty="0" smtClean="0"/>
              <a:t>, fascism,---this language works to shift the realities of mutants (example in text—breakdown of the word)</a:t>
            </a:r>
          </a:p>
        </p:txBody>
      </p:sp>
    </p:spTree>
    <p:extLst>
      <p:ext uri="{BB962C8B-B14F-4D97-AF65-F5344CB8AC3E}">
        <p14:creationId xmlns:p14="http://schemas.microsoft.com/office/powerpoint/2010/main" val="2301417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chemeClr val="tx1"/>
                </a:solidFill>
              </a:rPr>
              <a:t>Flashback</a:t>
            </a:r>
            <a:endParaRPr lang="en-US" dirty="0">
              <a:solidFill>
                <a:schemeClr val="tx1"/>
              </a:solidFill>
            </a:endParaRPr>
          </a:p>
        </p:txBody>
      </p:sp>
      <p:pic>
        <p:nvPicPr>
          <p:cNvPr id="7" name="Content Placeholder 6" descr="flashback.jpeg"/>
          <p:cNvPicPr>
            <a:picLocks noGrp="1" noChangeAspect="1"/>
          </p:cNvPicPr>
          <p:nvPr>
            <p:ph idx="1"/>
          </p:nvPr>
        </p:nvPicPr>
        <p:blipFill>
          <a:blip r:embed="rId2">
            <a:extLst>
              <a:ext uri="{28A0092B-C50C-407E-A947-70E740481C1C}">
                <a14:useLocalDpi xmlns:a14="http://schemas.microsoft.com/office/drawing/2010/main" val="0"/>
              </a:ext>
            </a:extLst>
          </a:blip>
          <a:srcRect l="-161" r="-161"/>
          <a:stretch>
            <a:fillRect/>
          </a:stretch>
        </p:blipFill>
        <p:spPr/>
      </p:pic>
    </p:spTree>
    <p:extLst>
      <p:ext uri="{BB962C8B-B14F-4D97-AF65-F5344CB8AC3E}">
        <p14:creationId xmlns:p14="http://schemas.microsoft.com/office/powerpoint/2010/main" val="182699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tx1"/>
                </a:solidFill>
              </a:rPr>
              <a:t>God Loves, Man Kills</a:t>
            </a:r>
            <a:endParaRPr lang="en-US" i="1" dirty="0">
              <a:solidFill>
                <a:schemeClr val="tx1"/>
              </a:solidFill>
            </a:endParaRPr>
          </a:p>
        </p:txBody>
      </p:sp>
      <p:sp>
        <p:nvSpPr>
          <p:cNvPr id="3" name="Content Placeholder 2"/>
          <p:cNvSpPr>
            <a:spLocks noGrp="1"/>
          </p:cNvSpPr>
          <p:nvPr>
            <p:ph idx="1"/>
          </p:nvPr>
        </p:nvSpPr>
        <p:spPr>
          <a:xfrm>
            <a:off x="457200" y="1627427"/>
            <a:ext cx="8229600" cy="4849573"/>
          </a:xfrm>
        </p:spPr>
        <p:txBody>
          <a:bodyPr>
            <a:normAutofit/>
          </a:bodyPr>
          <a:lstStyle/>
          <a:p>
            <a:endParaRPr lang="en-US" dirty="0" smtClean="0"/>
          </a:p>
          <a:p>
            <a:r>
              <a:rPr lang="en-US" dirty="0" smtClean="0"/>
              <a:t>Graphic Novel</a:t>
            </a:r>
          </a:p>
          <a:p>
            <a:r>
              <a:rPr lang="en-US" dirty="0" smtClean="0"/>
              <a:t>The definitive X-Men book</a:t>
            </a:r>
          </a:p>
          <a:p>
            <a:r>
              <a:rPr lang="en-US" dirty="0" smtClean="0"/>
              <a:t>About prejudice, violence, and religion</a:t>
            </a:r>
          </a:p>
          <a:p>
            <a:r>
              <a:rPr lang="en-US" dirty="0" smtClean="0"/>
              <a:t>Basis for the movie X-2</a:t>
            </a:r>
          </a:p>
          <a:p>
            <a:r>
              <a:rPr lang="en-US" b="1" dirty="0" smtClean="0">
                <a:solidFill>
                  <a:srgbClr val="FF4C34"/>
                </a:solidFill>
              </a:rPr>
              <a:t>Message</a:t>
            </a:r>
            <a:r>
              <a:rPr lang="en-US" dirty="0" smtClean="0"/>
              <a:t>: peace, tolerance, plurality, communalism and individualism </a:t>
            </a:r>
          </a:p>
          <a:p>
            <a:r>
              <a:rPr lang="en-US" b="1" dirty="0" smtClean="0">
                <a:solidFill>
                  <a:srgbClr val="FF4C34"/>
                </a:solidFill>
              </a:rPr>
              <a:t>Critique</a:t>
            </a:r>
            <a:r>
              <a:rPr lang="en-US" dirty="0" smtClean="0"/>
              <a:t>: problems of the social system: damages the people in society holding certain beliefs and ideologies and damages the people against whom these beliefs are held</a:t>
            </a:r>
          </a:p>
        </p:txBody>
      </p:sp>
    </p:spTree>
    <p:extLst>
      <p:ext uri="{BB962C8B-B14F-4D97-AF65-F5344CB8AC3E}">
        <p14:creationId xmlns:p14="http://schemas.microsoft.com/office/powerpoint/2010/main" val="426616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normAutofit/>
          </a:bodyPr>
          <a:lstStyle/>
          <a:p>
            <a:r>
              <a:rPr lang="en-US" dirty="0" smtClean="0">
                <a:solidFill>
                  <a:srgbClr val="292934"/>
                </a:solidFill>
              </a:rPr>
              <a:t>Reverend Stryker’s Garden Sermon</a:t>
            </a:r>
            <a:endParaRPr lang="en-US" dirty="0">
              <a:solidFill>
                <a:srgbClr val="292934"/>
              </a:solidFill>
            </a:endParaRPr>
          </a:p>
        </p:txBody>
      </p:sp>
      <p:sp>
        <p:nvSpPr>
          <p:cNvPr id="3" name="Content Placeholder 2"/>
          <p:cNvSpPr>
            <a:spLocks noGrp="1"/>
          </p:cNvSpPr>
          <p:nvPr>
            <p:ph sz="half" idx="1"/>
          </p:nvPr>
        </p:nvSpPr>
        <p:spPr/>
        <p:txBody>
          <a:bodyPr>
            <a:normAutofit fontScale="62500" lnSpcReduction="20000"/>
          </a:bodyPr>
          <a:lstStyle/>
          <a:p>
            <a:r>
              <a:rPr lang="en-US" dirty="0" smtClean="0"/>
              <a:t>Culture---suggests a crisis of faith</a:t>
            </a:r>
          </a:p>
          <a:p>
            <a:r>
              <a:rPr lang="en-US" dirty="0" smtClean="0"/>
              <a:t>Loss of order—ending gives a sense of hysteria</a:t>
            </a:r>
          </a:p>
          <a:p>
            <a:r>
              <a:rPr lang="en-US" dirty="0" smtClean="0"/>
              <a:t>Obsessed with finding what’s normal—to gain identity (national and personal)</a:t>
            </a:r>
          </a:p>
          <a:p>
            <a:r>
              <a:rPr lang="en-US" dirty="0" smtClean="0"/>
              <a:t>Common denominator: a spectacle</a:t>
            </a:r>
          </a:p>
          <a:p>
            <a:r>
              <a:rPr lang="en-US" dirty="0" smtClean="0"/>
              <a:t>Staging of the spectacular—theatrical</a:t>
            </a:r>
          </a:p>
          <a:p>
            <a:r>
              <a:rPr lang="en-US" dirty="0" smtClean="0"/>
              <a:t>Designed to stun the audience</a:t>
            </a:r>
          </a:p>
          <a:p>
            <a:r>
              <a:rPr lang="en-US" dirty="0" smtClean="0"/>
              <a:t>Linguistic spectacle (verbal field is focus)</a:t>
            </a:r>
          </a:p>
          <a:p>
            <a:r>
              <a:rPr lang="en-US" dirty="0" smtClean="0"/>
              <a:t>Power is a performance</a:t>
            </a:r>
          </a:p>
          <a:p>
            <a:r>
              <a:rPr lang="en-US" dirty="0" smtClean="0"/>
              <a:t>Intersects audience and actor (Stryker)</a:t>
            </a:r>
          </a:p>
        </p:txBody>
      </p:sp>
      <p:pic>
        <p:nvPicPr>
          <p:cNvPr id="5" name="Content Placeholder 4" descr="God Loves, Man Kills-51.jpg"/>
          <p:cNvPicPr>
            <a:picLocks noGrp="1" noChangeAspect="1"/>
          </p:cNvPicPr>
          <p:nvPr>
            <p:ph sz="half" idx="2"/>
          </p:nvPr>
        </p:nvPicPr>
        <p:blipFill>
          <a:blip r:embed="rId2">
            <a:extLst>
              <a:ext uri="{28A0092B-C50C-407E-A947-70E740481C1C}">
                <a14:useLocalDpi xmlns:a14="http://schemas.microsoft.com/office/drawing/2010/main" val="0"/>
              </a:ext>
            </a:extLst>
          </a:blip>
          <a:srcRect t="-32198" b="-32198"/>
          <a:stretch>
            <a:fillRect/>
          </a:stretch>
        </p:blipFill>
        <p:spPr>
          <a:xfrm>
            <a:off x="4648200" y="1673225"/>
            <a:ext cx="4038600" cy="4718050"/>
          </a:xfrm>
        </p:spPr>
      </p:pic>
    </p:spTree>
    <p:extLst>
      <p:ext uri="{BB962C8B-B14F-4D97-AF65-F5344CB8AC3E}">
        <p14:creationId xmlns:p14="http://schemas.microsoft.com/office/powerpoint/2010/main" val="2150143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43B527"/>
          </a:solidFill>
        </p:spPr>
        <p:txBody>
          <a:bodyPr/>
          <a:lstStyle/>
          <a:p>
            <a:r>
              <a:rPr lang="en-US" dirty="0" smtClean="0">
                <a:solidFill>
                  <a:srgbClr val="292934"/>
                </a:solidFill>
              </a:rPr>
              <a:t>Garden: symbol</a:t>
            </a:r>
            <a:endParaRPr lang="en-US" dirty="0">
              <a:solidFill>
                <a:srgbClr val="292934"/>
              </a:solidFill>
            </a:endParaRPr>
          </a:p>
        </p:txBody>
      </p:sp>
      <p:sp>
        <p:nvSpPr>
          <p:cNvPr id="3" name="Content Placeholder 2"/>
          <p:cNvSpPr>
            <a:spLocks noGrp="1"/>
          </p:cNvSpPr>
          <p:nvPr>
            <p:ph idx="1"/>
          </p:nvPr>
        </p:nvSpPr>
        <p:spPr/>
        <p:txBody>
          <a:bodyPr/>
          <a:lstStyle/>
          <a:p>
            <a:r>
              <a:rPr lang="en-US" dirty="0" smtClean="0"/>
              <a:t>Ironic symbol?</a:t>
            </a:r>
          </a:p>
          <a:p>
            <a:r>
              <a:rPr lang="en-US" dirty="0" smtClean="0"/>
              <a:t>Paradise</a:t>
            </a:r>
          </a:p>
          <a:p>
            <a:r>
              <a:rPr lang="en-US" dirty="0" smtClean="0"/>
              <a:t>Fields of the blessed</a:t>
            </a:r>
          </a:p>
          <a:p>
            <a:r>
              <a:rPr lang="en-US" dirty="0" smtClean="0"/>
              <a:t>At the center of garden is life-giving tree, fruit or flower-reward of he/she who finds the center</a:t>
            </a:r>
          </a:p>
          <a:p>
            <a:r>
              <a:rPr lang="en-US" dirty="0" smtClean="0"/>
              <a:t>Symbol of the soul</a:t>
            </a:r>
          </a:p>
          <a:p>
            <a:r>
              <a:rPr lang="en-US" dirty="0" smtClean="0"/>
              <a:t>Symbol of tamed and ordered nature</a:t>
            </a:r>
            <a:endParaRPr lang="en-US" dirty="0"/>
          </a:p>
          <a:p>
            <a:r>
              <a:rPr lang="en-US" dirty="0" smtClean="0"/>
              <a:t>Symbol of life</a:t>
            </a:r>
          </a:p>
          <a:p>
            <a:r>
              <a:rPr lang="en-US" dirty="0" smtClean="0"/>
              <a:t>Garden of Eden—he quotes from Genesis (allusion to Christian Myth)</a:t>
            </a:r>
          </a:p>
        </p:txBody>
      </p:sp>
    </p:spTree>
    <p:extLst>
      <p:ext uri="{BB962C8B-B14F-4D97-AF65-F5344CB8AC3E}">
        <p14:creationId xmlns:p14="http://schemas.microsoft.com/office/powerpoint/2010/main" val="2760078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Back to X-Men Symbol</a:t>
            </a:r>
            <a:endParaRPr lang="en-US" dirty="0">
              <a:solidFill>
                <a:srgbClr val="292934"/>
              </a:solidFill>
            </a:endParaRPr>
          </a:p>
        </p:txBody>
      </p:sp>
      <p:pic>
        <p:nvPicPr>
          <p:cNvPr id="6" name="Content Placeholder 5" descr="xman.jpeg"/>
          <p:cNvPicPr>
            <a:picLocks noGrp="1" noChangeAspect="1"/>
          </p:cNvPicPr>
          <p:nvPr>
            <p:ph sz="half" idx="1"/>
          </p:nvPr>
        </p:nvPicPr>
        <p:blipFill>
          <a:blip r:embed="rId2">
            <a:extLst>
              <a:ext uri="{28A0092B-C50C-407E-A947-70E740481C1C}">
                <a14:useLocalDpi xmlns:a14="http://schemas.microsoft.com/office/drawing/2010/main" val="0"/>
              </a:ext>
            </a:extLst>
          </a:blip>
          <a:srcRect t="-28288" b="-28288"/>
          <a:stretch>
            <a:fillRect/>
          </a:stretch>
        </p:blipFill>
        <p:spPr/>
      </p:pic>
      <p:sp>
        <p:nvSpPr>
          <p:cNvPr id="5" name="Content Placeholder 4"/>
          <p:cNvSpPr>
            <a:spLocks noGrp="1"/>
          </p:cNvSpPr>
          <p:nvPr>
            <p:ph sz="half" idx="2"/>
          </p:nvPr>
        </p:nvSpPr>
        <p:spPr/>
        <p:txBody>
          <a:bodyPr/>
          <a:lstStyle/>
          <a:p>
            <a:r>
              <a:rPr lang="en-US" dirty="0" smtClean="0"/>
              <a:t>Solar Mobility </a:t>
            </a:r>
          </a:p>
          <a:p>
            <a:r>
              <a:rPr lang="en-US" dirty="0" smtClean="0"/>
              <a:t>The wheel of change</a:t>
            </a:r>
          </a:p>
          <a:p>
            <a:r>
              <a:rPr lang="en-US" dirty="0" smtClean="0"/>
              <a:t>The wheel of fortune?</a:t>
            </a:r>
          </a:p>
          <a:p>
            <a:r>
              <a:rPr lang="en-US" dirty="0" smtClean="0"/>
              <a:t>Christian church</a:t>
            </a:r>
            <a:endParaRPr lang="en-US" dirty="0"/>
          </a:p>
        </p:txBody>
      </p:sp>
    </p:spTree>
    <p:extLst>
      <p:ext uri="{BB962C8B-B14F-4D97-AF65-F5344CB8AC3E}">
        <p14:creationId xmlns:p14="http://schemas.microsoft.com/office/powerpoint/2010/main" val="2719645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Magneto and Stryker</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Is Magneto caught in the very system he seeks to dismantle?</a:t>
            </a:r>
          </a:p>
          <a:p>
            <a:r>
              <a:rPr lang="en-US" dirty="0" smtClean="0"/>
              <a:t>Is Magneto less dangerous? </a:t>
            </a:r>
          </a:p>
          <a:p>
            <a:r>
              <a:rPr lang="en-US" dirty="0" smtClean="0"/>
              <a:t>Stryker is about a culture that needs to protect itself through orthodoxy –about the need to discipline, control, regulate</a:t>
            </a:r>
          </a:p>
          <a:p>
            <a:r>
              <a:rPr lang="en-US" dirty="0" smtClean="0"/>
              <a:t>Focus on techniques of control and surveillance</a:t>
            </a:r>
          </a:p>
          <a:p>
            <a:r>
              <a:rPr lang="en-US" dirty="0" smtClean="0"/>
              <a:t>When a culture </a:t>
            </a:r>
            <a:r>
              <a:rPr lang="en-US" dirty="0" err="1" smtClean="0"/>
              <a:t>peripheralizes</a:t>
            </a:r>
            <a:r>
              <a:rPr lang="en-US" dirty="0" smtClean="0"/>
              <a:t> things—it places it on the margin</a:t>
            </a:r>
            <a:endParaRPr lang="en-US" dirty="0"/>
          </a:p>
        </p:txBody>
      </p:sp>
    </p:spTree>
    <p:extLst>
      <p:ext uri="{BB962C8B-B14F-4D97-AF65-F5344CB8AC3E}">
        <p14:creationId xmlns:p14="http://schemas.microsoft.com/office/powerpoint/2010/main" val="277311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1995D2"/>
          </a:solidFill>
        </p:spPr>
        <p:txBody>
          <a:bodyPr>
            <a:normAutofit fontScale="90000"/>
          </a:bodyPr>
          <a:lstStyle/>
          <a:p>
            <a:r>
              <a:rPr lang="en-US" dirty="0">
                <a:solidFill>
                  <a:srgbClr val="292934"/>
                </a:solidFill>
              </a:rPr>
              <a:t>Magneto / Professor X Binary</a:t>
            </a:r>
            <a:r>
              <a:rPr lang="en-CA" dirty="0">
                <a:solidFill>
                  <a:srgbClr val="292934"/>
                </a:solidFill>
              </a:rPr>
              <a:t/>
            </a:r>
            <a:br>
              <a:rPr lang="en-CA" dirty="0">
                <a:solidFill>
                  <a:srgbClr val="292934"/>
                </a:solidFill>
              </a:rPr>
            </a:br>
            <a:endParaRPr lang="en-US" dirty="0">
              <a:solidFill>
                <a:srgbClr val="292934"/>
              </a:solidFill>
            </a:endParaRPr>
          </a:p>
        </p:txBody>
      </p:sp>
      <p:sp>
        <p:nvSpPr>
          <p:cNvPr id="5" name="Text Placeholder 4"/>
          <p:cNvSpPr>
            <a:spLocks noGrp="1"/>
          </p:cNvSpPr>
          <p:nvPr>
            <p:ph type="body" idx="1"/>
          </p:nvPr>
        </p:nvSpPr>
        <p:spPr>
          <a:solidFill>
            <a:srgbClr val="FF4C34"/>
          </a:solidFill>
        </p:spPr>
        <p:txBody>
          <a:bodyPr/>
          <a:lstStyle/>
          <a:p>
            <a:r>
              <a:rPr lang="en-US" b="1" dirty="0" smtClean="0">
                <a:solidFill>
                  <a:srgbClr val="292934"/>
                </a:solidFill>
              </a:rPr>
              <a:t>Magneto</a:t>
            </a:r>
            <a:endParaRPr lang="en-US" b="1" dirty="0">
              <a:solidFill>
                <a:srgbClr val="292934"/>
              </a:solidFill>
            </a:endParaRPr>
          </a:p>
        </p:txBody>
      </p:sp>
      <p:sp>
        <p:nvSpPr>
          <p:cNvPr id="6" name="Content Placeholder 5"/>
          <p:cNvSpPr>
            <a:spLocks noGrp="1"/>
          </p:cNvSpPr>
          <p:nvPr>
            <p:ph sz="half" idx="2"/>
          </p:nvPr>
        </p:nvSpPr>
        <p:spPr/>
        <p:txBody>
          <a:bodyPr>
            <a:normAutofit fontScale="85000" lnSpcReduction="10000"/>
          </a:bodyPr>
          <a:lstStyle/>
          <a:p>
            <a:r>
              <a:rPr lang="en-US" dirty="0"/>
              <a:t>Humans and mutants cannot co-exist</a:t>
            </a:r>
            <a:endParaRPr lang="en-CA" dirty="0"/>
          </a:p>
          <a:p>
            <a:r>
              <a:rPr lang="en-US" dirty="0"/>
              <a:t>Voice of radicalism and extremism</a:t>
            </a:r>
            <a:endParaRPr lang="en-CA" dirty="0"/>
          </a:p>
          <a:p>
            <a:r>
              <a:rPr lang="en-US" dirty="0"/>
              <a:t>Power: magnetize metal</a:t>
            </a:r>
            <a:endParaRPr lang="en-CA" dirty="0"/>
          </a:p>
          <a:p>
            <a:r>
              <a:rPr lang="en-US" dirty="0"/>
              <a:t>Concentration camp survivor </a:t>
            </a:r>
            <a:endParaRPr lang="en-CA" dirty="0"/>
          </a:p>
          <a:p>
            <a:r>
              <a:rPr lang="en-US" dirty="0"/>
              <a:t>Arrogance, unruliness, violence</a:t>
            </a:r>
            <a:endParaRPr lang="en-CA" dirty="0"/>
          </a:p>
          <a:p>
            <a:r>
              <a:rPr lang="en-US" dirty="0"/>
              <a:t>mobility</a:t>
            </a:r>
            <a:endParaRPr lang="en-CA" dirty="0"/>
          </a:p>
          <a:p>
            <a:r>
              <a:rPr lang="en-US" dirty="0"/>
              <a:t>Embodies transgression &amp; expansiveness</a:t>
            </a:r>
            <a:endParaRPr lang="en-CA" dirty="0"/>
          </a:p>
          <a:p>
            <a:r>
              <a:rPr lang="en-US" dirty="0"/>
              <a:t>Movements &amp; gestures are big &amp; sweeping</a:t>
            </a:r>
            <a:endParaRPr lang="en-CA" dirty="0"/>
          </a:p>
          <a:p>
            <a:endParaRPr lang="en-US" dirty="0"/>
          </a:p>
        </p:txBody>
      </p:sp>
      <p:sp>
        <p:nvSpPr>
          <p:cNvPr id="7" name="Text Placeholder 6"/>
          <p:cNvSpPr>
            <a:spLocks noGrp="1"/>
          </p:cNvSpPr>
          <p:nvPr>
            <p:ph type="body" sz="quarter" idx="3"/>
          </p:nvPr>
        </p:nvSpPr>
        <p:spPr>
          <a:solidFill>
            <a:srgbClr val="FF4C34"/>
          </a:solidFill>
        </p:spPr>
        <p:txBody>
          <a:bodyPr/>
          <a:lstStyle/>
          <a:p>
            <a:r>
              <a:rPr lang="en-US" b="1" dirty="0" smtClean="0">
                <a:solidFill>
                  <a:srgbClr val="292934"/>
                </a:solidFill>
              </a:rPr>
              <a:t>Professor X</a:t>
            </a:r>
            <a:endParaRPr lang="en-US" b="1" dirty="0">
              <a:solidFill>
                <a:srgbClr val="292934"/>
              </a:solidFill>
            </a:endParaRPr>
          </a:p>
        </p:txBody>
      </p:sp>
      <p:sp>
        <p:nvSpPr>
          <p:cNvPr id="8" name="Content Placeholder 7"/>
          <p:cNvSpPr>
            <a:spLocks noGrp="1"/>
          </p:cNvSpPr>
          <p:nvPr>
            <p:ph sz="quarter" idx="4"/>
          </p:nvPr>
        </p:nvSpPr>
        <p:spPr/>
        <p:txBody>
          <a:bodyPr>
            <a:normAutofit fontScale="92500" lnSpcReduction="20000"/>
          </a:bodyPr>
          <a:lstStyle/>
          <a:p>
            <a:r>
              <a:rPr lang="en-US" dirty="0"/>
              <a:t>Preaches peaceful coexistence </a:t>
            </a:r>
            <a:endParaRPr lang="en-CA" dirty="0"/>
          </a:p>
          <a:p>
            <a:r>
              <a:rPr lang="en-US" dirty="0"/>
              <a:t>Voice of rationality and moderation</a:t>
            </a:r>
            <a:endParaRPr lang="en-CA" dirty="0"/>
          </a:p>
          <a:p>
            <a:r>
              <a:rPr lang="en-US" dirty="0"/>
              <a:t>Power: telepathy</a:t>
            </a:r>
            <a:endParaRPr lang="en-CA" dirty="0"/>
          </a:p>
          <a:p>
            <a:r>
              <a:rPr lang="en-US" dirty="0"/>
              <a:t>Physical disability</a:t>
            </a:r>
            <a:endParaRPr lang="en-CA" dirty="0"/>
          </a:p>
          <a:p>
            <a:r>
              <a:rPr lang="en-US" dirty="0"/>
              <a:t>Balance, modesty, calm</a:t>
            </a:r>
            <a:endParaRPr lang="en-CA" dirty="0"/>
          </a:p>
          <a:p>
            <a:r>
              <a:rPr lang="en-US" dirty="0"/>
              <a:t>immobility</a:t>
            </a:r>
            <a:endParaRPr lang="en-CA" dirty="0"/>
          </a:p>
          <a:p>
            <a:r>
              <a:rPr lang="en-US" dirty="0"/>
              <a:t>Embodies restraint &amp; containment </a:t>
            </a:r>
            <a:endParaRPr lang="en-CA" dirty="0"/>
          </a:p>
          <a:p>
            <a:r>
              <a:rPr lang="en-US" dirty="0"/>
              <a:t>(order)</a:t>
            </a:r>
            <a:endParaRPr lang="en-CA" dirty="0"/>
          </a:p>
          <a:p>
            <a:r>
              <a:rPr lang="en-US" dirty="0"/>
              <a:t>Movements are small </a:t>
            </a:r>
            <a:endParaRPr lang="en-CA" dirty="0"/>
          </a:p>
          <a:p>
            <a:endParaRPr lang="en-US" dirty="0"/>
          </a:p>
        </p:txBody>
      </p:sp>
    </p:spTree>
    <p:extLst>
      <p:ext uri="{BB962C8B-B14F-4D97-AF65-F5344CB8AC3E}">
        <p14:creationId xmlns:p14="http://schemas.microsoft.com/office/powerpoint/2010/main" val="2286740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Ideology </a:t>
            </a:r>
            <a:endParaRPr lang="en-US" dirty="0">
              <a:solidFill>
                <a:srgbClr val="292934"/>
              </a:solidFill>
            </a:endParaRPr>
          </a:p>
        </p:txBody>
      </p:sp>
      <p:sp>
        <p:nvSpPr>
          <p:cNvPr id="3" name="Content Placeholder 2"/>
          <p:cNvSpPr>
            <a:spLocks noGrp="1"/>
          </p:cNvSpPr>
          <p:nvPr>
            <p:ph idx="1"/>
          </p:nvPr>
        </p:nvSpPr>
        <p:spPr/>
        <p:txBody>
          <a:bodyPr/>
          <a:lstStyle/>
          <a:p>
            <a:r>
              <a:rPr lang="en-US" b="1" dirty="0" smtClean="0"/>
              <a:t>Ideology defined</a:t>
            </a:r>
            <a:r>
              <a:rPr lang="en-US" dirty="0" smtClean="0"/>
              <a:t>: </a:t>
            </a:r>
            <a:endParaRPr lang="en-US" dirty="0"/>
          </a:p>
          <a:p>
            <a:r>
              <a:rPr lang="en-US" dirty="0"/>
              <a:t>1. refers to the set of overarching social values, images</a:t>
            </a:r>
          </a:p>
          <a:p>
            <a:r>
              <a:rPr lang="en-US" dirty="0"/>
              <a:t>2. and beliefs of a society that remove individuals of their true knowledge of their true role in society </a:t>
            </a:r>
          </a:p>
          <a:p>
            <a:r>
              <a:rPr lang="en-US" dirty="0"/>
              <a:t>3. naturalizes artificial forms of behavior to the point where people believe this form of behavior is natural</a:t>
            </a:r>
          </a:p>
          <a:p>
            <a:endParaRPr lang="en-US" dirty="0"/>
          </a:p>
        </p:txBody>
      </p:sp>
    </p:spTree>
    <p:extLst>
      <p:ext uri="{BB962C8B-B14F-4D97-AF65-F5344CB8AC3E}">
        <p14:creationId xmlns:p14="http://schemas.microsoft.com/office/powerpoint/2010/main" val="4244245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Prof X: Savior figure </a:t>
            </a:r>
            <a:endParaRPr lang="en-US" dirty="0">
              <a:solidFill>
                <a:srgbClr val="292934"/>
              </a:solidFill>
            </a:endParaRPr>
          </a:p>
        </p:txBody>
      </p:sp>
      <p:sp>
        <p:nvSpPr>
          <p:cNvPr id="4" name="Content Placeholder 3"/>
          <p:cNvSpPr>
            <a:spLocks noGrp="1"/>
          </p:cNvSpPr>
          <p:nvPr>
            <p:ph sz="half" idx="1"/>
          </p:nvPr>
        </p:nvSpPr>
        <p:spPr/>
        <p:txBody>
          <a:bodyPr/>
          <a:lstStyle/>
          <a:p>
            <a:r>
              <a:rPr lang="en-US" dirty="0" err="1" smtClean="0"/>
              <a:t>Messainic</a:t>
            </a:r>
            <a:r>
              <a:rPr lang="en-US" dirty="0" smtClean="0"/>
              <a:t> figure</a:t>
            </a:r>
            <a:endParaRPr lang="en-US" dirty="0"/>
          </a:p>
          <a:p>
            <a:r>
              <a:rPr lang="en-US" dirty="0"/>
              <a:t>His crucifixion (fears about his people turning against him)—projection of his fears?</a:t>
            </a:r>
          </a:p>
          <a:p>
            <a:r>
              <a:rPr lang="en-US" dirty="0" smtClean="0"/>
              <a:t>Self-sacrificial</a:t>
            </a:r>
            <a:endParaRPr lang="en-US" dirty="0"/>
          </a:p>
        </p:txBody>
      </p:sp>
      <p:pic>
        <p:nvPicPr>
          <p:cNvPr id="6" name="Content Placeholder 5" descr="x.jpg"/>
          <p:cNvPicPr>
            <a:picLocks noGrp="1" noChangeAspect="1"/>
          </p:cNvPicPr>
          <p:nvPr>
            <p:ph sz="half" idx="2"/>
          </p:nvPr>
        </p:nvPicPr>
        <p:blipFill>
          <a:blip r:embed="rId2">
            <a:extLst>
              <a:ext uri="{28A0092B-C50C-407E-A947-70E740481C1C}">
                <a14:useLocalDpi xmlns:a14="http://schemas.microsoft.com/office/drawing/2010/main" val="0"/>
              </a:ext>
            </a:extLst>
          </a:blip>
          <a:srcRect l="3948" r="3948"/>
          <a:stretch>
            <a:fillRect/>
          </a:stretch>
        </p:blipFill>
        <p:spPr/>
      </p:pic>
    </p:spTree>
    <p:extLst>
      <p:ext uri="{BB962C8B-B14F-4D97-AF65-F5344CB8AC3E}">
        <p14:creationId xmlns:p14="http://schemas.microsoft.com/office/powerpoint/2010/main" val="2440803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Professor X: Mind Control</a:t>
            </a:r>
            <a:endParaRPr lang="en-US" dirty="0">
              <a:solidFill>
                <a:srgbClr val="292934"/>
              </a:solidFill>
            </a:endParaRPr>
          </a:p>
        </p:txBody>
      </p:sp>
      <p:sp>
        <p:nvSpPr>
          <p:cNvPr id="3" name="Content Placeholder 2"/>
          <p:cNvSpPr>
            <a:spLocks noGrp="1"/>
          </p:cNvSpPr>
          <p:nvPr>
            <p:ph idx="1"/>
          </p:nvPr>
        </p:nvSpPr>
        <p:spPr/>
        <p:txBody>
          <a:bodyPr>
            <a:normAutofit fontScale="92500"/>
          </a:bodyPr>
          <a:lstStyle/>
          <a:p>
            <a:r>
              <a:rPr lang="en-US" dirty="0" smtClean="0"/>
              <a:t>Celebration of the power of the mind (not the body)</a:t>
            </a:r>
          </a:p>
          <a:p>
            <a:r>
              <a:rPr lang="en-US" dirty="0" smtClean="0"/>
              <a:t>Omnipotent</a:t>
            </a:r>
          </a:p>
          <a:p>
            <a:r>
              <a:rPr lang="en-US" dirty="0" smtClean="0"/>
              <a:t>mind and body split</a:t>
            </a:r>
          </a:p>
          <a:p>
            <a:r>
              <a:rPr lang="en-US" dirty="0" smtClean="0"/>
              <a:t>His imprisonment foregrounds the split in his psyche;</a:t>
            </a:r>
          </a:p>
          <a:p>
            <a:r>
              <a:rPr lang="en-US" dirty="0" smtClean="0"/>
              <a:t>The unconscious (fears) and conscious (energy that threatens control)</a:t>
            </a:r>
          </a:p>
          <a:p>
            <a:r>
              <a:rPr lang="en-US" dirty="0" smtClean="0"/>
              <a:t>he is used the display the penetration of Stryker’s ideologies</a:t>
            </a:r>
          </a:p>
          <a:p>
            <a:r>
              <a:rPr lang="en-US" dirty="0" smtClean="0"/>
              <a:t>Strategies of mind control used for undesirables</a:t>
            </a:r>
          </a:p>
          <a:p>
            <a:r>
              <a:rPr lang="en-US" dirty="0" smtClean="0"/>
              <a:t>He cannot transform via the body—he is fixed</a:t>
            </a:r>
          </a:p>
          <a:p>
            <a:r>
              <a:rPr lang="en-US" dirty="0" smtClean="0"/>
              <a:t>But the X-men represent an extension of his body—they are his shape shifters—that is his way of transgressing authority </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115397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Professor X- Disability</a:t>
            </a:r>
            <a:endParaRPr lang="en-US" dirty="0">
              <a:solidFill>
                <a:srgbClr val="292934"/>
              </a:solidFill>
            </a:endParaRPr>
          </a:p>
        </p:txBody>
      </p:sp>
      <p:sp>
        <p:nvSpPr>
          <p:cNvPr id="3" name="Content Placeholder 2"/>
          <p:cNvSpPr>
            <a:spLocks noGrp="1"/>
          </p:cNvSpPr>
          <p:nvPr>
            <p:ph sz="half" idx="1"/>
          </p:nvPr>
        </p:nvSpPr>
        <p:spPr/>
        <p:txBody>
          <a:bodyPr>
            <a:normAutofit fontScale="62500" lnSpcReduction="20000"/>
          </a:bodyPr>
          <a:lstStyle/>
          <a:p>
            <a:r>
              <a:rPr lang="en-US" dirty="0" smtClean="0"/>
              <a:t>Another minority movement in the comic (disability culture)</a:t>
            </a:r>
          </a:p>
          <a:p>
            <a:r>
              <a:rPr lang="en-US" dirty="0" smtClean="0"/>
              <a:t>His </a:t>
            </a:r>
            <a:r>
              <a:rPr lang="en-US" dirty="0"/>
              <a:t>disability: a deconstruction of the perfect body</a:t>
            </a:r>
          </a:p>
          <a:p>
            <a:r>
              <a:rPr lang="en-US" dirty="0" smtClean="0"/>
              <a:t>Wheel chair as tool, a form self-expression, an extension of identity/self, a lived experience, a fashion identity?</a:t>
            </a:r>
          </a:p>
          <a:p>
            <a:r>
              <a:rPr lang="en-US" dirty="0" smtClean="0"/>
              <a:t>A configuration of difference (via disability)</a:t>
            </a:r>
          </a:p>
          <a:p>
            <a:r>
              <a:rPr lang="en-US" dirty="0" smtClean="0"/>
              <a:t>A hybrid figuration (man/machine)</a:t>
            </a:r>
          </a:p>
          <a:p>
            <a:r>
              <a:rPr lang="en-US" dirty="0" smtClean="0"/>
              <a:t>A sign of “other than the norm”</a:t>
            </a:r>
          </a:p>
          <a:p>
            <a:r>
              <a:rPr lang="en-US" dirty="0" smtClean="0"/>
              <a:t>Not a sign of weakness or inferiority</a:t>
            </a:r>
          </a:p>
          <a:p>
            <a:r>
              <a:rPr lang="en-US" dirty="0" smtClean="0"/>
              <a:t>Problems: is he bound by it?  in his wheel chair, is he contained, deeply reserved, restrained? </a:t>
            </a:r>
          </a:p>
          <a:p>
            <a:endParaRPr lang="en-US" dirty="0" smtClean="0"/>
          </a:p>
          <a:p>
            <a:endParaRPr lang="en-US" dirty="0"/>
          </a:p>
        </p:txBody>
      </p:sp>
      <p:pic>
        <p:nvPicPr>
          <p:cNvPr id="5" name="Content Placeholder 4" descr="abc.jpg"/>
          <p:cNvPicPr>
            <a:picLocks noGrp="1" noChangeAspect="1"/>
          </p:cNvPicPr>
          <p:nvPr>
            <p:ph sz="half" idx="2"/>
          </p:nvPr>
        </p:nvPicPr>
        <p:blipFill>
          <a:blip r:embed="rId2">
            <a:extLst>
              <a:ext uri="{28A0092B-C50C-407E-A947-70E740481C1C}">
                <a14:useLocalDpi xmlns:a14="http://schemas.microsoft.com/office/drawing/2010/main" val="0"/>
              </a:ext>
            </a:extLst>
          </a:blip>
          <a:srcRect l="20909" r="20909"/>
          <a:stretch>
            <a:fillRect/>
          </a:stretch>
        </p:blipFill>
        <p:spPr>
          <a:xfrm>
            <a:off x="4648200" y="1673225"/>
            <a:ext cx="4038600" cy="4718050"/>
          </a:xfrm>
        </p:spPr>
      </p:pic>
    </p:spTree>
    <p:extLst>
      <p:ext uri="{BB962C8B-B14F-4D97-AF65-F5344CB8AC3E}">
        <p14:creationId xmlns:p14="http://schemas.microsoft.com/office/powerpoint/2010/main" val="418402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Family Metaphor</a:t>
            </a:r>
            <a:endParaRPr lang="en-US" dirty="0">
              <a:solidFill>
                <a:srgbClr val="292934"/>
              </a:solidFill>
            </a:endParaRPr>
          </a:p>
        </p:txBody>
      </p:sp>
      <p:sp>
        <p:nvSpPr>
          <p:cNvPr id="3" name="Content Placeholder 2"/>
          <p:cNvSpPr>
            <a:spLocks noGrp="1"/>
          </p:cNvSpPr>
          <p:nvPr>
            <p:ph idx="1"/>
          </p:nvPr>
        </p:nvSpPr>
        <p:spPr/>
        <p:txBody>
          <a:bodyPr>
            <a:normAutofit fontScale="92500"/>
          </a:bodyPr>
          <a:lstStyle/>
          <a:p>
            <a:r>
              <a:rPr lang="en-US" dirty="0" smtClean="0"/>
              <a:t>Family substitute fantasy (</a:t>
            </a:r>
            <a:r>
              <a:rPr lang="en-US" dirty="0" err="1" smtClean="0"/>
              <a:t>vs</a:t>
            </a:r>
            <a:r>
              <a:rPr lang="en-US" dirty="0" smtClean="0"/>
              <a:t> individual)</a:t>
            </a:r>
          </a:p>
          <a:p>
            <a:r>
              <a:rPr lang="en-US" dirty="0" smtClean="0"/>
              <a:t>Mutants &amp; Magneto’s brotherhood brought together as a family (forced)</a:t>
            </a:r>
          </a:p>
          <a:p>
            <a:r>
              <a:rPr lang="en-US" dirty="0" smtClean="0"/>
              <a:t>Difference to regular family: they are together in service of a higher purpose</a:t>
            </a:r>
          </a:p>
          <a:p>
            <a:r>
              <a:rPr lang="en-US" dirty="0" smtClean="0"/>
              <a:t>Represents a fantasy about finding your real family </a:t>
            </a:r>
          </a:p>
          <a:p>
            <a:r>
              <a:rPr lang="en-US" dirty="0" smtClean="0"/>
              <a:t>Romanticized fantasy</a:t>
            </a:r>
          </a:p>
          <a:p>
            <a:r>
              <a:rPr lang="en-US" dirty="0" smtClean="0"/>
              <a:t>Need a family like me (not the one you are born into)</a:t>
            </a:r>
          </a:p>
          <a:p>
            <a:r>
              <a:rPr lang="en-US" dirty="0" smtClean="0"/>
              <a:t>X-men members of a threatened affinity group</a:t>
            </a:r>
          </a:p>
          <a:p>
            <a:r>
              <a:rPr lang="en-US" dirty="0" smtClean="0"/>
              <a:t>For the reader, it provides membership and security </a:t>
            </a:r>
          </a:p>
          <a:p>
            <a:r>
              <a:rPr lang="en-US" dirty="0" smtClean="0"/>
              <a:t>X-men reimagines, twists the fantasy and our understanding of reality—this is what makes superhero stories endure</a:t>
            </a:r>
          </a:p>
          <a:p>
            <a:endParaRPr lang="en-US" dirty="0"/>
          </a:p>
        </p:txBody>
      </p:sp>
    </p:spTree>
    <p:extLst>
      <p:ext uri="{BB962C8B-B14F-4D97-AF65-F5344CB8AC3E}">
        <p14:creationId xmlns:p14="http://schemas.microsoft.com/office/powerpoint/2010/main" val="258203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95D2"/>
          </a:solidFill>
        </p:spPr>
        <p:txBody>
          <a:bodyPr/>
          <a:lstStyle/>
          <a:p>
            <a:r>
              <a:rPr lang="en-US" dirty="0" smtClean="0">
                <a:solidFill>
                  <a:schemeClr val="tx1"/>
                </a:solidFill>
              </a:rPr>
              <a:t>Evening Contemplation</a:t>
            </a:r>
            <a:endParaRPr lang="en-US" dirty="0">
              <a:solidFill>
                <a:schemeClr val="tx1"/>
              </a:solidFill>
            </a:endParaRPr>
          </a:p>
        </p:txBody>
      </p:sp>
      <p:sp>
        <p:nvSpPr>
          <p:cNvPr id="3" name="Content Placeholder 2"/>
          <p:cNvSpPr>
            <a:spLocks noGrp="1"/>
          </p:cNvSpPr>
          <p:nvPr>
            <p:ph sz="half" idx="1"/>
          </p:nvPr>
        </p:nvSpPr>
        <p:spPr>
          <a:xfrm>
            <a:off x="247596" y="1673352"/>
            <a:ext cx="4038600" cy="4718304"/>
          </a:xfrm>
        </p:spPr>
        <p:txBody>
          <a:bodyPr/>
          <a:lstStyle/>
          <a:p>
            <a:r>
              <a:rPr lang="en-US" dirty="0">
                <a:solidFill>
                  <a:srgbClr val="FF0000"/>
                </a:solidFill>
              </a:rPr>
              <a:t>Question</a:t>
            </a:r>
            <a:r>
              <a:rPr lang="en-US" dirty="0"/>
              <a:t>: is it part of human nature to destroy people who are different than us?</a:t>
            </a:r>
          </a:p>
          <a:p>
            <a:endParaRPr lang="en-US" dirty="0"/>
          </a:p>
        </p:txBody>
      </p:sp>
      <p:pic>
        <p:nvPicPr>
          <p:cNvPr id="5" name="Content Placeholder 4" descr="Mutie.jpg"/>
          <p:cNvPicPr>
            <a:picLocks noGrp="1" noChangeAspect="1"/>
          </p:cNvPicPr>
          <p:nvPr>
            <p:ph sz="half" idx="2"/>
          </p:nvPr>
        </p:nvPicPr>
        <p:blipFill>
          <a:blip r:embed="rId2">
            <a:extLst>
              <a:ext uri="{28A0092B-C50C-407E-A947-70E740481C1C}">
                <a14:useLocalDpi xmlns:a14="http://schemas.microsoft.com/office/drawing/2010/main" val="0"/>
              </a:ext>
            </a:extLst>
          </a:blip>
          <a:srcRect t="-37782" b="-37782"/>
          <a:stretch>
            <a:fillRect/>
          </a:stretch>
        </p:blipFill>
        <p:spPr>
          <a:prstGeom prst="rect">
            <a:avLst/>
          </a:prstGeom>
        </p:spPr>
      </p:pic>
    </p:spTree>
    <p:extLst>
      <p:ext uri="{BB962C8B-B14F-4D97-AF65-F5344CB8AC3E}">
        <p14:creationId xmlns:p14="http://schemas.microsoft.com/office/powerpoint/2010/main" val="4130186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118913"/>
          </a:xfrm>
          <a:solidFill>
            <a:srgbClr val="FF4C34"/>
          </a:solidFill>
        </p:spPr>
        <p:txBody>
          <a:bodyPr/>
          <a:lstStyle/>
          <a:p>
            <a:r>
              <a:rPr lang="en-US" dirty="0" smtClean="0">
                <a:solidFill>
                  <a:srgbClr val="292934"/>
                </a:solidFill>
              </a:rPr>
              <a:t>Wolverine </a:t>
            </a:r>
            <a:br>
              <a:rPr lang="en-US" dirty="0" smtClean="0">
                <a:solidFill>
                  <a:srgbClr val="292934"/>
                </a:solidFill>
              </a:rPr>
            </a:br>
            <a:r>
              <a:rPr lang="en-US" dirty="0" smtClean="0">
                <a:solidFill>
                  <a:srgbClr val="292934"/>
                </a:solidFill>
              </a:rPr>
              <a:t>(ch.2)</a:t>
            </a:r>
            <a:endParaRPr lang="en-US" dirty="0">
              <a:solidFill>
                <a:srgbClr val="292934"/>
              </a:solidFill>
            </a:endParaRPr>
          </a:p>
        </p:txBody>
      </p:sp>
      <p:pic>
        <p:nvPicPr>
          <p:cNvPr id="4" name="Content Placeholder 3" descr="wolverine.jpg"/>
          <p:cNvPicPr>
            <a:picLocks noGrp="1" noChangeAspect="1"/>
          </p:cNvPicPr>
          <p:nvPr>
            <p:ph idx="1"/>
          </p:nvPr>
        </p:nvPicPr>
        <p:blipFill>
          <a:blip r:embed="rId2">
            <a:extLst>
              <a:ext uri="{28A0092B-C50C-407E-A947-70E740481C1C}">
                <a14:useLocalDpi xmlns:a14="http://schemas.microsoft.com/office/drawing/2010/main" val="0"/>
              </a:ext>
            </a:extLst>
          </a:blip>
          <a:srcRect l="4147" r="4147"/>
          <a:stretch>
            <a:fillRect/>
          </a:stretch>
        </p:blipFill>
        <p:spPr/>
      </p:pic>
      <p:sp>
        <p:nvSpPr>
          <p:cNvPr id="3" name="Text Placeholder 2"/>
          <p:cNvSpPr>
            <a:spLocks noGrp="1"/>
          </p:cNvSpPr>
          <p:nvPr>
            <p:ph type="body" sz="half" idx="2"/>
          </p:nvPr>
        </p:nvSpPr>
        <p:spPr/>
        <p:txBody>
          <a:bodyPr/>
          <a:lstStyle/>
          <a:p>
            <a:r>
              <a:rPr lang="en-US" dirty="0"/>
              <a:t>“We’re glad he is on </a:t>
            </a:r>
            <a:r>
              <a:rPr lang="en-US" i="1" dirty="0"/>
              <a:t>our</a:t>
            </a:r>
            <a:r>
              <a:rPr lang="en-US" dirty="0"/>
              <a:t> side. The anger has been channeled and has transcended mere petulance and become the salvation of all that is good and well-intentioned in us. Wolverine takes our anger and uses it as a weapon, and in doing so, purifies us all. He kills for our sins. And it is good (Danny </a:t>
            </a:r>
            <a:r>
              <a:rPr lang="en-US" dirty="0" err="1"/>
              <a:t>Fingeroth</a:t>
            </a:r>
            <a:r>
              <a:rPr lang="en-US" dirty="0"/>
              <a:t>, 137).</a:t>
            </a:r>
          </a:p>
          <a:p>
            <a:endParaRPr lang="en-US" dirty="0"/>
          </a:p>
        </p:txBody>
      </p:sp>
    </p:spTree>
    <p:extLst>
      <p:ext uri="{BB962C8B-B14F-4D97-AF65-F5344CB8AC3E}">
        <p14:creationId xmlns:p14="http://schemas.microsoft.com/office/powerpoint/2010/main" val="307902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Wolverine: The Star Attraction</a:t>
            </a:r>
            <a:endParaRPr lang="en-US" dirty="0">
              <a:solidFill>
                <a:srgbClr val="292934"/>
              </a:solidFill>
            </a:endParaRPr>
          </a:p>
        </p:txBody>
      </p:sp>
      <p:sp>
        <p:nvSpPr>
          <p:cNvPr id="3" name="Content Placeholder 2"/>
          <p:cNvSpPr>
            <a:spLocks noGrp="1"/>
          </p:cNvSpPr>
          <p:nvPr>
            <p:ph idx="1"/>
          </p:nvPr>
        </p:nvSpPr>
        <p:spPr/>
        <p:txBody>
          <a:bodyPr>
            <a:normAutofit fontScale="92500"/>
          </a:bodyPr>
          <a:lstStyle/>
          <a:p>
            <a:pPr lvl="0"/>
            <a:r>
              <a:rPr lang="en-US" dirty="0" smtClean="0"/>
              <a:t>First appeared in the comic world as an adversary of Hulk-joined X-men in 1974</a:t>
            </a:r>
          </a:p>
          <a:p>
            <a:pPr lvl="0"/>
            <a:r>
              <a:rPr lang="en-US" dirty="0" smtClean="0"/>
              <a:t>Loner </a:t>
            </a:r>
            <a:r>
              <a:rPr lang="en-US" dirty="0"/>
              <a:t>persona—romanticized the introvert; solitary existence</a:t>
            </a:r>
          </a:p>
          <a:p>
            <a:pPr lvl="0"/>
            <a:r>
              <a:rPr lang="en-US" dirty="0" smtClean="0"/>
              <a:t>Lack </a:t>
            </a:r>
            <a:r>
              <a:rPr lang="en-US" dirty="0"/>
              <a:t>of restraint and self-control. </a:t>
            </a:r>
            <a:endParaRPr lang="en-US" dirty="0" smtClean="0"/>
          </a:p>
          <a:p>
            <a:pPr lvl="0"/>
            <a:r>
              <a:rPr lang="en-US" dirty="0"/>
              <a:t>T</a:t>
            </a:r>
            <a:r>
              <a:rPr lang="en-US" dirty="0" smtClean="0"/>
              <a:t>he </a:t>
            </a:r>
            <a:r>
              <a:rPr lang="en-US" dirty="0"/>
              <a:t>question of Wolverine’s identity </a:t>
            </a:r>
            <a:r>
              <a:rPr lang="en-US" dirty="0" smtClean="0"/>
              <a:t>-</a:t>
            </a:r>
            <a:r>
              <a:rPr lang="en-US" dirty="0"/>
              <a:t>-</a:t>
            </a:r>
            <a:r>
              <a:rPr lang="en-US" dirty="0" smtClean="0"/>
              <a:t>-is he an </a:t>
            </a:r>
            <a:r>
              <a:rPr lang="en-US" dirty="0"/>
              <a:t>authentic mutant or a real human—his condition of being is in </a:t>
            </a:r>
            <a:r>
              <a:rPr lang="en-US" dirty="0" smtClean="0"/>
              <a:t>question</a:t>
            </a:r>
            <a:endParaRPr lang="en-US" dirty="0"/>
          </a:p>
          <a:p>
            <a:r>
              <a:rPr lang="en-US" dirty="0"/>
              <a:t>Another vigilante hero </a:t>
            </a:r>
            <a:r>
              <a:rPr lang="en-US" dirty="0" smtClean="0"/>
              <a:t>archetype—anger-fueled character</a:t>
            </a:r>
            <a:endParaRPr lang="en-US" dirty="0"/>
          </a:p>
          <a:p>
            <a:r>
              <a:rPr lang="en-US" dirty="0" smtClean="0"/>
              <a:t>Justice </a:t>
            </a:r>
            <a:r>
              <a:rPr lang="en-US" dirty="0"/>
              <a:t>and personal vengeance </a:t>
            </a:r>
          </a:p>
          <a:p>
            <a:r>
              <a:rPr lang="en-US" dirty="0"/>
              <a:t>Justice is not selfless</a:t>
            </a:r>
          </a:p>
          <a:p>
            <a:r>
              <a:rPr lang="en-US" dirty="0"/>
              <a:t>Meeting violence with overwhelming </a:t>
            </a:r>
            <a:r>
              <a:rPr lang="en-US" dirty="0" smtClean="0"/>
              <a:t>force</a:t>
            </a:r>
            <a:endParaRPr lang="en-US" dirty="0"/>
          </a:p>
          <a:p>
            <a:r>
              <a:rPr lang="en-US" dirty="0"/>
              <a:t>The need to tame Wolverine’s violence/aggression </a:t>
            </a:r>
          </a:p>
          <a:p>
            <a:r>
              <a:rPr lang="en-US" dirty="0"/>
              <a:t>Dark past; unknown origins </a:t>
            </a:r>
          </a:p>
          <a:p>
            <a:endParaRPr lang="en-US" dirty="0"/>
          </a:p>
        </p:txBody>
      </p:sp>
    </p:spTree>
    <p:extLst>
      <p:ext uri="{BB962C8B-B14F-4D97-AF65-F5344CB8AC3E}">
        <p14:creationId xmlns:p14="http://schemas.microsoft.com/office/powerpoint/2010/main" val="76023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Wolverine—aka Logan</a:t>
            </a:r>
            <a:endParaRPr lang="en-US" dirty="0">
              <a:solidFill>
                <a:srgbClr val="292934"/>
              </a:solidFill>
            </a:endParaRPr>
          </a:p>
        </p:txBody>
      </p:sp>
      <p:sp>
        <p:nvSpPr>
          <p:cNvPr id="3" name="Content Placeholder 2"/>
          <p:cNvSpPr>
            <a:spLocks noGrp="1"/>
          </p:cNvSpPr>
          <p:nvPr>
            <p:ph idx="1"/>
          </p:nvPr>
        </p:nvSpPr>
        <p:spPr/>
        <p:txBody>
          <a:bodyPr>
            <a:normAutofit fontScale="92500"/>
          </a:bodyPr>
          <a:lstStyle/>
          <a:p>
            <a:r>
              <a:rPr lang="en-US" dirty="0" smtClean="0"/>
              <a:t>Expression of anger—of the most extreme manner produced in comics</a:t>
            </a:r>
          </a:p>
          <a:p>
            <a:r>
              <a:rPr lang="en-US" dirty="0" smtClean="0"/>
              <a:t>Sparse memories of the past</a:t>
            </a:r>
          </a:p>
          <a:p>
            <a:r>
              <a:rPr lang="en-US" dirty="0" smtClean="0"/>
              <a:t>He know he is someone’s victim but he </a:t>
            </a:r>
            <a:r>
              <a:rPr lang="en-US" dirty="0" err="1" smtClean="0"/>
              <a:t>doesn</a:t>
            </a:r>
            <a:r>
              <a:rPr lang="fr-FR" dirty="0" smtClean="0"/>
              <a:t>’</a:t>
            </a:r>
            <a:r>
              <a:rPr lang="en-US" dirty="0" smtClean="0"/>
              <a:t>t know who the perpetrator is  </a:t>
            </a:r>
          </a:p>
          <a:p>
            <a:r>
              <a:rPr lang="en-US" dirty="0" smtClean="0"/>
              <a:t>rage-inciting </a:t>
            </a:r>
          </a:p>
          <a:p>
            <a:r>
              <a:rPr lang="en-US" dirty="0" smtClean="0"/>
              <a:t>Backstory: implantation of an “</a:t>
            </a:r>
            <a:r>
              <a:rPr lang="en-US" dirty="0" err="1" smtClean="0"/>
              <a:t>adamantium</a:t>
            </a:r>
            <a:r>
              <a:rPr lang="en-US" dirty="0" smtClean="0"/>
              <a:t>” metal skeleton</a:t>
            </a:r>
          </a:p>
          <a:p>
            <a:r>
              <a:rPr lang="en-US" dirty="0" smtClean="0"/>
              <a:t>Maintains audience sympathy—how?</a:t>
            </a:r>
          </a:p>
          <a:p>
            <a:r>
              <a:rPr lang="en-US" dirty="0" smtClean="0"/>
              <a:t>He is capable of love, hate, loyalty, and friendship; rage does not define ALL of him</a:t>
            </a:r>
          </a:p>
          <a:p>
            <a:r>
              <a:rPr lang="en-US" dirty="0" smtClean="0"/>
              <a:t>His goal is to protect his substitute family   </a:t>
            </a:r>
          </a:p>
          <a:p>
            <a:r>
              <a:rPr lang="en-US" dirty="0" smtClean="0"/>
              <a:t>Big brother quality: protector and fighter for all persecuted </a:t>
            </a:r>
          </a:p>
          <a:p>
            <a:endParaRPr lang="en-US" dirty="0" smtClean="0"/>
          </a:p>
          <a:p>
            <a:endParaRPr lang="en-US" dirty="0"/>
          </a:p>
        </p:txBody>
      </p:sp>
    </p:spTree>
    <p:extLst>
      <p:ext uri="{BB962C8B-B14F-4D97-AF65-F5344CB8AC3E}">
        <p14:creationId xmlns:p14="http://schemas.microsoft.com/office/powerpoint/2010/main" val="180954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Major Themes</a:t>
            </a:r>
            <a:endParaRPr lang="en-US" dirty="0">
              <a:solidFill>
                <a:srgbClr val="292934"/>
              </a:solidFill>
            </a:endParaRPr>
          </a:p>
        </p:txBody>
      </p:sp>
      <p:sp>
        <p:nvSpPr>
          <p:cNvPr id="3" name="Content Placeholder 2"/>
          <p:cNvSpPr>
            <a:spLocks noGrp="1"/>
          </p:cNvSpPr>
          <p:nvPr>
            <p:ph idx="1"/>
          </p:nvPr>
        </p:nvSpPr>
        <p:spPr/>
        <p:txBody>
          <a:bodyPr>
            <a:normAutofit fontScale="92500" lnSpcReduction="20000"/>
          </a:bodyPr>
          <a:lstStyle/>
          <a:p>
            <a:r>
              <a:rPr lang="en-US" dirty="0" smtClean="0"/>
              <a:t>Heroism (mutants; any man)</a:t>
            </a:r>
          </a:p>
          <a:p>
            <a:r>
              <a:rPr lang="en-US" dirty="0" smtClean="0"/>
              <a:t>Justice</a:t>
            </a:r>
          </a:p>
          <a:p>
            <a:r>
              <a:rPr lang="en-US" dirty="0" smtClean="0"/>
              <a:t>Power</a:t>
            </a:r>
          </a:p>
          <a:p>
            <a:r>
              <a:rPr lang="en-US" dirty="0" smtClean="0"/>
              <a:t>saviors,</a:t>
            </a:r>
          </a:p>
          <a:p>
            <a:r>
              <a:rPr lang="en-US" dirty="0" smtClean="0"/>
              <a:t>the Apocalypse</a:t>
            </a:r>
          </a:p>
          <a:p>
            <a:r>
              <a:rPr lang="en-US" dirty="0" smtClean="0"/>
              <a:t>the Beast</a:t>
            </a:r>
          </a:p>
          <a:p>
            <a:r>
              <a:rPr lang="en-US" dirty="0" smtClean="0"/>
              <a:t>Evil (individual and societal—comes in the form of racism and other prejudice)</a:t>
            </a:r>
          </a:p>
          <a:p>
            <a:r>
              <a:rPr lang="en-US" dirty="0" smtClean="0"/>
              <a:t>Vigilantes</a:t>
            </a:r>
          </a:p>
          <a:p>
            <a:r>
              <a:rPr lang="en-US" dirty="0" smtClean="0"/>
              <a:t>the </a:t>
            </a:r>
            <a:r>
              <a:rPr lang="en-US" dirty="0"/>
              <a:t>American </a:t>
            </a:r>
            <a:r>
              <a:rPr lang="en-US" dirty="0" smtClean="0"/>
              <a:t>Way</a:t>
            </a:r>
            <a:endParaRPr lang="en-US" dirty="0"/>
          </a:p>
          <a:p>
            <a:r>
              <a:rPr lang="en-US" dirty="0" smtClean="0"/>
              <a:t>Nonviolence</a:t>
            </a:r>
          </a:p>
          <a:p>
            <a:r>
              <a:rPr lang="en-US" dirty="0" smtClean="0"/>
              <a:t>Collisions—can also be thought of a cross-fertilizations or hybridizations (social; religious; class; adults and children; male and female)</a:t>
            </a:r>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307020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95D2"/>
          </a:solidFill>
        </p:spPr>
        <p:txBody>
          <a:bodyPr/>
          <a:lstStyle/>
          <a:p>
            <a:r>
              <a:rPr lang="en-US" dirty="0" smtClean="0">
                <a:solidFill>
                  <a:srgbClr val="292934"/>
                </a:solidFill>
              </a:rPr>
              <a:t>“X” Symbol</a:t>
            </a:r>
            <a:endParaRPr lang="en-US" dirty="0">
              <a:solidFill>
                <a:srgbClr val="292934"/>
              </a:solidFill>
            </a:endParaRPr>
          </a:p>
        </p:txBody>
      </p:sp>
      <p:sp>
        <p:nvSpPr>
          <p:cNvPr id="3" name="Content Placeholder 2"/>
          <p:cNvSpPr>
            <a:spLocks noGrp="1"/>
          </p:cNvSpPr>
          <p:nvPr>
            <p:ph sz="half" idx="1"/>
          </p:nvPr>
        </p:nvSpPr>
        <p:spPr/>
        <p:txBody>
          <a:bodyPr>
            <a:normAutofit fontScale="92500" lnSpcReduction="10000"/>
          </a:bodyPr>
          <a:lstStyle/>
          <a:p>
            <a:pPr lvl="0"/>
            <a:r>
              <a:rPr lang="en-CA" dirty="0"/>
              <a:t>Symbol of inversion</a:t>
            </a:r>
          </a:p>
          <a:p>
            <a:pPr lvl="0"/>
            <a:r>
              <a:rPr lang="en-CA" dirty="0"/>
              <a:t>The interplay of opposites</a:t>
            </a:r>
          </a:p>
          <a:p>
            <a:pPr lvl="0"/>
            <a:r>
              <a:rPr lang="en-CA" dirty="0"/>
              <a:t>One quality gives rise to its opposite; death giving rise to life</a:t>
            </a:r>
          </a:p>
          <a:p>
            <a:pPr lvl="0"/>
            <a:r>
              <a:rPr lang="en-CA" dirty="0"/>
              <a:t>Good to evil</a:t>
            </a:r>
          </a:p>
          <a:p>
            <a:pPr lvl="0"/>
            <a:r>
              <a:rPr lang="en-CA" dirty="0"/>
              <a:t>It also signifies that “every true analogy must be applied inversely," as above, so below</a:t>
            </a:r>
          </a:p>
        </p:txBody>
      </p:sp>
      <p:pic>
        <p:nvPicPr>
          <p:cNvPr id="5" name="Content Placeholder 4" descr="xman.jpeg"/>
          <p:cNvPicPr>
            <a:picLocks noGrp="1" noChangeAspect="1"/>
          </p:cNvPicPr>
          <p:nvPr>
            <p:ph sz="half" idx="2"/>
          </p:nvPr>
        </p:nvPicPr>
        <p:blipFill>
          <a:blip r:embed="rId2">
            <a:extLst>
              <a:ext uri="{28A0092B-C50C-407E-A947-70E740481C1C}">
                <a14:useLocalDpi xmlns:a14="http://schemas.microsoft.com/office/drawing/2010/main" val="0"/>
              </a:ext>
            </a:extLst>
          </a:blip>
          <a:srcRect t="-28288" b="-28288"/>
          <a:stretch>
            <a:fillRect/>
          </a:stretch>
        </p:blipFill>
        <p:spPr/>
      </p:pic>
    </p:spTree>
    <p:extLst>
      <p:ext uri="{BB962C8B-B14F-4D97-AF65-F5344CB8AC3E}">
        <p14:creationId xmlns:p14="http://schemas.microsoft.com/office/powerpoint/2010/main" val="221323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chemeClr val="tx1"/>
                </a:solidFill>
              </a:rPr>
              <a:t>Let’s Begin with the </a:t>
            </a:r>
            <a:r>
              <a:rPr lang="en-US" dirty="0">
                <a:solidFill>
                  <a:schemeClr val="tx1"/>
                </a:solidFill>
              </a:rPr>
              <a:t>E</a:t>
            </a:r>
            <a:r>
              <a:rPr lang="en-US" dirty="0" smtClean="0">
                <a:solidFill>
                  <a:schemeClr val="tx1"/>
                </a:solidFill>
              </a:rPr>
              <a:t>nd </a:t>
            </a:r>
            <a:r>
              <a:rPr lang="en-US" sz="2600" dirty="0" smtClean="0">
                <a:solidFill>
                  <a:srgbClr val="292934"/>
                </a:solidFill>
              </a:rPr>
              <a:t>(of the book)</a:t>
            </a:r>
            <a:r>
              <a:rPr lang="en-US" dirty="0" smtClean="0">
                <a:solidFill>
                  <a:srgbClr val="292934"/>
                </a:solidFill>
              </a:rPr>
              <a:t>:</a:t>
            </a:r>
            <a:endParaRPr lang="en-US" dirty="0">
              <a:solidFill>
                <a:srgbClr val="292934"/>
              </a:solidFill>
            </a:endParaRPr>
          </a:p>
        </p:txBody>
      </p:sp>
      <p:sp>
        <p:nvSpPr>
          <p:cNvPr id="3" name="Content Placeholder 2"/>
          <p:cNvSpPr>
            <a:spLocks noGrp="1"/>
          </p:cNvSpPr>
          <p:nvPr>
            <p:ph idx="1"/>
          </p:nvPr>
        </p:nvSpPr>
        <p:spPr>
          <a:xfrm>
            <a:off x="457200" y="1624858"/>
            <a:ext cx="8229600" cy="4876800"/>
          </a:xfrm>
        </p:spPr>
        <p:txBody>
          <a:bodyPr>
            <a:normAutofit/>
          </a:bodyPr>
          <a:lstStyle/>
          <a:p>
            <a:r>
              <a:rPr lang="en-US" dirty="0"/>
              <a:t>This is a book that seems to despair the vision of reality presented by Stryker and his </a:t>
            </a:r>
            <a:r>
              <a:rPr lang="en-US" dirty="0" smtClean="0"/>
              <a:t>world </a:t>
            </a:r>
          </a:p>
          <a:p>
            <a:r>
              <a:rPr lang="en-US" dirty="0" smtClean="0"/>
              <a:t>There is no </a:t>
            </a:r>
            <a:r>
              <a:rPr lang="en-US" dirty="0"/>
              <a:t>middle ground left between the dreamy </a:t>
            </a:r>
            <a:r>
              <a:rPr lang="en-US" dirty="0" smtClean="0"/>
              <a:t>utopia Stryker’s world &amp; </a:t>
            </a:r>
            <a:r>
              <a:rPr lang="en-US" dirty="0"/>
              <a:t>the ironically "ideal" society of the </a:t>
            </a:r>
            <a:r>
              <a:rPr lang="en-US" dirty="0" smtClean="0"/>
              <a:t>mutants</a:t>
            </a:r>
          </a:p>
          <a:p>
            <a:r>
              <a:rPr lang="en-US" dirty="0" smtClean="0"/>
              <a:t> Question we are invited to ask as the reading subjects: Who do we identify with more? </a:t>
            </a:r>
          </a:p>
          <a:p>
            <a:r>
              <a:rPr lang="en-US" dirty="0" smtClean="0"/>
              <a:t>This is suggested by the discovery of Stryker’s follower Anne as a mutant </a:t>
            </a:r>
          </a:p>
          <a:p>
            <a:r>
              <a:rPr lang="en-US" dirty="0" smtClean="0"/>
              <a:t> </a:t>
            </a:r>
            <a:r>
              <a:rPr lang="en-US" dirty="0"/>
              <a:t>Is there a moral to </a:t>
            </a:r>
            <a:r>
              <a:rPr lang="en-US" dirty="0" smtClean="0"/>
              <a:t>this Book? </a:t>
            </a:r>
          </a:p>
        </p:txBody>
      </p:sp>
    </p:spTree>
    <p:extLst>
      <p:ext uri="{BB962C8B-B14F-4D97-AF65-F5344CB8AC3E}">
        <p14:creationId xmlns:p14="http://schemas.microsoft.com/office/powerpoint/2010/main" val="157579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So it Begins…</a:t>
            </a:r>
            <a:endParaRPr lang="en-US" dirty="0">
              <a:solidFill>
                <a:srgbClr val="292934"/>
              </a:solidFill>
            </a:endParaRPr>
          </a:p>
        </p:txBody>
      </p:sp>
      <p:sp>
        <p:nvSpPr>
          <p:cNvPr id="3" name="Content Placeholder 2"/>
          <p:cNvSpPr>
            <a:spLocks noGrp="1"/>
          </p:cNvSpPr>
          <p:nvPr>
            <p:ph sz="half" idx="1"/>
          </p:nvPr>
        </p:nvSpPr>
        <p:spPr>
          <a:xfrm>
            <a:off x="457200" y="1673352"/>
            <a:ext cx="3488298" cy="4718304"/>
          </a:xfrm>
        </p:spPr>
        <p:txBody>
          <a:bodyPr/>
          <a:lstStyle/>
          <a:p>
            <a:r>
              <a:rPr lang="en-US" dirty="0"/>
              <a:t>Why open the book with this violent </a:t>
            </a:r>
            <a:r>
              <a:rPr lang="en-US" dirty="0" smtClean="0"/>
              <a:t>image / incident?</a:t>
            </a:r>
          </a:p>
          <a:p>
            <a:endParaRPr lang="en-US" dirty="0"/>
          </a:p>
        </p:txBody>
      </p:sp>
      <p:sp>
        <p:nvSpPr>
          <p:cNvPr id="7" name="Content Placeholder 6"/>
          <p:cNvSpPr>
            <a:spLocks noGrp="1"/>
          </p:cNvSpPr>
          <p:nvPr>
            <p:ph sz="half" idx="2"/>
          </p:nvPr>
        </p:nvSpPr>
        <p:spPr/>
        <p:txBody>
          <a:bodyPr/>
          <a:lstStyle/>
          <a:p>
            <a:endParaRPr lang="en-US"/>
          </a:p>
        </p:txBody>
      </p:sp>
      <p:pic>
        <p:nvPicPr>
          <p:cNvPr id="6" name="Picture 5" descr="ab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690" y="406857"/>
            <a:ext cx="4893110" cy="6451143"/>
          </a:xfrm>
          <a:prstGeom prst="rect">
            <a:avLst/>
          </a:prstGeom>
        </p:spPr>
      </p:pic>
    </p:spTree>
    <p:extLst>
      <p:ext uri="{BB962C8B-B14F-4D97-AF65-F5344CB8AC3E}">
        <p14:creationId xmlns:p14="http://schemas.microsoft.com/office/powerpoint/2010/main" val="352421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smtClean="0">
                <a:solidFill>
                  <a:srgbClr val="292934"/>
                </a:solidFill>
              </a:rPr>
              <a:t>Martin Luther King Jr.</a:t>
            </a:r>
            <a:endParaRPr lang="en-US" dirty="0">
              <a:solidFill>
                <a:srgbClr val="292934"/>
              </a:solidFill>
            </a:endParaRPr>
          </a:p>
        </p:txBody>
      </p:sp>
      <p:sp>
        <p:nvSpPr>
          <p:cNvPr id="3" name="Content Placeholder 2"/>
          <p:cNvSpPr>
            <a:spLocks noGrp="1"/>
          </p:cNvSpPr>
          <p:nvPr>
            <p:ph sz="half" idx="1"/>
          </p:nvPr>
        </p:nvSpPr>
        <p:spPr/>
        <p:txBody>
          <a:bodyPr>
            <a:normAutofit fontScale="77500" lnSpcReduction="20000"/>
          </a:bodyPr>
          <a:lstStyle/>
          <a:p>
            <a:r>
              <a:rPr lang="en-US" dirty="0" smtClean="0"/>
              <a:t>Not only spoke against the violent extremists / fundamentalists (the Stryker figures)</a:t>
            </a:r>
          </a:p>
          <a:p>
            <a:r>
              <a:rPr lang="en-US" dirty="0" smtClean="0"/>
              <a:t>Luther Jr. spoke against everyone who participated in the system as part of society—everyone is complicit</a:t>
            </a:r>
          </a:p>
          <a:p>
            <a:r>
              <a:rPr lang="en-US" dirty="0" smtClean="0"/>
              <a:t>“We will have to repent in this generation not merely for the vitriolic words and actions of the bad people, but for the appalling silence of the good people” (Letter from Birmingham Jail)</a:t>
            </a:r>
          </a:p>
        </p:txBody>
      </p:sp>
      <p:pic>
        <p:nvPicPr>
          <p:cNvPr id="5" name="Content Placeholder 4" descr="Martin.jpg"/>
          <p:cNvPicPr>
            <a:picLocks noGrp="1" noChangeAspect="1"/>
          </p:cNvPicPr>
          <p:nvPr>
            <p:ph sz="half" idx="2"/>
          </p:nvPr>
        </p:nvPicPr>
        <p:blipFill>
          <a:blip r:embed="rId2">
            <a:extLst>
              <a:ext uri="{28A0092B-C50C-407E-A947-70E740481C1C}">
                <a14:useLocalDpi xmlns:a14="http://schemas.microsoft.com/office/drawing/2010/main" val="0"/>
              </a:ext>
            </a:extLst>
          </a:blip>
          <a:srcRect t="-27080" b="-27080"/>
          <a:stretch>
            <a:fillRect/>
          </a:stretch>
        </p:blipFill>
        <p:spPr>
          <a:xfrm>
            <a:off x="4648200" y="1673225"/>
            <a:ext cx="4038600" cy="4718050"/>
          </a:xfrm>
        </p:spPr>
      </p:pic>
    </p:spTree>
    <p:extLst>
      <p:ext uri="{BB962C8B-B14F-4D97-AF65-F5344CB8AC3E}">
        <p14:creationId xmlns:p14="http://schemas.microsoft.com/office/powerpoint/2010/main" val="1457075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835347"/>
          </a:xfrm>
          <a:solidFill>
            <a:srgbClr val="FF4C34"/>
          </a:solidFill>
        </p:spPr>
        <p:txBody>
          <a:bodyPr/>
          <a:lstStyle/>
          <a:p>
            <a:r>
              <a:rPr lang="en-US" sz="2800" dirty="0" smtClean="0">
                <a:solidFill>
                  <a:srgbClr val="292934"/>
                </a:solidFill>
              </a:rPr>
              <a:t>The </a:t>
            </a:r>
            <a:r>
              <a:rPr lang="en-US" sz="2800" dirty="0" err="1" smtClean="0">
                <a:solidFill>
                  <a:srgbClr val="292934"/>
                </a:solidFill>
              </a:rPr>
              <a:t>Mutie</a:t>
            </a:r>
            <a:r>
              <a:rPr lang="en-US" sz="2800" dirty="0" smtClean="0">
                <a:solidFill>
                  <a:srgbClr val="292934"/>
                </a:solidFill>
              </a:rPr>
              <a:t>:</a:t>
            </a:r>
            <a:endParaRPr lang="en-US" sz="2800" dirty="0">
              <a:solidFill>
                <a:srgbClr val="292934"/>
              </a:solidFill>
            </a:endParaRPr>
          </a:p>
        </p:txBody>
      </p:sp>
      <p:sp>
        <p:nvSpPr>
          <p:cNvPr id="3" name="Content Placeholder 2"/>
          <p:cNvSpPr>
            <a:spLocks noGrp="1"/>
          </p:cNvSpPr>
          <p:nvPr>
            <p:ph idx="1"/>
          </p:nvPr>
        </p:nvSpPr>
        <p:spPr/>
        <p:txBody>
          <a:bodyPr>
            <a:normAutofit fontScale="70000" lnSpcReduction="20000"/>
          </a:bodyPr>
          <a:lstStyle/>
          <a:p>
            <a:r>
              <a:rPr lang="en-US" dirty="0" smtClean="0"/>
              <a:t>Metaphor for every persecuted subgroup</a:t>
            </a:r>
          </a:p>
          <a:p>
            <a:r>
              <a:rPr lang="en-US" dirty="0" smtClean="0"/>
              <a:t>A network of people displaced under the threat of violence</a:t>
            </a:r>
          </a:p>
          <a:p>
            <a:r>
              <a:rPr lang="en-US" dirty="0" smtClean="0"/>
              <a:t>Multicultural and multiracial perspective</a:t>
            </a:r>
          </a:p>
          <a:p>
            <a:r>
              <a:rPr lang="en-US" dirty="0" smtClean="0"/>
              <a:t>They shed light on marginality in America</a:t>
            </a:r>
          </a:p>
          <a:p>
            <a:r>
              <a:rPr lang="en-US" dirty="0" smtClean="0"/>
              <a:t>This graphic novel is heavily invested in the countering of the racist perspective </a:t>
            </a:r>
          </a:p>
          <a:p>
            <a:r>
              <a:rPr lang="en-US" dirty="0" smtClean="0"/>
              <a:t>They shed light on the myths about pluralistic and multicultural societies</a:t>
            </a:r>
          </a:p>
          <a:p>
            <a:r>
              <a:rPr lang="en-US" dirty="0" smtClean="0"/>
              <a:t>Fears of the immigrant other penetrating and invading the white nation</a:t>
            </a:r>
          </a:p>
          <a:p>
            <a:r>
              <a:rPr lang="en-US" dirty="0" smtClean="0"/>
              <a:t>The “</a:t>
            </a:r>
            <a:r>
              <a:rPr lang="en-US" dirty="0" err="1" smtClean="0">
                <a:solidFill>
                  <a:srgbClr val="FF0000"/>
                </a:solidFill>
              </a:rPr>
              <a:t>mutie</a:t>
            </a:r>
            <a:r>
              <a:rPr lang="en-US" dirty="0" smtClean="0"/>
              <a:t>” is a way to assert marginal subjectivity and identity</a:t>
            </a:r>
          </a:p>
          <a:p>
            <a:endParaRPr lang="en-US" dirty="0" smtClean="0"/>
          </a:p>
          <a:p>
            <a:endParaRPr lang="en-US" dirty="0" smtClean="0"/>
          </a:p>
        </p:txBody>
      </p:sp>
      <p:sp>
        <p:nvSpPr>
          <p:cNvPr id="4" name="Text Placeholder 3"/>
          <p:cNvSpPr>
            <a:spLocks noGrp="1"/>
          </p:cNvSpPr>
          <p:nvPr>
            <p:ph type="body" sz="half" idx="2"/>
          </p:nvPr>
        </p:nvSpPr>
        <p:spPr/>
        <p:txBody>
          <a:bodyPr/>
          <a:lstStyle/>
          <a:p>
            <a:endParaRPr lang="en-US" dirty="0"/>
          </a:p>
        </p:txBody>
      </p:sp>
      <p:pic>
        <p:nvPicPr>
          <p:cNvPr id="5" name="Picture 4" descr="Muti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0412"/>
            <a:ext cx="2139697" cy="4239508"/>
          </a:xfrm>
          <a:prstGeom prst="rect">
            <a:avLst/>
          </a:prstGeom>
        </p:spPr>
      </p:pic>
    </p:spTree>
    <p:extLst>
      <p:ext uri="{BB962C8B-B14F-4D97-AF65-F5344CB8AC3E}">
        <p14:creationId xmlns:p14="http://schemas.microsoft.com/office/powerpoint/2010/main" val="419131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4C34"/>
          </a:solidFill>
        </p:spPr>
        <p:txBody>
          <a:bodyPr/>
          <a:lstStyle/>
          <a:p>
            <a:r>
              <a:rPr lang="en-US" dirty="0" err="1" smtClean="0">
                <a:solidFill>
                  <a:srgbClr val="292934"/>
                </a:solidFill>
              </a:rPr>
              <a:t>Muties</a:t>
            </a:r>
            <a:r>
              <a:rPr lang="en-US" dirty="0" smtClean="0">
                <a:solidFill>
                  <a:srgbClr val="292934"/>
                </a:solidFill>
              </a:rPr>
              <a:t>: The “Other”</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Debate: are </a:t>
            </a:r>
            <a:r>
              <a:rPr lang="en-US" dirty="0" err="1" smtClean="0"/>
              <a:t>muties</a:t>
            </a:r>
            <a:r>
              <a:rPr lang="en-US" dirty="0" smtClean="0"/>
              <a:t> human?</a:t>
            </a:r>
          </a:p>
          <a:p>
            <a:r>
              <a:rPr lang="en-US" dirty="0" smtClean="0"/>
              <a:t>Generic term for mutants is “homo sapiens superior”—an ironic reference (scientific classification)</a:t>
            </a:r>
          </a:p>
          <a:p>
            <a:r>
              <a:rPr lang="en-US" dirty="0" smtClean="0"/>
              <a:t>Focus on their differences as a species; their “otherness”</a:t>
            </a:r>
          </a:p>
          <a:p>
            <a:r>
              <a:rPr lang="en-US" dirty="0" smtClean="0"/>
              <a:t>Means that mutants are apart of the homo sapiens species</a:t>
            </a:r>
          </a:p>
          <a:p>
            <a:r>
              <a:rPr lang="en-US" dirty="0" smtClean="0"/>
              <a:t>Subspecies </a:t>
            </a:r>
            <a:r>
              <a:rPr lang="en-US" i="1" dirty="0" smtClean="0"/>
              <a:t>superior</a:t>
            </a:r>
            <a:r>
              <a:rPr lang="en-US" dirty="0" smtClean="0"/>
              <a:t> </a:t>
            </a:r>
            <a:r>
              <a:rPr lang="en-US" dirty="0" err="1" smtClean="0"/>
              <a:t>vs</a:t>
            </a:r>
            <a:r>
              <a:rPr lang="en-US" dirty="0" smtClean="0"/>
              <a:t> human (</a:t>
            </a:r>
            <a:r>
              <a:rPr lang="en-US" i="1" dirty="0" smtClean="0"/>
              <a:t>homo sapiens sapiens</a:t>
            </a:r>
            <a:r>
              <a:rPr lang="en-US" dirty="0" smtClean="0"/>
              <a:t>)</a:t>
            </a:r>
          </a:p>
          <a:p>
            <a:endParaRPr lang="en-US" dirty="0" smtClean="0"/>
          </a:p>
        </p:txBody>
      </p:sp>
    </p:spTree>
    <p:extLst>
      <p:ext uri="{BB962C8B-B14F-4D97-AF65-F5344CB8AC3E}">
        <p14:creationId xmlns:p14="http://schemas.microsoft.com/office/powerpoint/2010/main" val="34636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1310</TotalTime>
  <Words>2020</Words>
  <Application>Microsoft Macintosh PowerPoint</Application>
  <PresentationFormat>On-screen Show (4:3)</PresentationFormat>
  <Paragraphs>225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X-MEN: GOD LOVES, MAN KILLS   “Hated and Feared by a world they are sworn to protect”</vt:lpstr>
      <vt:lpstr>God Loves, Man Kills</vt:lpstr>
      <vt:lpstr>Evening Contemplation</vt:lpstr>
      <vt:lpstr>“X” Symbol</vt:lpstr>
      <vt:lpstr>Let’s Begin with the End (of the book):</vt:lpstr>
      <vt:lpstr>So it Begins…</vt:lpstr>
      <vt:lpstr>Martin Luther King Jr.</vt:lpstr>
      <vt:lpstr>The Mutie:</vt:lpstr>
      <vt:lpstr>Muties: The “Other”</vt:lpstr>
      <vt:lpstr>The Other (to the self)</vt:lpstr>
      <vt:lpstr>Mutation</vt:lpstr>
      <vt:lpstr>Mutation &amp; Biology</vt:lpstr>
      <vt:lpstr>Mutation, Biology, and Morality</vt:lpstr>
      <vt:lpstr>Moral community</vt:lpstr>
      <vt:lpstr>Magneto</vt:lpstr>
      <vt:lpstr>Magneto: “I wept over too many graves”</vt:lpstr>
      <vt:lpstr>Reverend William Stryker</vt:lpstr>
      <vt:lpstr>Religious Point of View: Stryker</vt:lpstr>
      <vt:lpstr>Flashback</vt:lpstr>
      <vt:lpstr>Reverend Stryker’s Garden Sermon</vt:lpstr>
      <vt:lpstr>Garden: symbol</vt:lpstr>
      <vt:lpstr>Back to X-Men Symbol</vt:lpstr>
      <vt:lpstr>Magneto and Stryker</vt:lpstr>
      <vt:lpstr>Magneto / Professor X Binary </vt:lpstr>
      <vt:lpstr>Ideology </vt:lpstr>
      <vt:lpstr>Prof X: Savior figure </vt:lpstr>
      <vt:lpstr>Professor X: Mind Control</vt:lpstr>
      <vt:lpstr>Professor X- Disability</vt:lpstr>
      <vt:lpstr>Family Metaphor</vt:lpstr>
      <vt:lpstr>Wolverine  (ch.2)</vt:lpstr>
      <vt:lpstr>Wolverine: The Star Attraction</vt:lpstr>
      <vt:lpstr>Wolverine—aka Logan</vt:lpstr>
      <vt:lpstr>Major Themes</vt:lpstr>
    </vt:vector>
  </TitlesOfParts>
  <Company>SAG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X-MEN: GOD LOVES, MAN KILLS</dc:title>
  <dc:creator>Sylvia Terzian</dc:creator>
  <cp:lastModifiedBy>Sylvia Terzian</cp:lastModifiedBy>
  <cp:revision>135</cp:revision>
  <dcterms:created xsi:type="dcterms:W3CDTF">2013-04-03T14:12:44Z</dcterms:created>
  <dcterms:modified xsi:type="dcterms:W3CDTF">2017-07-16T21:37:53Z</dcterms:modified>
</cp:coreProperties>
</file>