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"/>
  </p:notesMasterIdLst>
  <p:sldIdLst>
    <p:sldId id="256" r:id="rId2"/>
    <p:sldId id="389" r:id="rId3"/>
    <p:sldId id="531" r:id="rId4"/>
    <p:sldId id="533" r:id="rId5"/>
    <p:sldId id="534" r:id="rId6"/>
    <p:sldId id="535" r:id="rId7"/>
    <p:sldId id="536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29" autoAdjust="0"/>
  </p:normalViewPr>
  <p:slideViewPr>
    <p:cSldViewPr>
      <p:cViewPr>
        <p:scale>
          <a:sx n="90" d="100"/>
          <a:sy n="90" d="100"/>
        </p:scale>
        <p:origin x="-224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B680C-DE10-49D4-AE12-7796B74FA0FA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31D46-13B0-428C-A453-D89CF4520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00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4042CE-0B70-40E8-83AC-1DD8AD4978BC}" type="datetimeFigureOut">
              <a:rPr lang="en-US" smtClean="0"/>
              <a:pPr>
                <a:defRPr/>
              </a:pPr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20198-B1A3-42F7-A558-15767EF1FB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9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8F5A39-D254-450A-AFE6-DBBA0C510918}" type="datetimeFigureOut">
              <a:rPr lang="en-US" smtClean="0"/>
              <a:pPr>
                <a:defRPr/>
              </a:pPr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949F85-3441-4525-9B64-D5AED2938D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4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BC2EF0-EC9B-48A5-97CC-99B71A52DE2A}" type="datetimeFigureOut">
              <a:rPr lang="en-US" smtClean="0"/>
              <a:pPr>
                <a:defRPr/>
              </a:pPr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5CAF4-771F-41BC-82D2-E2A8C9BFA0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B30ACC-9A4C-4ECB-9269-4061DFA6D19C}" type="datetimeFigureOut">
              <a:rPr lang="en-US" smtClean="0"/>
              <a:pPr>
                <a:defRPr/>
              </a:pPr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3F052-74F3-4947-93D8-C79A052DC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9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0E0A9-3AE2-489B-8B4B-2804C8CDF253}" type="datetimeFigureOut">
              <a:rPr lang="en-US" smtClean="0"/>
              <a:pPr>
                <a:defRPr/>
              </a:pPr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4240-9D07-4CC7-8E1C-0D60A95056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5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631C5D-4491-480F-8F7C-5A6F7CB2C318}" type="datetimeFigureOut">
              <a:rPr lang="en-US" smtClean="0"/>
              <a:pPr>
                <a:defRPr/>
              </a:pPr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19FB9D-72B6-4DF2-B6BC-8E7042FBCB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9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D0D8DB-D3DE-477D-8186-9C2AD902651D}" type="datetimeFigureOut">
              <a:rPr lang="en-US" smtClean="0"/>
              <a:pPr>
                <a:defRPr/>
              </a:pPr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53DFF-112A-43D9-BD7A-87BB12A9B6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BD749F-5053-4814-986D-4A2FA21791C4}" type="datetimeFigureOut">
              <a:rPr lang="en-US" smtClean="0"/>
              <a:pPr>
                <a:defRPr/>
              </a:pPr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C7573-501D-4664-94CA-7C446BB05A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4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15B154-96CA-4F58-A433-B65B0E7C6DFB}" type="datetimeFigureOut">
              <a:rPr lang="en-US" smtClean="0"/>
              <a:pPr>
                <a:defRPr/>
              </a:pPr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39A7E-7EDF-4F5E-AEA5-31B3FC6BE0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F9B413-F636-4360-96D3-AE04E9F314D2}" type="datetimeFigureOut">
              <a:rPr lang="en-US" smtClean="0"/>
              <a:pPr>
                <a:defRPr/>
              </a:pPr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4538F-3E46-4C4C-92EB-6626512DF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4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87C877-9F07-40A5-AD8B-D4081DEF45B8}" type="datetimeFigureOut">
              <a:rPr lang="en-US" smtClean="0"/>
              <a:pPr>
                <a:defRPr/>
              </a:pPr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7911F-B6AC-4C3A-B800-54F841B4D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1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9A2420B-5D3D-4743-A298-8828387EA158}" type="datetimeFigureOut">
              <a:rPr lang="en-US" smtClean="0"/>
              <a:pPr>
                <a:defRPr/>
              </a:pPr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07040B3-E56C-4FD3-AC64-1BFCDAB8C0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4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8229600" cy="197510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Critical Thinking </a:t>
            </a:r>
            <a:br>
              <a:rPr lang="en-US" dirty="0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PHIL 145 - 001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Quiz #1 Preparation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706437"/>
          </a:xfr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solidFill>
                  <a:schemeClr val="tx2">
                    <a:satMod val="200000"/>
                  </a:schemeClr>
                </a:solidFill>
              </a:rPr>
              <a:t>Administrivia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924800" cy="4876800"/>
          </a:xfrm>
        </p:spPr>
        <p:txBody>
          <a:bodyPr>
            <a:normAutofit/>
          </a:bodyPr>
          <a:lstStyle/>
          <a:p>
            <a:pPr marL="68263" indent="0">
              <a:buNone/>
            </a:pPr>
            <a:r>
              <a:rPr lang="en-US" dirty="0" smtClean="0"/>
              <a:t>Heads </a:t>
            </a:r>
            <a:r>
              <a:rPr lang="en-US" dirty="0" smtClean="0"/>
              <a:t>up:</a:t>
            </a:r>
            <a:endParaRPr lang="en-US" dirty="0"/>
          </a:p>
          <a:p>
            <a:pPr marL="911225" lvl="1" indent="-514350"/>
            <a:r>
              <a:rPr lang="en-US" dirty="0" smtClean="0"/>
              <a:t>Online Quiz #1 – to be written in Learn</a:t>
            </a:r>
          </a:p>
          <a:p>
            <a:pPr marL="1166813" lvl="2" indent="-514350"/>
            <a:r>
              <a:rPr lang="en-US" dirty="0" err="1"/>
              <a:t>Chs</a:t>
            </a:r>
            <a:r>
              <a:rPr lang="en-US" dirty="0"/>
              <a:t> 1 &amp; 2 (standardizing &amp; diagramming arguments)</a:t>
            </a:r>
          </a:p>
          <a:p>
            <a:pPr marL="1166813" lvl="2" indent="-514350"/>
            <a:r>
              <a:rPr lang="en-US" dirty="0" smtClean="0"/>
              <a:t>May </a:t>
            </a:r>
            <a:r>
              <a:rPr lang="en-US" dirty="0" smtClean="0"/>
              <a:t>18</a:t>
            </a:r>
            <a:r>
              <a:rPr lang="en-US" baseline="30000" dirty="0" smtClean="0"/>
              <a:t>th</a:t>
            </a:r>
            <a:r>
              <a:rPr lang="en-US" dirty="0" smtClean="0"/>
              <a:t>, 10:00 pm – May 19</a:t>
            </a:r>
            <a:r>
              <a:rPr lang="en-US" baseline="30000" dirty="0" smtClean="0"/>
              <a:t>th</a:t>
            </a:r>
            <a:r>
              <a:rPr lang="en-US" dirty="0" smtClean="0"/>
              <a:t>, 11:54 pm</a:t>
            </a:r>
          </a:p>
          <a:p>
            <a:pPr marL="1166813" lvl="2" indent="-514350"/>
            <a:r>
              <a:rPr lang="en-US" dirty="0" smtClean="0"/>
              <a:t>You will have 60 min to complete the quiz</a:t>
            </a:r>
          </a:p>
          <a:p>
            <a:pPr marL="1166813" lvl="2" indent="-514350"/>
            <a:r>
              <a:rPr lang="en-US" dirty="0" smtClean="0"/>
              <a:t>You may only submit the quiz once</a:t>
            </a:r>
          </a:p>
          <a:p>
            <a:pPr marL="1166813" lvl="2" indent="-514350"/>
            <a:r>
              <a:rPr lang="en-US" dirty="0" smtClean="0"/>
              <a:t>Do not work in groups!</a:t>
            </a:r>
          </a:p>
        </p:txBody>
      </p:sp>
    </p:spTree>
    <p:extLst>
      <p:ext uri="{BB962C8B-B14F-4D97-AF65-F5344CB8AC3E}">
        <p14:creationId xmlns:p14="http://schemas.microsoft.com/office/powerpoint/2010/main" val="151131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706437"/>
          </a:xfr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Quiz #1 Format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82000" cy="5029200"/>
          </a:xfrm>
        </p:spPr>
        <p:txBody>
          <a:bodyPr>
            <a:normAutofit fontScale="62500" lnSpcReduction="20000"/>
          </a:bodyPr>
          <a:lstStyle/>
          <a:p>
            <a:pPr marL="68263" indent="0">
              <a:buNone/>
            </a:pPr>
            <a:r>
              <a:rPr lang="en-US" dirty="0" smtClean="0"/>
              <a:t>True or False Questions</a:t>
            </a:r>
            <a:endParaRPr lang="en-US" dirty="0" smtClean="0"/>
          </a:p>
          <a:p>
            <a:pPr marL="911225" lvl="1" indent="-514350"/>
            <a:r>
              <a:rPr lang="en-US" sz="2700" dirty="0" smtClean="0"/>
              <a:t>1 point each x 5 questions = 5 points</a:t>
            </a:r>
            <a:endParaRPr lang="en-US" sz="2700" dirty="0" smtClean="0"/>
          </a:p>
          <a:p>
            <a:pPr marL="396875" lvl="1" indent="0">
              <a:buNone/>
            </a:pPr>
            <a:endParaRPr lang="en-US" sz="1200" dirty="0" smtClean="0"/>
          </a:p>
          <a:p>
            <a:pPr marL="68263" indent="0">
              <a:buNone/>
            </a:pPr>
            <a:r>
              <a:rPr lang="en-US" dirty="0" smtClean="0"/>
              <a:t>Multiple Choice Questions</a:t>
            </a:r>
            <a:endParaRPr lang="en-US" dirty="0" smtClean="0"/>
          </a:p>
          <a:p>
            <a:pPr marL="911225" lvl="1" indent="-514350"/>
            <a:r>
              <a:rPr lang="en-US" sz="2700" dirty="0" smtClean="0"/>
              <a:t>1 point each x 5 questions = 5 points</a:t>
            </a:r>
          </a:p>
          <a:p>
            <a:pPr marL="396875" lvl="1" indent="0">
              <a:buNone/>
            </a:pPr>
            <a:endParaRPr lang="en-US" sz="1300" dirty="0" smtClean="0"/>
          </a:p>
          <a:p>
            <a:pPr marL="68263" indent="0">
              <a:buNone/>
            </a:pPr>
            <a:r>
              <a:rPr lang="en-US" dirty="0" smtClean="0"/>
              <a:t>Matching Questions</a:t>
            </a:r>
            <a:endParaRPr lang="en-US" dirty="0"/>
          </a:p>
          <a:p>
            <a:pPr marL="911225" lvl="1" indent="-514350"/>
            <a:r>
              <a:rPr lang="en-US" sz="2700" dirty="0" smtClean="0"/>
              <a:t>Match each passage with the correct term (statement, explanation, argument, other)</a:t>
            </a:r>
          </a:p>
          <a:p>
            <a:pPr marL="911225" lvl="1" indent="-514350"/>
            <a:r>
              <a:rPr lang="en-US" sz="2700" dirty="0" smtClean="0"/>
              <a:t>Identify the argument structure (linked, convergent, linear, sub-argument…)</a:t>
            </a:r>
          </a:p>
          <a:p>
            <a:pPr marL="911225" lvl="1" indent="-514350"/>
            <a:r>
              <a:rPr lang="en-US" sz="2700" dirty="0" smtClean="0"/>
              <a:t>1 </a:t>
            </a:r>
            <a:r>
              <a:rPr lang="en-US" sz="2700" dirty="0"/>
              <a:t>point each x </a:t>
            </a:r>
            <a:r>
              <a:rPr lang="en-US" sz="2700" dirty="0" smtClean="0"/>
              <a:t>10 </a:t>
            </a:r>
            <a:r>
              <a:rPr lang="en-US" sz="2700" dirty="0"/>
              <a:t>questions = </a:t>
            </a:r>
            <a:r>
              <a:rPr lang="en-US" sz="2700" dirty="0" smtClean="0"/>
              <a:t>10 points</a:t>
            </a:r>
            <a:endParaRPr lang="en-US" sz="2700" dirty="0" smtClean="0"/>
          </a:p>
          <a:p>
            <a:pPr marL="396875" lvl="1" indent="0">
              <a:buNone/>
            </a:pPr>
            <a:endParaRPr lang="en-US" sz="1200" dirty="0"/>
          </a:p>
          <a:p>
            <a:pPr marL="68263" indent="0">
              <a:buNone/>
            </a:pPr>
            <a:r>
              <a:rPr lang="en-US" dirty="0" smtClean="0"/>
              <a:t>Standardize and Diagram Two Arguments</a:t>
            </a:r>
            <a:endParaRPr lang="en-US" dirty="0"/>
          </a:p>
          <a:p>
            <a:pPr marL="911225" lvl="1" indent="-514350"/>
            <a:r>
              <a:rPr lang="en-US" sz="2700" dirty="0" smtClean="0"/>
              <a:t>May be done as an ordering question:</a:t>
            </a:r>
            <a:endParaRPr lang="en-US" sz="2700" dirty="0" smtClean="0"/>
          </a:p>
          <a:p>
            <a:pPr marL="1166813" lvl="2" indent="-514350"/>
            <a:r>
              <a:rPr lang="en-US" sz="2700" dirty="0" smtClean="0"/>
              <a:t>E.g. “Put the statements in the correct order”</a:t>
            </a:r>
            <a:endParaRPr lang="en-US" sz="2700" dirty="0" smtClean="0"/>
          </a:p>
          <a:p>
            <a:pPr marL="1166813" lvl="2" indent="-514350"/>
            <a:r>
              <a:rPr lang="en-US" sz="2700" dirty="0" smtClean="0"/>
              <a:t>Diagrams may be tested by multiple choice or other means</a:t>
            </a:r>
          </a:p>
          <a:p>
            <a:pPr marL="911225" lvl="1" indent="-514350"/>
            <a:r>
              <a:rPr lang="en-US" sz="2700" dirty="0" smtClean="0"/>
              <a:t>5 points each x 2 questions = 10 points</a:t>
            </a:r>
          </a:p>
          <a:p>
            <a:pPr marL="911225" lvl="1" indent="-514350"/>
            <a:endParaRPr lang="en-US" sz="1300" dirty="0"/>
          </a:p>
          <a:p>
            <a:pPr marL="68263" indent="0">
              <a:buNone/>
            </a:pPr>
            <a:r>
              <a:rPr lang="en-US" dirty="0" smtClean="0"/>
              <a:t>Quiz # Total Points = 25</a:t>
            </a:r>
            <a:endParaRPr lang="en-US" dirty="0"/>
          </a:p>
          <a:p>
            <a:pPr marL="911225" lvl="1" indent="-514350"/>
            <a:r>
              <a:rPr lang="en-US" sz="2700" dirty="0" smtClean="0"/>
              <a:t>Worth 10% of your final course grade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97578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305800" cy="4876800"/>
          </a:xfrm>
        </p:spPr>
        <p:txBody>
          <a:bodyPr>
            <a:normAutofit fontScale="92500"/>
          </a:bodyPr>
          <a:lstStyle/>
          <a:p>
            <a:r>
              <a:rPr lang="en-US" b="1" u="sng" dirty="0" smtClean="0"/>
              <a:t>Chapter 1: Introduction: What is an Argument?</a:t>
            </a:r>
            <a:endParaRPr lang="en-US" dirty="0" smtClean="0"/>
          </a:p>
          <a:p>
            <a:pPr marL="766763" lvl="2" indent="0">
              <a:buNone/>
            </a:pPr>
            <a:endParaRPr lang="en-US" sz="1200" b="1" dirty="0" smtClean="0"/>
          </a:p>
          <a:p>
            <a:pPr lvl="1"/>
            <a:r>
              <a:rPr lang="en-US" sz="2800" dirty="0"/>
              <a:t>What is Critical Thinking?</a:t>
            </a:r>
          </a:p>
          <a:p>
            <a:pPr lvl="2"/>
            <a:r>
              <a:rPr lang="en-US" dirty="0"/>
              <a:t>Being a rational (moral) agent</a:t>
            </a:r>
            <a:endParaRPr lang="en-US" sz="2200" dirty="0"/>
          </a:p>
          <a:p>
            <a:pPr lvl="2"/>
            <a:r>
              <a:rPr lang="en-US" dirty="0"/>
              <a:t>Ability to understand and evaluate arguments</a:t>
            </a:r>
            <a:endParaRPr lang="en-US" sz="2200" dirty="0"/>
          </a:p>
          <a:p>
            <a:pPr lvl="1"/>
            <a:r>
              <a:rPr lang="en-US" sz="2800" dirty="0"/>
              <a:t>Models of Critical Thinking</a:t>
            </a:r>
          </a:p>
          <a:p>
            <a:pPr lvl="2"/>
            <a:r>
              <a:rPr lang="en-US" dirty="0"/>
              <a:t>Filter</a:t>
            </a:r>
            <a:endParaRPr lang="en-US" sz="2200" dirty="0"/>
          </a:p>
          <a:p>
            <a:pPr lvl="2"/>
            <a:r>
              <a:rPr lang="en-US" dirty="0"/>
              <a:t>Metacognition</a:t>
            </a:r>
            <a:endParaRPr lang="en-US" sz="2200" dirty="0"/>
          </a:p>
          <a:p>
            <a:pPr lvl="1"/>
            <a:r>
              <a:rPr lang="en-US" sz="2800" dirty="0"/>
              <a:t>Argument (definition of)</a:t>
            </a:r>
          </a:p>
          <a:p>
            <a:pPr lvl="2"/>
            <a:r>
              <a:rPr lang="en-US" dirty="0"/>
              <a:t>Premises &amp; conclusion</a:t>
            </a:r>
            <a:endParaRPr lang="en-US" sz="2200" dirty="0"/>
          </a:p>
          <a:p>
            <a:pPr lvl="2"/>
            <a:r>
              <a:rPr lang="en-US" dirty="0"/>
              <a:t>Social purpose (attempt at rational persuasion</a:t>
            </a:r>
            <a:r>
              <a:rPr lang="en-US" dirty="0" smtClean="0"/>
              <a:t>)</a:t>
            </a:r>
            <a:endParaRPr lang="en-US" b="1" dirty="0" smtClean="0"/>
          </a:p>
          <a:p>
            <a:pPr marL="1223963" lvl="2" indent="-457200">
              <a:buFont typeface="+mj-lt"/>
              <a:buAutoNum type="arabicPeriod" startAt="2"/>
            </a:pPr>
            <a:endParaRPr lang="en-US" b="1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Quiz # 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1 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Content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9788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3058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Chapter 1: Introduction: What is an Argument?</a:t>
            </a:r>
            <a:endParaRPr lang="en-US" dirty="0" smtClean="0"/>
          </a:p>
          <a:p>
            <a:pPr marL="766763" lvl="2" indent="0">
              <a:buNone/>
            </a:pPr>
            <a:endParaRPr lang="en-US" sz="1200" b="1" dirty="0" smtClean="0"/>
          </a:p>
          <a:p>
            <a:pPr lvl="1"/>
            <a:r>
              <a:rPr lang="en-US" dirty="0" smtClean="0"/>
              <a:t>What </a:t>
            </a:r>
            <a:r>
              <a:rPr lang="en-US" dirty="0"/>
              <a:t>is not an argument</a:t>
            </a:r>
          </a:p>
          <a:p>
            <a:pPr lvl="2"/>
            <a:r>
              <a:rPr lang="en-US" dirty="0"/>
              <a:t>Visual arguments??</a:t>
            </a:r>
            <a:endParaRPr lang="en-US" sz="2200" dirty="0"/>
          </a:p>
          <a:p>
            <a:pPr lvl="2"/>
            <a:r>
              <a:rPr lang="en-US" dirty="0"/>
              <a:t>A fight / contradiction</a:t>
            </a:r>
            <a:endParaRPr lang="en-US" sz="2200" dirty="0"/>
          </a:p>
          <a:p>
            <a:pPr lvl="2"/>
            <a:r>
              <a:rPr lang="en-US" dirty="0"/>
              <a:t>Opinions / Assertions / statements</a:t>
            </a:r>
            <a:endParaRPr lang="en-US" sz="2200" dirty="0"/>
          </a:p>
          <a:p>
            <a:pPr lvl="3"/>
            <a:r>
              <a:rPr lang="en-US" dirty="0"/>
              <a:t>Not even conditional statements (If… then)</a:t>
            </a:r>
            <a:endParaRPr lang="en-US" sz="1800" dirty="0"/>
          </a:p>
          <a:p>
            <a:pPr lvl="2"/>
            <a:r>
              <a:rPr lang="en-US" dirty="0"/>
              <a:t>Questions</a:t>
            </a:r>
            <a:endParaRPr lang="en-US" sz="2200" dirty="0"/>
          </a:p>
          <a:p>
            <a:pPr lvl="2"/>
            <a:r>
              <a:rPr lang="en-US" dirty="0"/>
              <a:t>Explanations (causal, by purpose, by meaning)</a:t>
            </a:r>
            <a:endParaRPr lang="en-US" sz="2200" dirty="0"/>
          </a:p>
          <a:p>
            <a:pPr lvl="1"/>
            <a:r>
              <a:rPr lang="en-US" dirty="0"/>
              <a:t>Central notion: Justification </a:t>
            </a:r>
          </a:p>
          <a:p>
            <a:pPr lvl="1"/>
            <a:r>
              <a:rPr lang="en-US" dirty="0"/>
              <a:t>Locating conclusions and premises</a:t>
            </a:r>
          </a:p>
          <a:p>
            <a:pPr lvl="2"/>
            <a:r>
              <a:rPr lang="en-US" dirty="0"/>
              <a:t>Indicator words</a:t>
            </a:r>
            <a:endParaRPr lang="en-US" sz="2200" dirty="0"/>
          </a:p>
          <a:p>
            <a:pPr lvl="2"/>
            <a:r>
              <a:rPr lang="en-US" dirty="0"/>
              <a:t>Context, tone, logical structure</a:t>
            </a:r>
            <a:endParaRPr lang="en-US" sz="2200" dirty="0"/>
          </a:p>
          <a:p>
            <a:pPr lvl="2"/>
            <a:r>
              <a:rPr lang="en-US" dirty="0"/>
              <a:t>Rhetorical questions</a:t>
            </a:r>
            <a:r>
              <a:rPr lang="en-US" dirty="0" smtClean="0"/>
              <a:t>, etc.)</a:t>
            </a:r>
          </a:p>
          <a:p>
            <a:pPr marL="1223963" lvl="2" indent="-457200">
              <a:buFont typeface="+mj-lt"/>
              <a:buAutoNum type="arabicPeriod" startAt="2"/>
            </a:pPr>
            <a:endParaRPr lang="en-US" b="1" dirty="0" smtClean="0"/>
          </a:p>
          <a:p>
            <a:pPr marL="1223963" lvl="2" indent="-457200">
              <a:buFont typeface="+mj-lt"/>
              <a:buAutoNum type="arabicPeriod" startAt="2"/>
            </a:pPr>
            <a:endParaRPr lang="en-US" b="1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Quiz # 1 Content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6727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3058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3300" b="1" u="sng" dirty="0" smtClean="0"/>
              <a:t>Chapter 2: Argument Structure</a:t>
            </a:r>
            <a:endParaRPr lang="en-US" sz="3300" dirty="0" smtClean="0"/>
          </a:p>
          <a:p>
            <a:pPr marL="766763" lvl="2" indent="0">
              <a:buNone/>
            </a:pPr>
            <a:endParaRPr lang="en-US" sz="1200" b="1" dirty="0" smtClean="0"/>
          </a:p>
          <a:p>
            <a:pPr lvl="1"/>
            <a:r>
              <a:rPr lang="en-US" dirty="0"/>
              <a:t>Standardizing arguments</a:t>
            </a:r>
          </a:p>
          <a:p>
            <a:pPr lvl="2"/>
            <a:r>
              <a:rPr lang="en-US" dirty="0"/>
              <a:t>Conventional form</a:t>
            </a:r>
            <a:endParaRPr lang="en-US" sz="2200" dirty="0"/>
          </a:p>
          <a:p>
            <a:pPr lvl="2"/>
            <a:r>
              <a:rPr lang="en-US" dirty="0"/>
              <a:t>Why this is important (to clarify reasoning)</a:t>
            </a:r>
            <a:endParaRPr lang="en-US" sz="2200" dirty="0"/>
          </a:p>
          <a:p>
            <a:pPr lvl="2"/>
            <a:r>
              <a:rPr lang="en-US" dirty="0"/>
              <a:t>Tips / strategies for standardizing</a:t>
            </a:r>
            <a:endParaRPr lang="en-US" sz="2200" dirty="0"/>
          </a:p>
          <a:p>
            <a:pPr lvl="1"/>
            <a:r>
              <a:rPr lang="en-US" dirty="0"/>
              <a:t>Macro Structure</a:t>
            </a:r>
          </a:p>
          <a:p>
            <a:pPr lvl="2"/>
            <a:r>
              <a:rPr lang="en-US" dirty="0" err="1"/>
              <a:t>Subargument</a:t>
            </a:r>
            <a:r>
              <a:rPr lang="en-US" dirty="0"/>
              <a:t> / </a:t>
            </a:r>
            <a:r>
              <a:rPr lang="en-US" dirty="0" err="1"/>
              <a:t>subconclusion</a:t>
            </a:r>
            <a:endParaRPr lang="en-US" sz="2200" dirty="0"/>
          </a:p>
          <a:p>
            <a:pPr lvl="2"/>
            <a:r>
              <a:rPr lang="en-US" dirty="0"/>
              <a:t>Main argument</a:t>
            </a:r>
            <a:endParaRPr lang="en-US" sz="2200" dirty="0"/>
          </a:p>
          <a:p>
            <a:pPr lvl="2"/>
            <a:r>
              <a:rPr lang="en-US" dirty="0"/>
              <a:t>Whole argument</a:t>
            </a:r>
            <a:endParaRPr lang="en-US" sz="2200" dirty="0"/>
          </a:p>
          <a:p>
            <a:pPr lvl="1"/>
            <a:r>
              <a:rPr lang="en-US" dirty="0"/>
              <a:t> </a:t>
            </a:r>
            <a:r>
              <a:rPr lang="en-US" dirty="0" smtClean="0"/>
              <a:t>Micro </a:t>
            </a:r>
            <a:r>
              <a:rPr lang="en-US" dirty="0"/>
              <a:t>Structure</a:t>
            </a:r>
          </a:p>
          <a:p>
            <a:pPr lvl="2"/>
            <a:r>
              <a:rPr lang="en-US" dirty="0" smtClean="0"/>
              <a:t>Divergent; Linear </a:t>
            </a:r>
            <a:r>
              <a:rPr lang="en-US" dirty="0"/>
              <a:t>/ </a:t>
            </a:r>
            <a:r>
              <a:rPr lang="en-US" dirty="0" smtClean="0"/>
              <a:t>sequential; Linked; Convergent</a:t>
            </a:r>
            <a:endParaRPr lang="en-US" sz="2200" dirty="0"/>
          </a:p>
          <a:p>
            <a:pPr lvl="2"/>
            <a:r>
              <a:rPr lang="en-US" dirty="0"/>
              <a:t>Objections (counter-considerations) and </a:t>
            </a:r>
            <a:r>
              <a:rPr lang="en-US" dirty="0" smtClean="0"/>
              <a:t>responses</a:t>
            </a:r>
            <a:endParaRPr lang="en-US" sz="2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Quiz # 1 Content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61930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305800" cy="4876800"/>
          </a:xfrm>
        </p:spPr>
        <p:txBody>
          <a:bodyPr>
            <a:normAutofit lnSpcReduction="10000"/>
          </a:bodyPr>
          <a:lstStyle/>
          <a:p>
            <a:r>
              <a:rPr lang="en-US" sz="3500" b="1" u="sng" dirty="0" smtClean="0"/>
              <a:t>Chapter 2: Argument Structure</a:t>
            </a:r>
            <a:endParaRPr lang="en-US" sz="3500" dirty="0" smtClean="0"/>
          </a:p>
          <a:p>
            <a:pPr marL="766763" lvl="2" indent="0">
              <a:buNone/>
            </a:pPr>
            <a:endParaRPr lang="en-US" sz="1200" b="1" dirty="0" smtClean="0"/>
          </a:p>
          <a:p>
            <a:pPr lvl="1"/>
            <a:r>
              <a:rPr lang="en-US" sz="2800" dirty="0" smtClean="0"/>
              <a:t>Location</a:t>
            </a:r>
            <a:r>
              <a:rPr lang="en-US" sz="2800" dirty="0"/>
              <a:t>, Scope, Commitment</a:t>
            </a:r>
          </a:p>
          <a:p>
            <a:pPr lvl="2"/>
            <a:r>
              <a:rPr lang="en-US" dirty="0"/>
              <a:t>Counter-examples</a:t>
            </a:r>
            <a:endParaRPr lang="en-US" sz="2200" dirty="0"/>
          </a:p>
          <a:p>
            <a:pPr lvl="1"/>
            <a:r>
              <a:rPr lang="en-US" sz="2800" dirty="0"/>
              <a:t>Implicit premises / conclusion</a:t>
            </a:r>
          </a:p>
          <a:p>
            <a:pPr lvl="2"/>
            <a:r>
              <a:rPr lang="en-US" dirty="0" err="1"/>
              <a:t>Enthememes</a:t>
            </a:r>
            <a:r>
              <a:rPr lang="en-US" dirty="0"/>
              <a:t>: arguments with implicit premises or conclusion</a:t>
            </a:r>
            <a:endParaRPr lang="en-US" sz="2200" dirty="0"/>
          </a:p>
          <a:p>
            <a:pPr lvl="2"/>
            <a:r>
              <a:rPr lang="en-US" dirty="0"/>
              <a:t>Presuppositions</a:t>
            </a:r>
            <a:endParaRPr lang="en-US" sz="2200" dirty="0"/>
          </a:p>
          <a:p>
            <a:pPr lvl="1"/>
            <a:r>
              <a:rPr lang="en-US" sz="2800" dirty="0"/>
              <a:t>Principles of Interpretation</a:t>
            </a:r>
          </a:p>
          <a:p>
            <a:pPr lvl="2"/>
            <a:r>
              <a:rPr lang="en-US" dirty="0"/>
              <a:t>Principle of Charity</a:t>
            </a:r>
            <a:endParaRPr lang="en-US" sz="2200" dirty="0"/>
          </a:p>
          <a:p>
            <a:pPr lvl="2"/>
            <a:r>
              <a:rPr lang="en-US" dirty="0"/>
              <a:t>Principle of Accuracy</a:t>
            </a:r>
            <a:endParaRPr lang="en-US" b="1" dirty="0" smtClean="0"/>
          </a:p>
          <a:p>
            <a:pPr marL="1223963" lvl="2" indent="-457200">
              <a:buFont typeface="+mj-lt"/>
              <a:buAutoNum type="arabicPeriod" startAt="2"/>
            </a:pPr>
            <a:endParaRPr lang="en-US" b="1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Quiz # 1 Content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9068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6403</TotalTime>
  <Words>388</Words>
  <Application>Microsoft Office PowerPoint</Application>
  <PresentationFormat>On-screen Show (4:3)</PresentationFormat>
  <Paragraphs>82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Critical Thinking  PHIL 145 - 001</vt:lpstr>
      <vt:lpstr>Administrivia</vt:lpstr>
      <vt:lpstr>Quiz #1 Format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Thinking (PHIL 145)</dc:title>
  <dc:creator>Andy</dc:creator>
  <cp:lastModifiedBy>U</cp:lastModifiedBy>
  <cp:revision>233</cp:revision>
  <dcterms:created xsi:type="dcterms:W3CDTF">2009-05-04T15:42:00Z</dcterms:created>
  <dcterms:modified xsi:type="dcterms:W3CDTF">2017-05-16T14:55:42Z</dcterms:modified>
</cp:coreProperties>
</file>