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6" r:id="rId2"/>
    <p:sldId id="389" r:id="rId3"/>
    <p:sldId id="531" r:id="rId4"/>
    <p:sldId id="533" r:id="rId5"/>
    <p:sldId id="536" r:id="rId6"/>
    <p:sldId id="53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2" autoAdjust="0"/>
  </p:normalViewPr>
  <p:slideViewPr>
    <p:cSldViewPr>
      <p:cViewPr>
        <p:scale>
          <a:sx n="90" d="100"/>
          <a:sy n="90" d="100"/>
        </p:scale>
        <p:origin x="-7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680C-DE10-49D4-AE12-7796B74FA0F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1D46-13B0-428C-A453-D89CF452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PHIL 145 - 001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Quiz #2 Preparation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Administrivia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924800" cy="4876800"/>
          </a:xfrm>
        </p:spPr>
        <p:txBody>
          <a:bodyPr>
            <a:normAutofit/>
          </a:bodyPr>
          <a:lstStyle/>
          <a:p>
            <a:pPr marL="68263" indent="0">
              <a:buNone/>
            </a:pPr>
            <a:r>
              <a:rPr lang="en-US" dirty="0" smtClean="0"/>
              <a:t>Heads up:</a:t>
            </a:r>
            <a:endParaRPr lang="en-US" dirty="0"/>
          </a:p>
          <a:p>
            <a:pPr marL="911225" lvl="1" indent="-514350"/>
            <a:r>
              <a:rPr lang="en-US" dirty="0" smtClean="0"/>
              <a:t>Online Quiz #2 – to be written in Learn</a:t>
            </a:r>
          </a:p>
          <a:p>
            <a:pPr marL="1166813" lvl="2" indent="-514350"/>
            <a:r>
              <a:rPr lang="en-US" dirty="0" err="1" smtClean="0"/>
              <a:t>Ch</a:t>
            </a:r>
            <a:r>
              <a:rPr lang="en-US" dirty="0" smtClean="0"/>
              <a:t> 3 (looking at language)</a:t>
            </a:r>
            <a:endParaRPr lang="en-US" dirty="0"/>
          </a:p>
          <a:p>
            <a:pPr marL="1166813" lvl="2" indent="-514350"/>
            <a:r>
              <a:rPr lang="en-US" dirty="0" smtClean="0"/>
              <a:t>June 1</a:t>
            </a:r>
            <a:r>
              <a:rPr lang="en-US" baseline="30000" dirty="0" smtClean="0"/>
              <a:t>st</a:t>
            </a:r>
            <a:r>
              <a:rPr lang="en-US" dirty="0" smtClean="0"/>
              <a:t>, 10:00 pm – June 2</a:t>
            </a:r>
            <a:r>
              <a:rPr lang="en-US" baseline="30000" dirty="0" smtClean="0"/>
              <a:t>nd</a:t>
            </a:r>
            <a:r>
              <a:rPr lang="en-US" dirty="0" smtClean="0"/>
              <a:t>, 11:54 pm</a:t>
            </a:r>
          </a:p>
          <a:p>
            <a:pPr marL="1166813" lvl="2" indent="-514350"/>
            <a:r>
              <a:rPr lang="en-US" dirty="0" smtClean="0"/>
              <a:t>You will have 60 min to complete the quiz</a:t>
            </a:r>
          </a:p>
          <a:p>
            <a:pPr marL="1166813" lvl="2" indent="-514350"/>
            <a:r>
              <a:rPr lang="en-US" dirty="0" smtClean="0"/>
              <a:t>You may only submit the quiz once</a:t>
            </a:r>
          </a:p>
          <a:p>
            <a:pPr marL="1166813" lvl="2" indent="-514350"/>
            <a:r>
              <a:rPr lang="en-US" dirty="0" smtClean="0"/>
              <a:t>Do not work in groups!</a:t>
            </a:r>
          </a:p>
        </p:txBody>
      </p:sp>
    </p:spTree>
    <p:extLst>
      <p:ext uri="{BB962C8B-B14F-4D97-AF65-F5344CB8AC3E}">
        <p14:creationId xmlns:p14="http://schemas.microsoft.com/office/powerpoint/2010/main" val="15113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Quiz #2 Format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82000" cy="5334000"/>
          </a:xfrm>
        </p:spPr>
        <p:txBody>
          <a:bodyPr>
            <a:normAutofit fontScale="62500" lnSpcReduction="20000"/>
          </a:bodyPr>
          <a:lstStyle/>
          <a:p>
            <a:pPr marL="68263" indent="0">
              <a:buNone/>
            </a:pPr>
            <a:r>
              <a:rPr lang="en-US" dirty="0" smtClean="0"/>
              <a:t>True or False Questions</a:t>
            </a:r>
          </a:p>
          <a:p>
            <a:pPr marL="911225" lvl="1" indent="-514350"/>
            <a:r>
              <a:rPr lang="en-US" sz="2700" dirty="0" smtClean="0"/>
              <a:t>1 point each x 10 questions = 10 points</a:t>
            </a:r>
          </a:p>
          <a:p>
            <a:pPr marL="396875" lvl="1" indent="0">
              <a:buNone/>
            </a:pPr>
            <a:endParaRPr lang="en-US" sz="1200" dirty="0" smtClean="0"/>
          </a:p>
          <a:p>
            <a:pPr marL="68263" indent="0">
              <a:buNone/>
            </a:pPr>
            <a:r>
              <a:rPr lang="en-US" dirty="0" smtClean="0"/>
              <a:t>Multiple Choice / Multiple Select Questions</a:t>
            </a:r>
          </a:p>
          <a:p>
            <a:pPr marL="911225" lvl="1" indent="-514350"/>
            <a:r>
              <a:rPr lang="en-US" sz="2700" dirty="0" smtClean="0"/>
              <a:t>1 point each x 5 questions = 5 points</a:t>
            </a:r>
          </a:p>
          <a:p>
            <a:pPr marL="396875" lvl="1" indent="0">
              <a:buNone/>
            </a:pPr>
            <a:endParaRPr lang="en-US" sz="1300" dirty="0" smtClean="0"/>
          </a:p>
          <a:p>
            <a:pPr marL="68263" indent="0">
              <a:buNone/>
            </a:pPr>
            <a:r>
              <a:rPr lang="en-US" dirty="0" smtClean="0"/>
              <a:t>Matching Questions</a:t>
            </a:r>
            <a:endParaRPr lang="en-US" dirty="0"/>
          </a:p>
          <a:p>
            <a:pPr marL="911225" lvl="1" indent="-514350"/>
            <a:r>
              <a:rPr lang="en-US" sz="2700" dirty="0" smtClean="0"/>
              <a:t>Match each passage with the correct </a:t>
            </a:r>
            <a:r>
              <a:rPr lang="en-US" sz="2700" dirty="0" smtClean="0"/>
              <a:t>term:</a:t>
            </a:r>
            <a:endParaRPr lang="en-US" sz="2700" dirty="0" smtClean="0"/>
          </a:p>
          <a:p>
            <a:pPr marL="1311275" lvl="2" indent="-514350"/>
            <a:r>
              <a:rPr lang="en-US" sz="2600" dirty="0" smtClean="0"/>
              <a:t>Direct assertion; rhetorical question; sarcastic remark; other indirect assertion…</a:t>
            </a:r>
          </a:p>
          <a:p>
            <a:pPr marL="1311275" lvl="2" indent="-514350"/>
            <a:r>
              <a:rPr lang="en-US" sz="2600" dirty="0" smtClean="0"/>
              <a:t>Semantic ambiguity; syntactic ambiguity; vagueness; loaded language; euphemism…</a:t>
            </a:r>
          </a:p>
          <a:p>
            <a:pPr marL="1311275" lvl="2" indent="-514350"/>
            <a:r>
              <a:rPr lang="en-US" sz="2600" dirty="0" smtClean="0"/>
              <a:t>Fallacies: Equivocation; victory by definition; persuasive definition; weasel words…</a:t>
            </a:r>
            <a:endParaRPr lang="en-US" sz="2600" dirty="0" smtClean="0"/>
          </a:p>
          <a:p>
            <a:pPr marL="911225" lvl="1" indent="-514350"/>
            <a:r>
              <a:rPr lang="en-US" sz="2700" dirty="0" smtClean="0"/>
              <a:t>3 points </a:t>
            </a:r>
            <a:r>
              <a:rPr lang="en-US" sz="2700" dirty="0"/>
              <a:t>each x </a:t>
            </a:r>
            <a:r>
              <a:rPr lang="en-US" sz="2700" dirty="0" smtClean="0"/>
              <a:t>3 </a:t>
            </a:r>
            <a:r>
              <a:rPr lang="en-US" sz="2700" dirty="0"/>
              <a:t>questions = </a:t>
            </a:r>
            <a:r>
              <a:rPr lang="en-US" sz="2700" dirty="0" smtClean="0"/>
              <a:t>9 </a:t>
            </a:r>
            <a:r>
              <a:rPr lang="en-US" sz="2700" dirty="0" smtClean="0"/>
              <a:t>points</a:t>
            </a:r>
          </a:p>
          <a:p>
            <a:pPr marL="396875" lvl="1" indent="0">
              <a:buNone/>
            </a:pPr>
            <a:endParaRPr lang="en-US" sz="1200" dirty="0"/>
          </a:p>
          <a:p>
            <a:pPr marL="68263" indent="0">
              <a:buNone/>
            </a:pPr>
            <a:r>
              <a:rPr lang="en-US" dirty="0" smtClean="0"/>
              <a:t>Standardizing </a:t>
            </a:r>
            <a:r>
              <a:rPr lang="en-US" dirty="0" smtClean="0"/>
              <a:t>and </a:t>
            </a:r>
            <a:r>
              <a:rPr lang="en-US" dirty="0" smtClean="0"/>
              <a:t>Diagramming</a:t>
            </a:r>
            <a:endParaRPr lang="en-US" dirty="0"/>
          </a:p>
          <a:p>
            <a:pPr marL="911225" lvl="1" indent="-514350"/>
            <a:r>
              <a:rPr lang="en-US" sz="2700" dirty="0" smtClean="0"/>
              <a:t>Short answer – standardize the following argument using conventions</a:t>
            </a:r>
            <a:endParaRPr lang="en-US" sz="2700" dirty="0" smtClean="0"/>
          </a:p>
          <a:p>
            <a:pPr marL="1166813" lvl="2" indent="-514350"/>
            <a:r>
              <a:rPr lang="en-US" sz="2600" dirty="0" smtClean="0"/>
              <a:t>Translate any statements that are not in clear, indicative form.</a:t>
            </a:r>
            <a:endParaRPr lang="en-US" sz="2600" dirty="0" smtClean="0"/>
          </a:p>
          <a:p>
            <a:pPr marL="1166813" lvl="2" indent="-514350"/>
            <a:r>
              <a:rPr lang="en-US" sz="2600" dirty="0" smtClean="0"/>
              <a:t>Point out any issues with language that affect the argument.</a:t>
            </a:r>
            <a:endParaRPr lang="en-US" sz="2600" dirty="0" smtClean="0"/>
          </a:p>
          <a:p>
            <a:pPr marL="911225" lvl="1" indent="-514350"/>
            <a:r>
              <a:rPr lang="en-US" sz="2700" dirty="0" smtClean="0"/>
              <a:t>6 points</a:t>
            </a:r>
            <a:endParaRPr lang="en-US" sz="2700" dirty="0" smtClean="0"/>
          </a:p>
          <a:p>
            <a:pPr marL="911225" lvl="1" indent="-514350"/>
            <a:endParaRPr lang="en-US" sz="1300" dirty="0"/>
          </a:p>
          <a:p>
            <a:pPr marL="68263" indent="0">
              <a:buNone/>
            </a:pPr>
            <a:r>
              <a:rPr lang="en-US" dirty="0" smtClean="0"/>
              <a:t>Quiz </a:t>
            </a:r>
            <a:r>
              <a:rPr lang="en-US" dirty="0" smtClean="0"/>
              <a:t>#2 </a:t>
            </a:r>
            <a:r>
              <a:rPr lang="en-US" dirty="0" smtClean="0"/>
              <a:t>Total Points = </a:t>
            </a:r>
            <a:r>
              <a:rPr lang="en-US" dirty="0" smtClean="0"/>
              <a:t>30</a:t>
            </a:r>
            <a:endParaRPr lang="en-US" dirty="0"/>
          </a:p>
          <a:p>
            <a:pPr marL="911225" lvl="1" indent="-514350"/>
            <a:r>
              <a:rPr lang="en-US" sz="2700" dirty="0" smtClean="0"/>
              <a:t>Worth 10% of your final course grade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9757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Cumulative: Need to Recall </a:t>
            </a:r>
            <a:r>
              <a:rPr lang="en-US" b="1" u="sng" dirty="0" err="1" smtClean="0"/>
              <a:t>Chs</a:t>
            </a:r>
            <a:r>
              <a:rPr lang="en-US" b="1" u="sng" dirty="0" smtClean="0"/>
              <a:t> 1,2</a:t>
            </a:r>
            <a:endParaRPr lang="en-US" dirty="0" smtClean="0"/>
          </a:p>
          <a:p>
            <a:pPr marL="766763" lvl="2" indent="0">
              <a:buNone/>
            </a:pPr>
            <a:endParaRPr lang="en-US" sz="1200" b="1" dirty="0" smtClean="0"/>
          </a:p>
          <a:p>
            <a:pPr lvl="1"/>
            <a:r>
              <a:rPr lang="en-US" sz="2800" dirty="0" smtClean="0"/>
              <a:t>Argument </a:t>
            </a:r>
            <a:r>
              <a:rPr lang="en-US" sz="2800" dirty="0"/>
              <a:t>(definition of)</a:t>
            </a:r>
          </a:p>
          <a:p>
            <a:pPr lvl="2"/>
            <a:r>
              <a:rPr lang="en-US" dirty="0"/>
              <a:t>Premises &amp; conclusion</a:t>
            </a:r>
            <a:endParaRPr lang="en-US" sz="2200" dirty="0"/>
          </a:p>
          <a:p>
            <a:pPr lvl="2"/>
            <a:r>
              <a:rPr lang="en-US" dirty="0"/>
              <a:t>Social purpose (attempt at rational persuasion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dirty="0"/>
              <a:t>What is not an argument</a:t>
            </a:r>
          </a:p>
          <a:p>
            <a:pPr lvl="2"/>
            <a:r>
              <a:rPr lang="en-US" dirty="0" smtClean="0"/>
              <a:t>Assertions </a:t>
            </a:r>
            <a:r>
              <a:rPr lang="en-US" dirty="0"/>
              <a:t>/ </a:t>
            </a:r>
            <a:r>
              <a:rPr lang="en-US" dirty="0" smtClean="0"/>
              <a:t>Explanations / Etc.</a:t>
            </a:r>
            <a:endParaRPr lang="en-US" sz="2200" dirty="0"/>
          </a:p>
          <a:p>
            <a:pPr lvl="1"/>
            <a:r>
              <a:rPr lang="en-US" dirty="0" smtClean="0"/>
              <a:t>Locating </a:t>
            </a:r>
            <a:r>
              <a:rPr lang="en-US" dirty="0"/>
              <a:t>conclusions and premises</a:t>
            </a:r>
          </a:p>
          <a:p>
            <a:pPr lvl="2"/>
            <a:r>
              <a:rPr lang="en-US" dirty="0"/>
              <a:t>Indicator </a:t>
            </a:r>
            <a:r>
              <a:rPr lang="en-US" dirty="0" smtClean="0"/>
              <a:t>words; context</a:t>
            </a:r>
            <a:r>
              <a:rPr lang="en-US" dirty="0"/>
              <a:t>, tone, logical </a:t>
            </a:r>
            <a:r>
              <a:rPr lang="en-US" dirty="0" smtClean="0"/>
              <a:t>structure, scope, commitment</a:t>
            </a:r>
            <a:endParaRPr lang="en-US" sz="2200" dirty="0"/>
          </a:p>
          <a:p>
            <a:pPr lvl="2"/>
            <a:r>
              <a:rPr lang="en-US" dirty="0"/>
              <a:t>Rhetorical questions, etc</a:t>
            </a:r>
            <a:r>
              <a:rPr lang="en-US" dirty="0" smtClean="0"/>
              <a:t>.)</a:t>
            </a:r>
          </a:p>
          <a:p>
            <a:pPr lvl="1"/>
            <a:r>
              <a:rPr lang="en-US" dirty="0"/>
              <a:t>Standardizing arguments</a:t>
            </a:r>
          </a:p>
          <a:p>
            <a:pPr lvl="2"/>
            <a:r>
              <a:rPr lang="en-US" dirty="0"/>
              <a:t>Conventional </a:t>
            </a:r>
            <a:r>
              <a:rPr lang="en-US" dirty="0" smtClean="0"/>
              <a:t>form / rules</a:t>
            </a:r>
          </a:p>
          <a:p>
            <a:pPr lvl="2"/>
            <a:r>
              <a:rPr lang="en-US" dirty="0" smtClean="0"/>
              <a:t>Principles of Charity &amp; Accuracy</a:t>
            </a:r>
          </a:p>
          <a:p>
            <a:pPr lvl="2"/>
            <a:r>
              <a:rPr lang="en-US" dirty="0" smtClean="0"/>
              <a:t>Implicit premises and conclusions (when to add them…)</a:t>
            </a:r>
            <a:endParaRPr lang="en-US" dirty="0"/>
          </a:p>
          <a:p>
            <a:pPr lvl="1"/>
            <a:r>
              <a:rPr lang="en-US" dirty="0" smtClean="0"/>
              <a:t>Macro &amp; Micro Structure</a:t>
            </a:r>
            <a:endParaRPr lang="en-US" dirty="0"/>
          </a:p>
          <a:p>
            <a:pPr lvl="2"/>
            <a:r>
              <a:rPr lang="en-US" dirty="0" err="1"/>
              <a:t>Subargument</a:t>
            </a:r>
            <a:r>
              <a:rPr lang="en-US" dirty="0"/>
              <a:t> / </a:t>
            </a:r>
            <a:r>
              <a:rPr lang="en-US" dirty="0" err="1" smtClean="0"/>
              <a:t>subconclusion</a:t>
            </a:r>
            <a:r>
              <a:rPr lang="en-US" dirty="0" smtClean="0"/>
              <a:t>; Main argument; Whole </a:t>
            </a:r>
            <a:r>
              <a:rPr lang="en-US" dirty="0"/>
              <a:t>argument</a:t>
            </a:r>
            <a:endParaRPr lang="en-US" sz="2200" dirty="0"/>
          </a:p>
          <a:p>
            <a:pPr lvl="2"/>
            <a:r>
              <a:rPr lang="en-US" dirty="0" smtClean="0"/>
              <a:t>Divergent</a:t>
            </a:r>
            <a:r>
              <a:rPr lang="en-US" dirty="0"/>
              <a:t>; Linear / sequential; Linked; Convergent</a:t>
            </a:r>
            <a:endParaRPr lang="en-US" sz="2200" dirty="0"/>
          </a:p>
          <a:p>
            <a:pPr lvl="2"/>
            <a:r>
              <a:rPr lang="en-US" dirty="0"/>
              <a:t>Objections (counter-considerations) and </a:t>
            </a:r>
            <a:r>
              <a:rPr lang="en-US" dirty="0" smtClean="0"/>
              <a:t>responses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#2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Content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788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u="sng" dirty="0" smtClean="0"/>
              <a:t>Chapter 3: Looking at Language</a:t>
            </a:r>
            <a:endParaRPr lang="en-US" sz="3500" dirty="0" smtClean="0"/>
          </a:p>
          <a:p>
            <a:pPr marL="766763" lvl="2" indent="0">
              <a:buNone/>
            </a:pPr>
            <a:endParaRPr lang="en-US" sz="1200" b="1" dirty="0" smtClean="0"/>
          </a:p>
          <a:p>
            <a:pPr lvl="1"/>
            <a:r>
              <a:rPr lang="en-US" sz="2900" dirty="0" smtClean="0"/>
              <a:t>Speech </a:t>
            </a:r>
            <a:r>
              <a:rPr lang="en-US" sz="2900" dirty="0"/>
              <a:t>acts (</a:t>
            </a:r>
            <a:r>
              <a:rPr lang="en-US" sz="2900" dirty="0" err="1"/>
              <a:t>assertoric</a:t>
            </a:r>
            <a:r>
              <a:rPr lang="en-US" sz="2900" dirty="0"/>
              <a:t> </a:t>
            </a:r>
            <a:r>
              <a:rPr lang="en-US" sz="2900" dirty="0" smtClean="0"/>
              <a:t>[</a:t>
            </a:r>
            <a:r>
              <a:rPr lang="en-US" sz="2900" dirty="0"/>
              <a:t>direct/indirect] / </a:t>
            </a:r>
            <a:r>
              <a:rPr lang="en-US" sz="2900" dirty="0" err="1"/>
              <a:t>performative</a:t>
            </a:r>
            <a:r>
              <a:rPr lang="en-US" sz="2900" dirty="0"/>
              <a:t>)</a:t>
            </a:r>
          </a:p>
          <a:p>
            <a:pPr lvl="2"/>
            <a:r>
              <a:rPr lang="en-US" sz="2500" dirty="0" smtClean="0"/>
              <a:t>Rhetorical </a:t>
            </a:r>
            <a:r>
              <a:rPr lang="en-US" sz="2500" dirty="0"/>
              <a:t>effects</a:t>
            </a:r>
          </a:p>
          <a:p>
            <a:pPr lvl="2"/>
            <a:r>
              <a:rPr lang="en-US" sz="2500" dirty="0" smtClean="0"/>
              <a:t>Facts </a:t>
            </a:r>
            <a:r>
              <a:rPr lang="en-US" sz="2500" dirty="0"/>
              <a:t>and interpretations</a:t>
            </a:r>
          </a:p>
          <a:p>
            <a:pPr lvl="1"/>
            <a:r>
              <a:rPr lang="en-US" sz="2900" dirty="0" smtClean="0"/>
              <a:t>Emotionally </a:t>
            </a:r>
            <a:r>
              <a:rPr lang="en-US" sz="2900" dirty="0"/>
              <a:t>Charged (Loaded) </a:t>
            </a:r>
            <a:r>
              <a:rPr lang="en-US" sz="2900" dirty="0" smtClean="0"/>
              <a:t>language</a:t>
            </a:r>
            <a:endParaRPr lang="en-US" sz="2900" dirty="0"/>
          </a:p>
          <a:p>
            <a:pPr lvl="2"/>
            <a:r>
              <a:rPr lang="en-US" sz="2500" dirty="0" smtClean="0"/>
              <a:t>Our </a:t>
            </a:r>
            <a:r>
              <a:rPr lang="en-US" sz="2500" dirty="0"/>
              <a:t>side </a:t>
            </a:r>
            <a:r>
              <a:rPr lang="en-US" sz="2500" dirty="0" smtClean="0"/>
              <a:t>bias</a:t>
            </a:r>
          </a:p>
          <a:p>
            <a:pPr lvl="2"/>
            <a:r>
              <a:rPr lang="en-US" sz="2500" dirty="0" smtClean="0"/>
              <a:t>Argument </a:t>
            </a:r>
            <a:r>
              <a:rPr lang="en-US" sz="2500" dirty="0"/>
              <a:t>by </a:t>
            </a:r>
            <a:r>
              <a:rPr lang="en-US" sz="2500" dirty="0" smtClean="0"/>
              <a:t>epithet</a:t>
            </a:r>
            <a:endParaRPr lang="en-US" sz="2500" dirty="0"/>
          </a:p>
          <a:p>
            <a:pPr lvl="1"/>
            <a:r>
              <a:rPr lang="en-US" sz="2900" dirty="0"/>
              <a:t>Euphemism</a:t>
            </a:r>
          </a:p>
          <a:p>
            <a:pPr lvl="1"/>
            <a:r>
              <a:rPr lang="en-US" sz="2900" dirty="0" err="1" smtClean="0"/>
              <a:t>Unclarity</a:t>
            </a:r>
            <a:endParaRPr lang="en-US" sz="2900" dirty="0"/>
          </a:p>
          <a:p>
            <a:pPr lvl="2"/>
            <a:r>
              <a:rPr lang="en-US" sz="2500" dirty="0" smtClean="0"/>
              <a:t>Ambiguity</a:t>
            </a:r>
            <a:endParaRPr lang="en-US" sz="2500" dirty="0"/>
          </a:p>
          <a:p>
            <a:pPr lvl="3"/>
            <a:r>
              <a:rPr lang="en-US" sz="2200" dirty="0" smtClean="0"/>
              <a:t>Semantic</a:t>
            </a:r>
            <a:endParaRPr lang="en-US" sz="2200" dirty="0"/>
          </a:p>
          <a:p>
            <a:pPr lvl="4"/>
            <a:r>
              <a:rPr lang="en-US" sz="2200" dirty="0" smtClean="0"/>
              <a:t>Fallacy of </a:t>
            </a:r>
            <a:r>
              <a:rPr lang="en-US" sz="2200" dirty="0"/>
              <a:t>Equivocation</a:t>
            </a:r>
          </a:p>
          <a:p>
            <a:pPr lvl="3"/>
            <a:r>
              <a:rPr lang="en-US" sz="2200" dirty="0" smtClean="0"/>
              <a:t>Syntactic</a:t>
            </a:r>
            <a:endParaRPr lang="en-US" sz="2200" dirty="0"/>
          </a:p>
          <a:p>
            <a:pPr lvl="2"/>
            <a:r>
              <a:rPr lang="en-US" sz="2500" dirty="0" smtClean="0"/>
              <a:t>Vagueness</a:t>
            </a:r>
            <a:endParaRPr lang="en-US" sz="2500" dirty="0"/>
          </a:p>
          <a:p>
            <a:pPr lvl="3"/>
            <a:r>
              <a:rPr lang="en-US" sz="2200" dirty="0" smtClean="0"/>
              <a:t>Weasel </a:t>
            </a:r>
            <a:r>
              <a:rPr lang="en-US" sz="2200" dirty="0" smtClean="0"/>
              <a:t>words</a:t>
            </a: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#2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Content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906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5638800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Chapter 3: Looking at Language</a:t>
            </a:r>
            <a:endParaRPr lang="en-US" sz="3500" dirty="0" smtClean="0"/>
          </a:p>
          <a:p>
            <a:pPr marL="766763" lvl="2" indent="0">
              <a:buNone/>
            </a:pPr>
            <a:endParaRPr lang="en-US" sz="1200" b="1" dirty="0" smtClean="0"/>
          </a:p>
          <a:p>
            <a:pPr lvl="1"/>
            <a:r>
              <a:rPr lang="en-US" sz="2900" dirty="0" smtClean="0"/>
              <a:t>Definitions</a:t>
            </a:r>
            <a:endParaRPr lang="en-US" sz="2900" dirty="0"/>
          </a:p>
          <a:p>
            <a:pPr lvl="2"/>
            <a:r>
              <a:rPr lang="en-US" sz="2500" dirty="0" smtClean="0"/>
              <a:t>Ostensive</a:t>
            </a:r>
            <a:endParaRPr lang="en-US" sz="2500" dirty="0"/>
          </a:p>
          <a:p>
            <a:pPr lvl="2"/>
            <a:r>
              <a:rPr lang="en-US" sz="2500" dirty="0" smtClean="0"/>
              <a:t>Lexical </a:t>
            </a:r>
            <a:r>
              <a:rPr lang="en-US" sz="2500" dirty="0"/>
              <a:t>(</a:t>
            </a:r>
            <a:r>
              <a:rPr lang="en-US" sz="2500" dirty="0" err="1"/>
              <a:t>Reportive</a:t>
            </a:r>
            <a:r>
              <a:rPr lang="en-US" sz="2500" dirty="0"/>
              <a:t>)</a:t>
            </a:r>
          </a:p>
          <a:p>
            <a:pPr lvl="3"/>
            <a:r>
              <a:rPr lang="en-US" sz="2200" dirty="0" smtClean="0"/>
              <a:t>Guidelines </a:t>
            </a:r>
            <a:r>
              <a:rPr lang="en-US" sz="2200" dirty="0"/>
              <a:t>for </a:t>
            </a:r>
            <a:r>
              <a:rPr lang="en-US" sz="2200" dirty="0" smtClean="0"/>
              <a:t>these</a:t>
            </a:r>
          </a:p>
          <a:p>
            <a:pPr lvl="2"/>
            <a:r>
              <a:rPr lang="en-US" sz="2500" dirty="0" err="1" smtClean="0"/>
              <a:t>Stipulative</a:t>
            </a:r>
            <a:endParaRPr lang="en-US" sz="2500" dirty="0" smtClean="0"/>
          </a:p>
          <a:p>
            <a:pPr lvl="3"/>
            <a:r>
              <a:rPr lang="en-US" sz="2200" dirty="0" smtClean="0"/>
              <a:t>Fallacy of Victory by definition</a:t>
            </a:r>
          </a:p>
          <a:p>
            <a:pPr lvl="3"/>
            <a:r>
              <a:rPr lang="en-US" sz="2200" dirty="0" smtClean="0"/>
              <a:t>Persuasive Definition</a:t>
            </a:r>
          </a:p>
          <a:p>
            <a:pPr lvl="2"/>
            <a:r>
              <a:rPr lang="en-US" sz="2500" dirty="0" smtClean="0"/>
              <a:t>Operational</a:t>
            </a:r>
          </a:p>
          <a:p>
            <a:pPr lvl="1"/>
            <a:r>
              <a:rPr lang="en-US" sz="2900" dirty="0" smtClean="0"/>
              <a:t>The Word “Natural”</a:t>
            </a:r>
            <a:endParaRPr lang="en-US" sz="29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#2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Content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678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6426</TotalTime>
  <Words>393</Words>
  <Application>Microsoft Office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Critical Thinking  PHIL 145 - 001</vt:lpstr>
      <vt:lpstr>Administrivia</vt:lpstr>
      <vt:lpstr>Quiz #2 Format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U</cp:lastModifiedBy>
  <cp:revision>237</cp:revision>
  <dcterms:created xsi:type="dcterms:W3CDTF">2009-05-04T15:42:00Z</dcterms:created>
  <dcterms:modified xsi:type="dcterms:W3CDTF">2017-05-30T13:09:16Z</dcterms:modified>
</cp:coreProperties>
</file>