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389" r:id="rId3"/>
    <p:sldId id="531" r:id="rId4"/>
    <p:sldId id="533" r:id="rId5"/>
    <p:sldId id="538" r:id="rId6"/>
    <p:sldId id="539" r:id="rId7"/>
    <p:sldId id="540" r:id="rId8"/>
    <p:sldId id="541" r:id="rId9"/>
    <p:sldId id="542" r:id="rId10"/>
    <p:sldId id="54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2" autoAdjust="0"/>
  </p:normalViewPr>
  <p:slideViewPr>
    <p:cSldViewPr>
      <p:cViewPr varScale="1">
        <p:scale>
          <a:sx n="97" d="100"/>
          <a:sy n="97" d="100"/>
        </p:scale>
        <p:origin x="10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PHIL 145 - 001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Quiz #3 Preparation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6: Relevance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Fallacies involving irrelevance (continued)</a:t>
            </a:r>
          </a:p>
          <a:p>
            <a:pPr lvl="2"/>
            <a:r>
              <a:rPr lang="en-US" sz="2800" dirty="0"/>
              <a:t>Guilt by Association</a:t>
            </a:r>
            <a:endParaRPr lang="en-US" dirty="0"/>
          </a:p>
          <a:p>
            <a:pPr lvl="2"/>
            <a:r>
              <a:rPr lang="en-US" sz="2800" dirty="0"/>
              <a:t>Appeal to Popularity (ad </a:t>
            </a:r>
            <a:r>
              <a:rPr lang="en-US" sz="2800" dirty="0" err="1"/>
              <a:t>populam</a:t>
            </a:r>
            <a:r>
              <a:rPr lang="en-US" sz="2800" dirty="0"/>
              <a:t> / bandwagon fallacy)</a:t>
            </a:r>
            <a:endParaRPr lang="en-US" dirty="0"/>
          </a:p>
          <a:p>
            <a:pPr lvl="2"/>
            <a:r>
              <a:rPr lang="en-US" sz="2800" dirty="0"/>
              <a:t>Appeal to Ignorance (ad </a:t>
            </a:r>
            <a:r>
              <a:rPr lang="en-US" sz="2800" dirty="0" err="1"/>
              <a:t>ignorantiam</a:t>
            </a:r>
            <a:r>
              <a:rPr lang="en-US" sz="2800" dirty="0"/>
              <a:t>)</a:t>
            </a:r>
            <a:endParaRPr lang="en-US" dirty="0"/>
          </a:p>
          <a:p>
            <a:pPr lvl="3"/>
            <a:r>
              <a:rPr lang="en-US" sz="2400" dirty="0"/>
              <a:t>Related issue of burden of proof</a:t>
            </a:r>
            <a:endParaRPr lang="en-US" sz="2000" dirty="0"/>
          </a:p>
          <a:p>
            <a:pPr lvl="2"/>
            <a:r>
              <a:rPr lang="en-US" sz="2800" dirty="0"/>
              <a:t>Appeal to Pity (ad </a:t>
            </a:r>
            <a:r>
              <a:rPr lang="en-US" sz="2800" dirty="0" err="1"/>
              <a:t>misericordiam</a:t>
            </a:r>
            <a:r>
              <a:rPr lang="en-US" sz="2800" dirty="0"/>
              <a:t>)</a:t>
            </a:r>
            <a:endParaRPr lang="en-US" dirty="0"/>
          </a:p>
          <a:p>
            <a:pPr lvl="2"/>
            <a:r>
              <a:rPr lang="en-US" sz="2800" dirty="0"/>
              <a:t>Appeal to Fear / Force (ad </a:t>
            </a:r>
            <a:r>
              <a:rPr lang="en-US" sz="2800" dirty="0" err="1"/>
              <a:t>baculum</a:t>
            </a:r>
            <a:r>
              <a:rPr lang="en-US" sz="2800" dirty="0"/>
              <a:t>)</a:t>
            </a:r>
            <a:endParaRPr lang="en-US" dirty="0"/>
          </a:p>
          <a:p>
            <a:pPr lvl="2"/>
            <a:r>
              <a:rPr lang="en-US" sz="2800" dirty="0"/>
              <a:t>Other appeals to emotion</a:t>
            </a:r>
            <a:endParaRPr lang="en-US" dirty="0"/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Cases when similar things ARE relevant!</a:t>
            </a:r>
            <a:endParaRPr lang="en-US" sz="9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66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4876800"/>
          </a:xfrm>
        </p:spPr>
        <p:txBody>
          <a:bodyPr>
            <a:normAutofit/>
          </a:bodyPr>
          <a:lstStyle/>
          <a:p>
            <a:pPr marL="68263" indent="0">
              <a:buNone/>
            </a:pPr>
            <a:r>
              <a:rPr lang="en-US" dirty="0"/>
              <a:t>Heads up:</a:t>
            </a:r>
          </a:p>
          <a:p>
            <a:pPr marL="911225" lvl="1" indent="-514350"/>
            <a:r>
              <a:rPr lang="en-US" dirty="0"/>
              <a:t>Online Quiz </a:t>
            </a:r>
            <a:r>
              <a:rPr lang="en-US" dirty="0" smtClean="0"/>
              <a:t>#3 </a:t>
            </a:r>
            <a:r>
              <a:rPr lang="en-US" dirty="0"/>
              <a:t>– to be written in Learn</a:t>
            </a:r>
          </a:p>
          <a:p>
            <a:pPr marL="1166813" lvl="2" indent="-514350"/>
            <a:r>
              <a:rPr lang="en-US" dirty="0" err="1"/>
              <a:t>Chs</a:t>
            </a:r>
            <a:r>
              <a:rPr lang="en-US" dirty="0"/>
              <a:t> 4-6 (ARG Conditions; Acceptable Premises; Relevance)</a:t>
            </a:r>
          </a:p>
          <a:p>
            <a:pPr marL="1166813" lvl="2" indent="-514350"/>
            <a:r>
              <a:rPr lang="en-US" dirty="0"/>
              <a:t>June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7:00 am </a:t>
            </a:r>
            <a:r>
              <a:rPr lang="en-US" dirty="0"/>
              <a:t>– June </a:t>
            </a: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/>
              <a:t>, 11:54 pm</a:t>
            </a:r>
          </a:p>
          <a:p>
            <a:pPr marL="1166813" lvl="2" indent="-514350"/>
            <a:r>
              <a:rPr lang="en-US" dirty="0"/>
              <a:t>You will have 60 min to complete the quiz</a:t>
            </a:r>
          </a:p>
          <a:p>
            <a:pPr marL="1166813" lvl="2" indent="-514350"/>
            <a:r>
              <a:rPr lang="en-US" dirty="0"/>
              <a:t>You may only submit the quiz once</a:t>
            </a:r>
          </a:p>
          <a:p>
            <a:pPr marL="1166813" lvl="2" indent="-514350"/>
            <a:r>
              <a:rPr lang="en-US" dirty="0"/>
              <a:t>Do not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15113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Quiz #3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68263" indent="0">
              <a:buNone/>
            </a:pPr>
            <a:r>
              <a:rPr lang="en-US" dirty="0"/>
              <a:t>True or False Questions</a:t>
            </a:r>
          </a:p>
          <a:p>
            <a:pPr marL="911225" lvl="1" indent="-514350"/>
            <a:r>
              <a:rPr lang="en-US" sz="2700" dirty="0"/>
              <a:t>1 point each x 10 questions = 10 points</a:t>
            </a:r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/>
              <a:t>Multiple Choice / Multiple Select Questions</a:t>
            </a:r>
          </a:p>
          <a:p>
            <a:pPr marL="911225" lvl="1" indent="-514350"/>
            <a:r>
              <a:rPr lang="en-US" sz="2700" dirty="0"/>
              <a:t>1 point each x 5 questions = 5 points</a:t>
            </a:r>
          </a:p>
          <a:p>
            <a:pPr marL="396875" lvl="1" indent="0">
              <a:buNone/>
            </a:pPr>
            <a:endParaRPr lang="en-US" sz="1300" dirty="0"/>
          </a:p>
          <a:p>
            <a:pPr marL="68263" indent="0">
              <a:buNone/>
            </a:pPr>
            <a:r>
              <a:rPr lang="en-US" dirty="0"/>
              <a:t>Matching Questions</a:t>
            </a:r>
          </a:p>
          <a:p>
            <a:pPr marL="911225" lvl="1" indent="-514350"/>
            <a:r>
              <a:rPr lang="en-US" sz="2700" dirty="0"/>
              <a:t>Match each passage with the correct term:</a:t>
            </a:r>
          </a:p>
          <a:p>
            <a:pPr marL="1311275" lvl="2" indent="-514350"/>
            <a:r>
              <a:rPr lang="en-US" sz="2600" dirty="0"/>
              <a:t>Acceptability &amp; Unacceptability Conditions</a:t>
            </a:r>
          </a:p>
          <a:p>
            <a:pPr marL="1311275" lvl="2" indent="-514350"/>
            <a:r>
              <a:rPr lang="en-US" sz="2600" dirty="0"/>
              <a:t>A condition; R condition; G condition (assessing cogency)</a:t>
            </a:r>
          </a:p>
          <a:p>
            <a:pPr marL="1311275" lvl="2" indent="-514350"/>
            <a:r>
              <a:rPr lang="en-US" sz="2600" dirty="0"/>
              <a:t>Identify Fallacies of Irrelevance</a:t>
            </a:r>
          </a:p>
          <a:p>
            <a:pPr marL="911225" lvl="1" indent="-514350"/>
            <a:r>
              <a:rPr lang="en-US" sz="2700" dirty="0"/>
              <a:t>3 points each x 3 questions = 9 points</a:t>
            </a:r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/>
              <a:t>Standardizing and Diagramming</a:t>
            </a:r>
          </a:p>
          <a:p>
            <a:pPr marL="911225" lvl="1" indent="-514350"/>
            <a:r>
              <a:rPr lang="en-US" sz="2700" dirty="0"/>
              <a:t>Standardize the following argument using conventions taught. (3pts)</a:t>
            </a:r>
          </a:p>
          <a:p>
            <a:pPr marL="911225" lvl="1" indent="-514350"/>
            <a:r>
              <a:rPr lang="en-US" sz="2700" dirty="0"/>
              <a:t>Assess the argument for cogency, using the ARG conditions. (3pts)</a:t>
            </a:r>
          </a:p>
          <a:p>
            <a:pPr marL="911225" lvl="1" indent="-514350"/>
            <a:r>
              <a:rPr lang="en-US" sz="2700" dirty="0"/>
              <a:t>Total: 6 points</a:t>
            </a:r>
          </a:p>
          <a:p>
            <a:pPr marL="911225" lvl="1" indent="-514350"/>
            <a:endParaRPr lang="en-US" sz="1300" dirty="0"/>
          </a:p>
          <a:p>
            <a:pPr marL="68263" indent="0">
              <a:buNone/>
            </a:pPr>
            <a:r>
              <a:rPr lang="en-US" dirty="0"/>
              <a:t>Quiz #2 Total Points = 30</a:t>
            </a:r>
          </a:p>
          <a:p>
            <a:pPr marL="911225" lvl="1" indent="-514350"/>
            <a:r>
              <a:rPr lang="en-US" sz="2700" dirty="0"/>
              <a:t>Worth 10% of your final course grade</a:t>
            </a:r>
          </a:p>
        </p:txBody>
      </p:sp>
    </p:spTree>
    <p:extLst>
      <p:ext uri="{BB962C8B-B14F-4D97-AF65-F5344CB8AC3E}">
        <p14:creationId xmlns:p14="http://schemas.microsoft.com/office/powerpoint/2010/main" val="29757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Cumulative: Need to Recall</a:t>
            </a:r>
            <a:endParaRPr lang="en-US" dirty="0"/>
          </a:p>
          <a:p>
            <a:pPr marL="766763" lvl="2" indent="0">
              <a:buNone/>
            </a:pPr>
            <a:endParaRPr lang="en-US" sz="1200" b="1" dirty="0"/>
          </a:p>
          <a:p>
            <a:pPr lvl="1"/>
            <a:r>
              <a:rPr lang="en-US" sz="2800" dirty="0"/>
              <a:t>Argument (definition of)</a:t>
            </a:r>
          </a:p>
          <a:p>
            <a:pPr lvl="2"/>
            <a:r>
              <a:rPr lang="en-US" dirty="0"/>
              <a:t>Premises &amp; conclusion</a:t>
            </a:r>
            <a:endParaRPr lang="en-US" sz="2200" dirty="0"/>
          </a:p>
          <a:p>
            <a:pPr lvl="2"/>
            <a:r>
              <a:rPr lang="en-US" dirty="0"/>
              <a:t>Social purpose (attempt at rational persuasion)</a:t>
            </a:r>
            <a:endParaRPr lang="en-US" b="1" dirty="0"/>
          </a:p>
          <a:p>
            <a:pPr lvl="1"/>
            <a:r>
              <a:rPr lang="en-US" dirty="0"/>
              <a:t>What is not an argument</a:t>
            </a:r>
          </a:p>
          <a:p>
            <a:pPr lvl="2"/>
            <a:r>
              <a:rPr lang="en-US" dirty="0"/>
              <a:t>Assertions / Explanations / Etc.</a:t>
            </a:r>
            <a:endParaRPr lang="en-US" sz="2200" dirty="0"/>
          </a:p>
          <a:p>
            <a:pPr lvl="1"/>
            <a:r>
              <a:rPr lang="en-US" dirty="0"/>
              <a:t>Locating conclusions and premises</a:t>
            </a:r>
          </a:p>
          <a:p>
            <a:pPr lvl="2"/>
            <a:r>
              <a:rPr lang="en-US" dirty="0"/>
              <a:t>Indicator words; context, tone, logical structure, scope, commitment</a:t>
            </a:r>
            <a:endParaRPr lang="en-US" sz="2200" dirty="0"/>
          </a:p>
          <a:p>
            <a:pPr lvl="2"/>
            <a:r>
              <a:rPr lang="en-US" dirty="0"/>
              <a:t>Rhetorical questions, etc.)</a:t>
            </a:r>
          </a:p>
          <a:p>
            <a:pPr lvl="1"/>
            <a:r>
              <a:rPr lang="en-US" dirty="0"/>
              <a:t>Standardizing arguments</a:t>
            </a:r>
          </a:p>
          <a:p>
            <a:pPr lvl="2"/>
            <a:r>
              <a:rPr lang="en-US" dirty="0"/>
              <a:t>Conventional form / rules</a:t>
            </a:r>
          </a:p>
          <a:p>
            <a:pPr lvl="2"/>
            <a:r>
              <a:rPr lang="en-US" dirty="0"/>
              <a:t>Principles of Charity &amp; Accuracy</a:t>
            </a:r>
          </a:p>
          <a:p>
            <a:pPr lvl="2"/>
            <a:r>
              <a:rPr lang="en-US" dirty="0"/>
              <a:t>Implicit premises and conclusions (when to add them…)</a:t>
            </a:r>
          </a:p>
          <a:p>
            <a:pPr lvl="1"/>
            <a:r>
              <a:rPr lang="en-US" dirty="0"/>
              <a:t>Macro &amp; Micro Structure</a:t>
            </a:r>
          </a:p>
          <a:p>
            <a:pPr lvl="2"/>
            <a:r>
              <a:rPr lang="en-US" dirty="0" err="1"/>
              <a:t>Subargument</a:t>
            </a:r>
            <a:r>
              <a:rPr lang="en-US" dirty="0"/>
              <a:t> / </a:t>
            </a:r>
            <a:r>
              <a:rPr lang="en-US" dirty="0" err="1"/>
              <a:t>subconclusion</a:t>
            </a:r>
            <a:r>
              <a:rPr lang="en-US" dirty="0"/>
              <a:t>; Main argument; Whole argument</a:t>
            </a:r>
            <a:endParaRPr lang="en-US" sz="2200" dirty="0"/>
          </a:p>
          <a:p>
            <a:pPr lvl="2"/>
            <a:r>
              <a:rPr lang="en-US" dirty="0"/>
              <a:t>Divergent; Linear / sequential; Linked; Convergent</a:t>
            </a:r>
            <a:endParaRPr lang="en-US" sz="2200" dirty="0"/>
          </a:p>
          <a:p>
            <a:pPr lvl="2"/>
            <a:r>
              <a:rPr lang="en-US" dirty="0"/>
              <a:t>Objections (counter-considerations) and responses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882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 lnSpcReduction="10000"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4: Good Arguments (Overview)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ARG conditions for Cogency</a:t>
            </a: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support</a:t>
            </a:r>
          </a:p>
          <a:p>
            <a:pPr lvl="2"/>
            <a:r>
              <a:rPr lang="en-US" dirty="0"/>
              <a:t>Deductive entailment</a:t>
            </a:r>
            <a:endParaRPr lang="en-US" sz="2200" dirty="0"/>
          </a:p>
          <a:p>
            <a:pPr lvl="3"/>
            <a:r>
              <a:rPr lang="en-US" dirty="0"/>
              <a:t>Validity</a:t>
            </a:r>
            <a:endParaRPr lang="en-US" sz="1800" dirty="0"/>
          </a:p>
          <a:p>
            <a:pPr lvl="4"/>
            <a:r>
              <a:rPr lang="en-US" dirty="0"/>
              <a:t>Testing by method of counter-example</a:t>
            </a:r>
            <a:endParaRPr lang="en-US" sz="1800" dirty="0"/>
          </a:p>
          <a:p>
            <a:pPr lvl="3"/>
            <a:r>
              <a:rPr lang="en-US" dirty="0"/>
              <a:t>Deductive vs. </a:t>
            </a:r>
            <a:r>
              <a:rPr lang="en-US" dirty="0" err="1"/>
              <a:t>Ampliative</a:t>
            </a:r>
            <a:endParaRPr lang="en-US" sz="1800" dirty="0"/>
          </a:p>
          <a:p>
            <a:pPr lvl="2"/>
            <a:r>
              <a:rPr lang="en-US" dirty="0"/>
              <a:t>Conductive support</a:t>
            </a:r>
            <a:endParaRPr lang="en-US" sz="2200" dirty="0"/>
          </a:p>
          <a:p>
            <a:pPr lvl="2"/>
            <a:r>
              <a:rPr lang="en-US" dirty="0"/>
              <a:t>Inductive support</a:t>
            </a:r>
            <a:endParaRPr lang="en-US" sz="2200" dirty="0"/>
          </a:p>
          <a:p>
            <a:pPr lvl="3"/>
            <a:r>
              <a:rPr lang="en-US" dirty="0"/>
              <a:t>Simple induction</a:t>
            </a:r>
            <a:endParaRPr lang="en-US" sz="1800" dirty="0"/>
          </a:p>
          <a:p>
            <a:pPr lvl="3"/>
            <a:r>
              <a:rPr lang="en-US" dirty="0" err="1"/>
              <a:t>Abductive</a:t>
            </a:r>
            <a:r>
              <a:rPr lang="en-US" dirty="0"/>
              <a:t> arguments</a:t>
            </a:r>
            <a:endParaRPr lang="en-US" sz="1800" dirty="0"/>
          </a:p>
          <a:p>
            <a:pPr lvl="2"/>
            <a:r>
              <a:rPr lang="en-US" dirty="0"/>
              <a:t>Analogy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690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4: Good Arguments (Overview)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fail the ARG conditions</a:t>
            </a: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Significance of argument evaluation</a:t>
            </a:r>
          </a:p>
          <a:p>
            <a:pPr lvl="2"/>
            <a:r>
              <a:rPr lang="en-US" dirty="0"/>
              <a:t>Challenge of argument</a:t>
            </a:r>
            <a:endParaRPr lang="en-US" sz="2200" dirty="0"/>
          </a:p>
          <a:p>
            <a:pPr lvl="2"/>
            <a:r>
              <a:rPr lang="en-US" dirty="0"/>
              <a:t>Confirmation bias</a:t>
            </a:r>
            <a:endParaRPr lang="en-US" sz="2200" dirty="0"/>
          </a:p>
          <a:p>
            <a:pPr lvl="3"/>
            <a:r>
              <a:rPr lang="en-US" dirty="0"/>
              <a:t>Double standards</a:t>
            </a:r>
            <a:endParaRPr lang="en-US" sz="1800" dirty="0"/>
          </a:p>
          <a:p>
            <a:pPr lvl="3"/>
            <a:r>
              <a:rPr lang="en-US" dirty="0"/>
              <a:t>Changing our minds (should we?)</a:t>
            </a:r>
            <a:endParaRPr lang="en-US" sz="1800" dirty="0"/>
          </a:p>
          <a:p>
            <a:pPr lvl="2"/>
            <a:r>
              <a:rPr lang="en-US" dirty="0"/>
              <a:t>Responding to arguments (3 appropriate ways)</a:t>
            </a:r>
            <a:endParaRPr lang="en-US" sz="2200" dirty="0"/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Cogency, soundness, validity</a:t>
            </a: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Dialectical context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79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5: Acceptable Premises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Acceptable / unacceptable vs. True / false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Acceptability Conditions (seven)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/>
              <a:t>Supported by cogent </a:t>
            </a:r>
            <a:r>
              <a:rPr lang="en-US" sz="2800" dirty="0" err="1"/>
              <a:t>subargument</a:t>
            </a:r>
            <a:endParaRPr lang="en-US" sz="2400" dirty="0"/>
          </a:p>
          <a:p>
            <a:pPr lvl="1"/>
            <a:r>
              <a:rPr lang="en-US" sz="2800" dirty="0"/>
              <a:t>Supported elsewhere</a:t>
            </a:r>
            <a:endParaRPr lang="en-US" sz="2400" dirty="0"/>
          </a:p>
          <a:p>
            <a:pPr lvl="1"/>
            <a:r>
              <a:rPr lang="en-US" sz="2800" dirty="0"/>
              <a:t>Known a priori to be true</a:t>
            </a:r>
            <a:endParaRPr lang="en-US" sz="2400" dirty="0"/>
          </a:p>
          <a:p>
            <a:pPr lvl="1"/>
            <a:r>
              <a:rPr lang="en-US" sz="2800" dirty="0"/>
              <a:t>Common knowledge</a:t>
            </a:r>
            <a:endParaRPr lang="en-US" sz="2400" dirty="0"/>
          </a:p>
          <a:p>
            <a:pPr lvl="1"/>
            <a:r>
              <a:rPr lang="en-US" sz="2800" dirty="0"/>
              <a:t>Testimony</a:t>
            </a:r>
            <a:endParaRPr lang="en-US" sz="2400" dirty="0"/>
          </a:p>
          <a:p>
            <a:pPr lvl="2"/>
            <a:r>
              <a:rPr lang="en-US" dirty="0"/>
              <a:t>Conditions when testimony is not acceptable</a:t>
            </a:r>
            <a:endParaRPr lang="en-US" sz="2000" dirty="0"/>
          </a:p>
          <a:p>
            <a:pPr lvl="1"/>
            <a:r>
              <a:rPr lang="en-US" sz="2800" dirty="0"/>
              <a:t>Supported by proper authority </a:t>
            </a:r>
            <a:endParaRPr lang="en-US" sz="2400" dirty="0"/>
          </a:p>
          <a:p>
            <a:pPr lvl="2"/>
            <a:r>
              <a:rPr lang="en-US" dirty="0"/>
              <a:t>Conditions for appropriate authority</a:t>
            </a:r>
            <a:endParaRPr lang="en-US" sz="2000" dirty="0"/>
          </a:p>
          <a:p>
            <a:pPr lvl="2"/>
            <a:r>
              <a:rPr lang="en-US" dirty="0"/>
              <a:t>Fallacy of faulty appeal to authority</a:t>
            </a:r>
            <a:endParaRPr lang="en-US" sz="2000" dirty="0"/>
          </a:p>
          <a:p>
            <a:pPr lvl="1"/>
            <a:r>
              <a:rPr lang="en-US" sz="2800" dirty="0"/>
              <a:t>Provisional / conditional acceptance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4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 lnSpcReduction="10000"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5: Acceptable Premises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Unacceptability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Conditions (five)</a:t>
            </a:r>
          </a:p>
          <a:p>
            <a:pPr lvl="2"/>
            <a:r>
              <a:rPr lang="en-US" dirty="0"/>
              <a:t>Premise easily refutable</a:t>
            </a:r>
            <a:endParaRPr lang="en-US" sz="2200" dirty="0"/>
          </a:p>
          <a:p>
            <a:pPr lvl="2"/>
            <a:r>
              <a:rPr lang="en-US" dirty="0"/>
              <a:t>Known a priori to be false</a:t>
            </a:r>
            <a:endParaRPr lang="en-US" sz="2200" dirty="0"/>
          </a:p>
          <a:p>
            <a:pPr lvl="2"/>
            <a:r>
              <a:rPr lang="en-US" dirty="0"/>
              <a:t>Inconsistent premises</a:t>
            </a:r>
            <a:endParaRPr lang="en-US" sz="2200" dirty="0"/>
          </a:p>
          <a:p>
            <a:pPr lvl="2"/>
            <a:r>
              <a:rPr lang="en-US" dirty="0"/>
              <a:t>Vagueness or ambiguity</a:t>
            </a:r>
            <a:endParaRPr lang="en-US" sz="2200" dirty="0"/>
          </a:p>
          <a:p>
            <a:pPr lvl="2"/>
            <a:r>
              <a:rPr lang="en-US" dirty="0"/>
              <a:t>Premise begs the question</a:t>
            </a:r>
            <a:endParaRPr lang="en-US" sz="2200" dirty="0"/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of internet sources</a:t>
            </a:r>
          </a:p>
          <a:p>
            <a:pPr lvl="2"/>
            <a:r>
              <a:rPr lang="en-US" dirty="0"/>
              <a:t>Mixed material</a:t>
            </a:r>
            <a:endParaRPr lang="en-US" sz="2200" dirty="0"/>
          </a:p>
          <a:p>
            <a:pPr lvl="2"/>
            <a:r>
              <a:rPr lang="en-US" dirty="0"/>
              <a:t>Issues of credibility / authority</a:t>
            </a:r>
            <a:endParaRPr lang="en-US" sz="2200" dirty="0"/>
          </a:p>
          <a:p>
            <a:pPr lvl="2"/>
            <a:r>
              <a:rPr lang="en-US" sz="2200" dirty="0"/>
              <a:t>Other problems</a:t>
            </a:r>
            <a:endParaRPr lang="en-US" sz="4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244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35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Chapter 6: Relevance</a:t>
            </a:r>
            <a:endParaRPr lang="en-US" sz="3500" dirty="0"/>
          </a:p>
          <a:p>
            <a:pPr marL="766763" lvl="2" indent="0">
              <a:buNone/>
            </a:pP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Positive and negative relevance</a:t>
            </a: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Irrelevance</a:t>
            </a:r>
          </a:p>
          <a:p>
            <a:pPr marL="454025" lvl="1" indent="0">
              <a:buNone/>
            </a:pP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Fallacies involving irrelevance </a:t>
            </a:r>
          </a:p>
          <a:p>
            <a:pPr lvl="2"/>
            <a:r>
              <a:rPr lang="en-US" sz="2800" dirty="0"/>
              <a:t>Red Herring</a:t>
            </a:r>
            <a:endParaRPr lang="en-US" dirty="0"/>
          </a:p>
          <a:p>
            <a:pPr lvl="2"/>
            <a:r>
              <a:rPr lang="en-US" sz="2800" dirty="0"/>
              <a:t>Straw Man</a:t>
            </a:r>
            <a:endParaRPr lang="en-US" dirty="0"/>
          </a:p>
          <a:p>
            <a:pPr lvl="2"/>
            <a:r>
              <a:rPr lang="en-US" sz="2800" dirty="0"/>
              <a:t>Ad Hominem</a:t>
            </a:r>
            <a:endParaRPr lang="en-US" dirty="0"/>
          </a:p>
          <a:p>
            <a:pPr lvl="3"/>
            <a:r>
              <a:rPr lang="en-US" sz="2400" dirty="0"/>
              <a:t>Circumstantial ad hominem (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quoque</a:t>
            </a:r>
            <a:r>
              <a:rPr lang="en-US" sz="2400" dirty="0"/>
              <a:t> fallacy)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#3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42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584</Words>
  <Application>Microsoft Office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Critical Thinking  PHIL 145 - 001</vt:lpstr>
      <vt:lpstr>Administrivia</vt:lpstr>
      <vt:lpstr>Quiz #3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Andrew STUMPF</cp:lastModifiedBy>
  <cp:revision>240</cp:revision>
  <dcterms:created xsi:type="dcterms:W3CDTF">2009-05-04T15:42:00Z</dcterms:created>
  <dcterms:modified xsi:type="dcterms:W3CDTF">2017-06-13T13:36:57Z</dcterms:modified>
</cp:coreProperties>
</file>