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389" r:id="rId3"/>
    <p:sldId id="531" r:id="rId4"/>
    <p:sldId id="539" r:id="rId5"/>
    <p:sldId id="540" r:id="rId6"/>
    <p:sldId id="541" r:id="rId7"/>
    <p:sldId id="54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2" autoAdjust="0"/>
  </p:normalViewPr>
  <p:slideViewPr>
    <p:cSldViewPr>
      <p:cViewPr varScale="1">
        <p:scale>
          <a:sx n="93" d="100"/>
          <a:sy n="93" d="100"/>
        </p:scale>
        <p:origin x="8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PHIL 145 - 001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1"/>
                </a:solidFill>
              </a:rPr>
              <a:t>Quiz </a:t>
            </a:r>
            <a:r>
              <a:rPr lang="en-US" sz="2800" dirty="0" smtClean="0">
                <a:solidFill>
                  <a:schemeClr val="tx1"/>
                </a:solidFill>
              </a:rPr>
              <a:t>#4 </a:t>
            </a:r>
            <a:r>
              <a:rPr lang="en-US" sz="2800" dirty="0">
                <a:solidFill>
                  <a:schemeClr val="tx1"/>
                </a:solidFill>
              </a:rPr>
              <a:t>Preparation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924800" cy="4876800"/>
          </a:xfrm>
        </p:spPr>
        <p:txBody>
          <a:bodyPr>
            <a:normAutofit/>
          </a:bodyPr>
          <a:lstStyle/>
          <a:p>
            <a:pPr marL="68263" indent="0">
              <a:buNone/>
            </a:pPr>
            <a:r>
              <a:rPr lang="en-US" dirty="0"/>
              <a:t>Heads up:</a:t>
            </a:r>
          </a:p>
          <a:p>
            <a:pPr marL="911225" lvl="1" indent="-514350"/>
            <a:r>
              <a:rPr lang="en-US" dirty="0"/>
              <a:t>Online Quiz </a:t>
            </a:r>
            <a:r>
              <a:rPr lang="en-US" dirty="0" smtClean="0"/>
              <a:t>#4 </a:t>
            </a:r>
            <a:r>
              <a:rPr lang="en-US" dirty="0"/>
              <a:t>– to be written in Learn</a:t>
            </a:r>
          </a:p>
          <a:p>
            <a:pPr marL="1166813" lvl="2" indent="-514350"/>
            <a:r>
              <a:rPr lang="en-US" dirty="0" err="1"/>
              <a:t>Chs</a:t>
            </a:r>
            <a:r>
              <a:rPr lang="en-US" dirty="0"/>
              <a:t> </a:t>
            </a:r>
            <a:r>
              <a:rPr lang="en-US" dirty="0" smtClean="0"/>
              <a:t>7 &amp; 8 (Categorical &amp; Propositional Logic)</a:t>
            </a:r>
            <a:endParaRPr lang="en-US" dirty="0"/>
          </a:p>
          <a:p>
            <a:pPr marL="1166813" lvl="2" indent="-514350"/>
            <a:r>
              <a:rPr lang="en-US" dirty="0"/>
              <a:t>June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7:00 am </a:t>
            </a:r>
            <a:r>
              <a:rPr lang="en-US" dirty="0"/>
              <a:t>– June </a:t>
            </a:r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/>
              <a:t>, 11:54 pm</a:t>
            </a:r>
          </a:p>
          <a:p>
            <a:pPr marL="1166813" lvl="2" indent="-514350"/>
            <a:r>
              <a:rPr lang="en-US" dirty="0"/>
              <a:t>You will have 60 min to complete the quiz</a:t>
            </a:r>
          </a:p>
          <a:p>
            <a:pPr marL="1166813" lvl="2" indent="-514350"/>
            <a:r>
              <a:rPr lang="en-US" dirty="0"/>
              <a:t>You may only submit the quiz once</a:t>
            </a:r>
          </a:p>
          <a:p>
            <a:pPr marL="1166813" lvl="2" indent="-514350"/>
            <a:r>
              <a:rPr lang="en-US" dirty="0"/>
              <a:t>Do not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15113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Quiz #3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334000"/>
          </a:xfrm>
        </p:spPr>
        <p:txBody>
          <a:bodyPr>
            <a:normAutofit fontScale="70000" lnSpcReduction="20000"/>
          </a:bodyPr>
          <a:lstStyle/>
          <a:p>
            <a:pPr marL="68263" indent="0">
              <a:buNone/>
            </a:pPr>
            <a:r>
              <a:rPr lang="en-US" dirty="0"/>
              <a:t>True or False Questions</a:t>
            </a:r>
          </a:p>
          <a:p>
            <a:pPr marL="911225" lvl="1" indent="-514350"/>
            <a:r>
              <a:rPr lang="en-US" sz="2700" dirty="0"/>
              <a:t>1 point each x 10 questions = 10 points</a:t>
            </a:r>
          </a:p>
          <a:p>
            <a:pPr marL="396875" lvl="1" indent="0">
              <a:buNone/>
            </a:pPr>
            <a:endParaRPr lang="en-US" sz="1200" dirty="0"/>
          </a:p>
          <a:p>
            <a:pPr marL="68263" indent="0">
              <a:buNone/>
            </a:pPr>
            <a:r>
              <a:rPr lang="en-US" dirty="0"/>
              <a:t>Multiple Choice / Multiple Select Questions</a:t>
            </a:r>
          </a:p>
          <a:p>
            <a:pPr marL="911225" lvl="1" indent="-514350"/>
            <a:r>
              <a:rPr lang="en-US" sz="2700" dirty="0"/>
              <a:t>1 point each x </a:t>
            </a:r>
            <a:r>
              <a:rPr lang="en-US" sz="2700" dirty="0" smtClean="0"/>
              <a:t>4 </a:t>
            </a:r>
            <a:r>
              <a:rPr lang="en-US" sz="2700" dirty="0"/>
              <a:t>questions = </a:t>
            </a:r>
            <a:r>
              <a:rPr lang="en-US" sz="2700" dirty="0" smtClean="0"/>
              <a:t>4 </a:t>
            </a:r>
            <a:r>
              <a:rPr lang="en-US" sz="2700" dirty="0"/>
              <a:t>points</a:t>
            </a:r>
          </a:p>
          <a:p>
            <a:pPr marL="396875" lvl="1" indent="0">
              <a:buNone/>
            </a:pPr>
            <a:endParaRPr lang="en-US" sz="1300" dirty="0"/>
          </a:p>
          <a:p>
            <a:pPr marL="68263" indent="0">
              <a:buNone/>
            </a:pPr>
            <a:r>
              <a:rPr lang="en-US" dirty="0"/>
              <a:t>Matching Questions</a:t>
            </a:r>
          </a:p>
          <a:p>
            <a:pPr marL="911225" lvl="1" indent="-514350"/>
            <a:r>
              <a:rPr lang="en-US" sz="2700" dirty="0"/>
              <a:t>Match each passage with the correct term:</a:t>
            </a:r>
          </a:p>
          <a:p>
            <a:pPr marL="1311275" lvl="2" indent="-514350"/>
            <a:r>
              <a:rPr lang="en-US" sz="2600" dirty="0" smtClean="0"/>
              <a:t>Categorical Statement Forms</a:t>
            </a:r>
            <a:endParaRPr lang="en-US" sz="2600" dirty="0"/>
          </a:p>
          <a:p>
            <a:pPr marL="1311275" lvl="2" indent="-514350"/>
            <a:r>
              <a:rPr lang="en-US" sz="2600" dirty="0" smtClean="0"/>
              <a:t>Identify </a:t>
            </a:r>
            <a:r>
              <a:rPr lang="en-US" sz="2600" dirty="0"/>
              <a:t>Fallacies </a:t>
            </a:r>
            <a:r>
              <a:rPr lang="en-US" sz="2600" dirty="0" smtClean="0"/>
              <a:t>Related to Logic</a:t>
            </a:r>
            <a:endParaRPr lang="en-US" sz="2600" dirty="0"/>
          </a:p>
          <a:p>
            <a:pPr marL="911225" lvl="1" indent="-514350"/>
            <a:r>
              <a:rPr lang="en-US" sz="2700" dirty="0" smtClean="0"/>
              <a:t>3 </a:t>
            </a:r>
            <a:r>
              <a:rPr lang="en-US" sz="2700" dirty="0"/>
              <a:t>points each x </a:t>
            </a:r>
            <a:r>
              <a:rPr lang="en-US" sz="2700" dirty="0" smtClean="0"/>
              <a:t>2 </a:t>
            </a:r>
            <a:r>
              <a:rPr lang="en-US" sz="2700" dirty="0"/>
              <a:t>questions = </a:t>
            </a:r>
            <a:r>
              <a:rPr lang="en-US" sz="2700" dirty="0" smtClean="0"/>
              <a:t>6 </a:t>
            </a:r>
            <a:r>
              <a:rPr lang="en-US" sz="2700" dirty="0"/>
              <a:t>points</a:t>
            </a:r>
          </a:p>
          <a:p>
            <a:pPr marL="396875" lvl="1" indent="0">
              <a:buNone/>
            </a:pPr>
            <a:endParaRPr lang="en-US" sz="1200" dirty="0"/>
          </a:p>
          <a:p>
            <a:pPr marL="68263" indent="0">
              <a:buNone/>
            </a:pPr>
            <a:r>
              <a:rPr lang="en-US" dirty="0"/>
              <a:t>Standardizing and Diagramming</a:t>
            </a:r>
          </a:p>
          <a:p>
            <a:pPr marL="911225" lvl="1" indent="-514350"/>
            <a:r>
              <a:rPr lang="en-US" sz="2700" dirty="0"/>
              <a:t>Standardize the following argument using conventions taught. (3pts)</a:t>
            </a:r>
          </a:p>
          <a:p>
            <a:pPr marL="911225" lvl="1" indent="-514350"/>
            <a:r>
              <a:rPr lang="en-US" sz="2700" dirty="0" smtClean="0"/>
              <a:t>Test </a:t>
            </a:r>
            <a:r>
              <a:rPr lang="en-US" sz="2700" dirty="0"/>
              <a:t>the argument for </a:t>
            </a:r>
            <a:r>
              <a:rPr lang="en-US" sz="2700" dirty="0" smtClean="0"/>
              <a:t>validity. </a:t>
            </a:r>
            <a:r>
              <a:rPr lang="en-US" sz="2700" dirty="0"/>
              <a:t>(3pts)</a:t>
            </a:r>
          </a:p>
          <a:p>
            <a:pPr marL="911225" lvl="1" indent="-514350"/>
            <a:r>
              <a:rPr lang="en-US" sz="2700" dirty="0"/>
              <a:t>Total: </a:t>
            </a:r>
            <a:r>
              <a:rPr lang="en-US" sz="2700" dirty="0" smtClean="0"/>
              <a:t>5 points each x 2 questions = 10 points</a:t>
            </a:r>
            <a:endParaRPr lang="en-US" sz="2700" dirty="0"/>
          </a:p>
          <a:p>
            <a:pPr marL="911225" lvl="1" indent="-514350"/>
            <a:endParaRPr lang="en-US" sz="1300" dirty="0"/>
          </a:p>
          <a:p>
            <a:pPr marL="68263" indent="0">
              <a:buNone/>
            </a:pPr>
            <a:r>
              <a:rPr lang="en-US" dirty="0"/>
              <a:t>Quiz #2 Total Points = 30</a:t>
            </a:r>
          </a:p>
          <a:p>
            <a:pPr marL="911225" lvl="1" indent="-514350"/>
            <a:r>
              <a:rPr lang="en-US" sz="2700" dirty="0"/>
              <a:t>Worth 10% of your final course grade</a:t>
            </a:r>
          </a:p>
        </p:txBody>
      </p:sp>
    </p:spTree>
    <p:extLst>
      <p:ext uri="{BB962C8B-B14F-4D97-AF65-F5344CB8AC3E}">
        <p14:creationId xmlns:p14="http://schemas.microsoft.com/office/powerpoint/2010/main" val="29757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848600" cy="49530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en-CA" b="1" dirty="0" smtClean="0"/>
              <a:t>Examples of </a:t>
            </a:r>
            <a:r>
              <a:rPr lang="en-CA" b="1" dirty="0" smtClean="0"/>
              <a:t>Matching </a:t>
            </a:r>
            <a:r>
              <a:rPr lang="en-CA" b="1" dirty="0" smtClean="0"/>
              <a:t>Questions:</a:t>
            </a:r>
          </a:p>
          <a:p>
            <a:pPr lvl="1">
              <a:spcAft>
                <a:spcPts val="1200"/>
              </a:spcAft>
            </a:pPr>
            <a:r>
              <a:rPr lang="en-US" b="1" i="1" dirty="0" smtClean="0">
                <a:solidFill>
                  <a:srgbClr val="002060"/>
                </a:solidFill>
              </a:rPr>
              <a:t>Indicate </a:t>
            </a:r>
            <a:r>
              <a:rPr lang="en-US" b="1" i="1" dirty="0">
                <a:solidFill>
                  <a:srgbClr val="002060"/>
                </a:solidFill>
              </a:rPr>
              <a:t>the categorical form of each of the following statements by </a:t>
            </a:r>
            <a:r>
              <a:rPr lang="en-US" b="1" i="1" dirty="0" smtClean="0">
                <a:solidFill>
                  <a:srgbClr val="002060"/>
                </a:solidFill>
              </a:rPr>
              <a:t>matching them with the </a:t>
            </a:r>
            <a:r>
              <a:rPr lang="en-US" b="1" i="1" dirty="0">
                <a:solidFill>
                  <a:srgbClr val="002060"/>
                </a:solidFill>
              </a:rPr>
              <a:t>letter that represents that </a:t>
            </a:r>
            <a:r>
              <a:rPr lang="en-US" b="1" i="1" dirty="0" smtClean="0">
                <a:solidFill>
                  <a:srgbClr val="002060"/>
                </a:solidFill>
              </a:rPr>
              <a:t>form.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lvl="1"/>
            <a:r>
              <a:rPr lang="en-CA" b="1" i="1" dirty="0" smtClean="0">
                <a:solidFill>
                  <a:srgbClr val="002060"/>
                </a:solidFill>
              </a:rPr>
              <a:t>Indicate </a:t>
            </a:r>
            <a:r>
              <a:rPr lang="en-CA" b="1" i="1" dirty="0">
                <a:solidFill>
                  <a:srgbClr val="002060"/>
                </a:solidFill>
              </a:rPr>
              <a:t>whether the following passages contain fallacies, and provide the name of the fallacy involved</a:t>
            </a:r>
            <a:r>
              <a:rPr lang="en-CA" b="1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buNone/>
            </a:pPr>
            <a:endParaRPr lang="en-CA" b="1" i="1" dirty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r>
              <a:rPr lang="en-CA" b="1" dirty="0" smtClean="0"/>
              <a:t>Short Answer Questions:</a:t>
            </a:r>
          </a:p>
          <a:p>
            <a:pPr lvl="1">
              <a:spcAft>
                <a:spcPts val="1200"/>
              </a:spcAft>
            </a:pPr>
            <a:r>
              <a:rPr lang="en-CA" b="1" i="1" dirty="0" smtClean="0">
                <a:solidFill>
                  <a:srgbClr val="002060"/>
                </a:solidFill>
              </a:rPr>
              <a:t>Standardize the following argument. Then, state </a:t>
            </a:r>
            <a:r>
              <a:rPr lang="en-CA" b="1" i="1" dirty="0">
                <a:solidFill>
                  <a:srgbClr val="002060"/>
                </a:solidFill>
              </a:rPr>
              <a:t>whether the following categorical syllogism is valid or invalid, and prove your claim using Venn Diagrams</a:t>
            </a:r>
            <a:r>
              <a:rPr lang="en-CA" b="1" i="1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n-CA" b="1" i="1" dirty="0" smtClean="0">
                <a:solidFill>
                  <a:srgbClr val="002060"/>
                </a:solidFill>
              </a:rPr>
              <a:t>Standardize the following argument. Then, test </a:t>
            </a:r>
            <a:r>
              <a:rPr lang="en-CA" b="1" i="1" dirty="0">
                <a:solidFill>
                  <a:srgbClr val="002060"/>
                </a:solidFill>
              </a:rPr>
              <a:t>the argument given for validity in propositional logic, using the truth-table method</a:t>
            </a:r>
            <a:r>
              <a:rPr lang="en-CA" b="1" i="1" dirty="0" smtClean="0">
                <a:solidFill>
                  <a:srgbClr val="002060"/>
                </a:solidFill>
              </a:rPr>
              <a:t>.</a:t>
            </a:r>
          </a:p>
          <a:p>
            <a:pPr marL="511175" lvl="1" indent="0">
              <a:buNone/>
            </a:pPr>
            <a:endParaRPr lang="en-CA" sz="1600" b="1" i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Exam Format, Etc.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63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077200" cy="5181600"/>
          </a:xfrm>
        </p:spPr>
        <p:txBody>
          <a:bodyPr>
            <a:normAutofit/>
          </a:bodyPr>
          <a:lstStyle/>
          <a:p>
            <a:pPr lvl="1"/>
            <a:r>
              <a:rPr lang="en-CA" i="1" dirty="0" smtClean="0">
                <a:solidFill>
                  <a:srgbClr val="002060"/>
                </a:solidFill>
              </a:rPr>
              <a:t>General </a:t>
            </a:r>
          </a:p>
          <a:p>
            <a:pPr lvl="2"/>
            <a:r>
              <a:rPr lang="en-CA" dirty="0" smtClean="0"/>
              <a:t>Key </a:t>
            </a:r>
            <a:r>
              <a:rPr lang="en-CA" dirty="0"/>
              <a:t>features of deductively valid arguments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By contrast to </a:t>
            </a:r>
            <a:r>
              <a:rPr lang="en-CA" dirty="0" err="1" smtClean="0"/>
              <a:t>ampliative</a:t>
            </a:r>
            <a:r>
              <a:rPr lang="en-CA" dirty="0" smtClean="0"/>
              <a:t> arguments.</a:t>
            </a:r>
            <a:endParaRPr lang="en-CA" dirty="0"/>
          </a:p>
          <a:p>
            <a:pPr marL="454025" lvl="1" indent="0">
              <a:buNone/>
            </a:pPr>
            <a:endParaRPr lang="en-CA" sz="1400" i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CA" sz="2800" i="1" u="sng" dirty="0" smtClean="0">
                <a:solidFill>
                  <a:schemeClr val="tx2">
                    <a:lumMod val="75000"/>
                  </a:schemeClr>
                </a:solidFill>
              </a:rPr>
              <a:t>Categorical </a:t>
            </a:r>
            <a:r>
              <a:rPr lang="en-CA" sz="2800" i="1" u="sng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endParaRPr lang="en-CA" sz="32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Four Categorical Statement-Forms</a:t>
            </a:r>
            <a:endParaRPr lang="en-CA" sz="3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dirty="0"/>
              <a:t>Identify, name, and represent with Venn Diagrams.</a:t>
            </a:r>
            <a:endParaRPr lang="en-CA" sz="2600" dirty="0"/>
          </a:p>
          <a:p>
            <a:pPr lvl="3"/>
            <a:r>
              <a:rPr lang="en-CA" dirty="0"/>
              <a:t>Different ways of expressing these in English.</a:t>
            </a:r>
            <a:endParaRPr lang="en-CA" sz="2600" dirty="0"/>
          </a:p>
          <a:p>
            <a:pPr lvl="2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Difference between Contraries and Contradictories</a:t>
            </a:r>
            <a:endParaRPr lang="en-CA" sz="3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dirty="0" smtClean="0"/>
              <a:t>Understand the square </a:t>
            </a:r>
            <a:r>
              <a:rPr lang="en-CA" dirty="0"/>
              <a:t>of opposition.</a:t>
            </a:r>
            <a:endParaRPr lang="en-CA" sz="2600" dirty="0"/>
          </a:p>
          <a:p>
            <a:pPr lvl="3"/>
            <a:r>
              <a:rPr lang="en-CA" dirty="0"/>
              <a:t>Contrary and contradictory statements.</a:t>
            </a:r>
            <a:endParaRPr lang="en-CA" sz="2600" dirty="0"/>
          </a:p>
          <a:p>
            <a:pPr lvl="3"/>
            <a:r>
              <a:rPr lang="en-CA" dirty="0"/>
              <a:t>Contrary and contradictory predicates, and the significance of these (e.g. relation to binary thinking</a:t>
            </a:r>
            <a:r>
              <a:rPr lang="en-CA" dirty="0" smtClean="0"/>
              <a:t>).</a:t>
            </a:r>
            <a:endParaRPr lang="en-CA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#4 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319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4343400"/>
          </a:xfrm>
        </p:spPr>
        <p:txBody>
          <a:bodyPr>
            <a:normAutofit fontScale="92500"/>
          </a:bodyPr>
          <a:lstStyle/>
          <a:p>
            <a:pPr lvl="1"/>
            <a:r>
              <a:rPr lang="en-CA" sz="2800" i="1" u="sng" dirty="0" smtClean="0">
                <a:solidFill>
                  <a:schemeClr val="tx2">
                    <a:lumMod val="75000"/>
                  </a:schemeClr>
                </a:solidFill>
              </a:rPr>
              <a:t>Categorical </a:t>
            </a:r>
            <a:r>
              <a:rPr lang="en-CA" sz="2800" i="1" u="sng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endParaRPr lang="en-CA" sz="32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CA" sz="2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Rules </a:t>
            </a:r>
            <a:r>
              <a:rPr lang="en-CA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 Immediate Inference</a:t>
            </a:r>
            <a:endParaRPr lang="en-CA" sz="35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sz="2400" dirty="0"/>
              <a:t>Know how to perform and diagram conversion, and how to represent which categorical forms are logically equivalent and which are not using Venn Diagrams.</a:t>
            </a:r>
          </a:p>
          <a:p>
            <a:pPr lvl="2"/>
            <a:r>
              <a:rPr lang="en-CA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Categorical Syllogisms</a:t>
            </a:r>
            <a:endParaRPr lang="en-CA" sz="35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sz="2400" dirty="0"/>
              <a:t>Grasp the structure and parts of a Categorical Syllogism.</a:t>
            </a:r>
          </a:p>
          <a:p>
            <a:pPr lvl="3"/>
            <a:r>
              <a:rPr lang="en-CA" sz="2400" dirty="0"/>
              <a:t>Be able to define “middle term.”</a:t>
            </a:r>
          </a:p>
          <a:p>
            <a:pPr lvl="3"/>
            <a:r>
              <a:rPr lang="en-CA" sz="2400" dirty="0"/>
              <a:t>Represent Categorical Syllogisms, and test them for validity, using Venn Diagrams.</a:t>
            </a:r>
            <a:endParaRPr lang="en-CA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#4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00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077200" cy="51054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CA" sz="2800" b="1" i="1" u="sng" dirty="0" smtClean="0">
                <a:solidFill>
                  <a:schemeClr val="tx2">
                    <a:lumMod val="75000"/>
                  </a:schemeClr>
                </a:solidFill>
              </a:rPr>
              <a:t>Propositional </a:t>
            </a:r>
            <a:r>
              <a:rPr lang="en-CA" sz="2800" b="1" i="1" u="sng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endParaRPr lang="en-CA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Four basic logical terms</a:t>
            </a:r>
            <a:endParaRPr lang="en-CA" sz="3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dirty="0"/>
              <a:t>Know how to define these using truth tables.</a:t>
            </a:r>
            <a:endParaRPr lang="en-CA" sz="2600" dirty="0"/>
          </a:p>
          <a:p>
            <a:pPr lvl="3"/>
            <a:r>
              <a:rPr lang="en-CA" dirty="0"/>
              <a:t>Know how to represent statements in propositional logic, using the basic logical terms.</a:t>
            </a:r>
            <a:endParaRPr lang="en-CA" sz="2600" dirty="0"/>
          </a:p>
          <a:p>
            <a:pPr lvl="3"/>
            <a:r>
              <a:rPr lang="en-CA" dirty="0"/>
              <a:t>Know how these terms differ from their English-language counterparts.</a:t>
            </a:r>
            <a:endParaRPr lang="en-CA" sz="2600" dirty="0"/>
          </a:p>
          <a:p>
            <a:pPr lvl="2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False Dichotomy</a:t>
            </a:r>
            <a:endParaRPr lang="en-CA" sz="3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dirty="0"/>
              <a:t>Be able to recognize and explain why this is a problem and how to avoid the problem. </a:t>
            </a:r>
            <a:endParaRPr lang="en-CA" sz="2600" dirty="0"/>
          </a:p>
          <a:p>
            <a:pPr lvl="2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Necessary, Sufficient, and Necessary &amp; Sufficient Conditions</a:t>
            </a:r>
            <a:endParaRPr lang="en-CA" sz="3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dirty="0"/>
              <a:t>Represent these using the horseshoe symbol. </a:t>
            </a:r>
            <a:endParaRPr lang="en-CA" sz="2600" dirty="0"/>
          </a:p>
          <a:p>
            <a:pPr lvl="2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Valid and Invalid Logical Moves</a:t>
            </a:r>
            <a:endParaRPr lang="en-CA" sz="3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CA" dirty="0"/>
              <a:t>Know the difference between </a:t>
            </a:r>
            <a:r>
              <a:rPr lang="en-CA" i="1" dirty="0"/>
              <a:t>modus ponens</a:t>
            </a:r>
            <a:r>
              <a:rPr lang="en-CA" dirty="0"/>
              <a:t> and </a:t>
            </a:r>
            <a:r>
              <a:rPr lang="en-CA" i="1" dirty="0"/>
              <a:t>modus </a:t>
            </a:r>
            <a:r>
              <a:rPr lang="en-CA" i="1" dirty="0" err="1"/>
              <a:t>tollens</a:t>
            </a:r>
            <a:r>
              <a:rPr lang="en-CA" dirty="0"/>
              <a:t>, and </a:t>
            </a:r>
            <a:r>
              <a:rPr lang="en-CA" i="1" dirty="0"/>
              <a:t>affirming the consequent</a:t>
            </a:r>
            <a:r>
              <a:rPr lang="en-CA" dirty="0"/>
              <a:t> and </a:t>
            </a:r>
            <a:r>
              <a:rPr lang="en-CA" i="1" dirty="0"/>
              <a:t>denying the </a:t>
            </a:r>
            <a:r>
              <a:rPr lang="en-CA" i="1" dirty="0" smtClean="0"/>
              <a:t>antecedent.</a:t>
            </a:r>
            <a:r>
              <a:rPr lang="en-CA" dirty="0" smtClean="0"/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971" y="76200"/>
            <a:ext cx="8512629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#4 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6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</TotalTime>
  <Words>520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Critical Thinking  PHIL 145 - 001</vt:lpstr>
      <vt:lpstr>Administrivia</vt:lpstr>
      <vt:lpstr>Quiz #3 Format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Andrew STUMPF</cp:lastModifiedBy>
  <cp:revision>242</cp:revision>
  <dcterms:created xsi:type="dcterms:W3CDTF">2009-05-04T15:42:00Z</dcterms:created>
  <dcterms:modified xsi:type="dcterms:W3CDTF">2017-06-27T14:07:00Z</dcterms:modified>
</cp:coreProperties>
</file>