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1"/>
  </p:notesMasterIdLst>
  <p:sldIdLst>
    <p:sldId id="256" r:id="rId2"/>
    <p:sldId id="544" r:id="rId3"/>
    <p:sldId id="546" r:id="rId4"/>
    <p:sldId id="547" r:id="rId5"/>
    <p:sldId id="548" r:id="rId6"/>
    <p:sldId id="549" r:id="rId7"/>
    <p:sldId id="550" r:id="rId8"/>
    <p:sldId id="552" r:id="rId9"/>
    <p:sldId id="553" r:id="rId10"/>
    <p:sldId id="554" r:id="rId11"/>
    <p:sldId id="556" r:id="rId12"/>
    <p:sldId id="557" r:id="rId13"/>
    <p:sldId id="558" r:id="rId14"/>
    <p:sldId id="559" r:id="rId15"/>
    <p:sldId id="560" r:id="rId16"/>
    <p:sldId id="561" r:id="rId17"/>
    <p:sldId id="564" r:id="rId18"/>
    <p:sldId id="587" r:id="rId19"/>
    <p:sldId id="588" r:id="rId20"/>
    <p:sldId id="590" r:id="rId21"/>
    <p:sldId id="591" r:id="rId22"/>
    <p:sldId id="592" r:id="rId23"/>
    <p:sldId id="594" r:id="rId24"/>
    <p:sldId id="596" r:id="rId25"/>
    <p:sldId id="597" r:id="rId26"/>
    <p:sldId id="598" r:id="rId27"/>
    <p:sldId id="599" r:id="rId28"/>
    <p:sldId id="601" r:id="rId29"/>
    <p:sldId id="602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29" autoAdjust="0"/>
  </p:normalViewPr>
  <p:slideViewPr>
    <p:cSldViewPr>
      <p:cViewPr>
        <p:scale>
          <a:sx n="80" d="100"/>
          <a:sy n="80" d="100"/>
        </p:scale>
        <p:origin x="-162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B680C-DE10-49D4-AE12-7796B74FA0FA}" type="datetimeFigureOut">
              <a:rPr lang="en-US" smtClean="0"/>
              <a:t>5/30/2017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31D46-13B0-428C-A453-D89CF4520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4042CE-0B70-40E8-83AC-1DD8AD4978BC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20198-B1A3-42F7-A558-15767EF1FB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5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F5A39-D254-450A-AFE6-DBBA0C510918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49F85-3441-4525-9B64-D5AED2938D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2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BC2EF0-EC9B-48A5-97CC-99B71A52DE2A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55CAF4-771F-41BC-82D2-E2A8C9BFA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7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B30ACC-9A4C-4ECB-9269-4061DFA6D19C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73F052-74F3-4947-93D8-C79A052DC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9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70E0A9-3AE2-489B-8B4B-2804C8CDF253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5E4240-9D07-4CC7-8E1C-0D60A95056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8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631C5D-4491-480F-8F7C-5A6F7CB2C318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9FB9D-72B6-4DF2-B6BC-8E7042FBCB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7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D0D8DB-D3DE-477D-8186-9C2AD902651D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53DFF-112A-43D9-BD7A-87BB12A9B6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5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BD749F-5053-4814-986D-4A2FA21791C4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C7573-501D-4664-94CA-7C446BB05A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7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15B154-96CA-4F58-A433-B65B0E7C6DFB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39A7E-7EDF-4F5E-AEA5-31B3FC6BE0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6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F9B413-F636-4360-96D3-AE04E9F314D2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4538F-3E46-4C4C-92EB-6626512DF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87C877-9F07-40A5-AD8B-D4081DEF45B8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7911F-B6AC-4C3A-B800-54F841B4D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8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9A2420B-5D3D-4743-A298-8828387EA158}" type="datetimeFigureOut">
              <a:rPr lang="en-US" smtClean="0"/>
              <a:pPr>
                <a:defRPr/>
              </a:pPr>
              <a:t>5/30/2017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07040B3-E56C-4FD3-AC64-1BFCDAB8C0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4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8229600" cy="197510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Critical Thinking </a:t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PHIL 145 - 001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Week 4: The ARG Conditions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5410200" cy="5029200"/>
          </a:xfrm>
        </p:spPr>
        <p:txBody>
          <a:bodyPr>
            <a:normAutofit fontScale="77500" lnSpcReduction="20000"/>
          </a:bodyPr>
          <a:lstStyle/>
          <a:p>
            <a:pPr marL="639763" indent="-514350" eaLnBrk="1" hangingPunct="1">
              <a:buFont typeface="Wingdings" pitchFamily="2" charset="2"/>
              <a:buNone/>
              <a:defRPr/>
            </a:pPr>
            <a:r>
              <a:rPr lang="en-US" sz="3200" dirty="0" smtClean="0"/>
              <a:t>Testing for Validity</a:t>
            </a:r>
            <a:endParaRPr lang="en-US" sz="2800" dirty="0" smtClean="0"/>
          </a:p>
          <a:p>
            <a:pPr marL="639763" indent="-514350" eaLnBrk="1" hangingPunct="1">
              <a:defRPr/>
            </a:pPr>
            <a:r>
              <a:rPr lang="en-US" sz="2700" dirty="0" smtClean="0"/>
              <a:t>Even if all the premises (and the conclusion!) were true, the argument would still be invalid.</a:t>
            </a:r>
          </a:p>
          <a:p>
            <a:pPr marL="968375" lvl="1" indent="-514350" eaLnBrk="1" hangingPunct="1">
              <a:buFont typeface="+mj-lt"/>
              <a:buAutoNum type="arabicPeriod"/>
              <a:defRPr/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something is a fox, then it’s a mammal.</a:t>
            </a:r>
          </a:p>
          <a:p>
            <a:pPr marL="968375" lvl="1" indent="-514350" eaLnBrk="1" hangingPunct="1">
              <a:buFont typeface="+mj-lt"/>
              <a:buAutoNum type="arabicPeriod"/>
              <a:defRPr/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mammals are carnivores.</a:t>
            </a:r>
          </a:p>
          <a:p>
            <a:pPr marL="968375" lvl="1" indent="-514350"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Therefore, </a:t>
            </a:r>
          </a:p>
          <a:p>
            <a:pPr marL="968375" lvl="1" indent="-514350" eaLnBrk="1" hangingPunct="1">
              <a:buFont typeface="+mj-lt"/>
              <a:buAutoNum type="arabicPeriod" startAt="3"/>
              <a:defRPr/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something is a fox, then it’s a carnivore.</a:t>
            </a:r>
          </a:p>
          <a:p>
            <a:pPr marL="968375" lvl="1" indent="-514350" eaLnBrk="1" hangingPunct="1">
              <a:defRPr/>
            </a:pPr>
            <a:r>
              <a:rPr lang="en-US" sz="2800" i="1" dirty="0" smtClean="0"/>
              <a:t>The argument is still invalid, because its premises do not </a:t>
            </a:r>
            <a:r>
              <a:rPr lang="en-US" sz="2800" u="sng" dirty="0" smtClean="0"/>
              <a:t>establish</a:t>
            </a:r>
            <a:r>
              <a:rPr lang="en-US" sz="2800" i="1" dirty="0" smtClean="0"/>
              <a:t> the conclusion.</a:t>
            </a:r>
          </a:p>
          <a:p>
            <a:pPr marL="968375" lvl="1" indent="-514350" eaLnBrk="1" hangingPunct="1">
              <a:defRPr/>
            </a:pPr>
            <a:r>
              <a:rPr lang="en-US" sz="2800" dirty="0" smtClean="0"/>
              <a:t>Note: A complete evaluation of an argument will examine the truth of the premises as well.</a:t>
            </a:r>
          </a:p>
        </p:txBody>
      </p:sp>
      <p:sp>
        <p:nvSpPr>
          <p:cNvPr id="4" name="Oval 3"/>
          <p:cNvSpPr/>
          <p:nvPr/>
        </p:nvSpPr>
        <p:spPr>
          <a:xfrm>
            <a:off x="6172200" y="1295400"/>
            <a:ext cx="2895600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Mammals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6858000" y="1371600"/>
            <a:ext cx="1449572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Foxes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90414" y="3048000"/>
            <a:ext cx="2020186" cy="1981200"/>
          </a:xfrm>
          <a:prstGeom prst="ellipse">
            <a:avLst/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Carnivores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(1) Deductive Entailment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02170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r>
              <a:rPr lang="en-US" sz="2600" dirty="0" smtClean="0"/>
              <a:t>In conductive arguments, the premises are put forth </a:t>
            </a:r>
            <a:r>
              <a:rPr lang="en-US" sz="2600" dirty="0" err="1" smtClean="0"/>
              <a:t>convergently</a:t>
            </a:r>
            <a:r>
              <a:rPr lang="en-US" sz="2600" dirty="0" smtClean="0"/>
              <a:t>, not in a linked way as with validity, so as to support the conclusion.  (See Ch. 12)</a:t>
            </a:r>
            <a:endParaRPr lang="en-US" sz="2600" dirty="0"/>
          </a:p>
          <a:p>
            <a:pPr lvl="1"/>
            <a:r>
              <a:rPr lang="en-US" sz="2400" dirty="0" smtClean="0"/>
              <a:t>Legal cases often involve conductive reasoning.  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2971800" y="3429000"/>
            <a:ext cx="6858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600" b="1" dirty="0" smtClean="0"/>
              <a:t>1</a:t>
            </a:r>
            <a:endParaRPr lang="en-CA" b="1" dirty="0"/>
          </a:p>
        </p:txBody>
      </p:sp>
      <p:sp>
        <p:nvSpPr>
          <p:cNvPr id="6" name="Oval 5"/>
          <p:cNvSpPr/>
          <p:nvPr/>
        </p:nvSpPr>
        <p:spPr>
          <a:xfrm>
            <a:off x="4171293" y="3429000"/>
            <a:ext cx="6858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600" b="1" dirty="0" smtClean="0"/>
              <a:t>2</a:t>
            </a:r>
            <a:endParaRPr lang="en-CA" b="1" dirty="0"/>
          </a:p>
        </p:txBody>
      </p:sp>
      <p:sp>
        <p:nvSpPr>
          <p:cNvPr id="7" name="Oval 6"/>
          <p:cNvSpPr/>
          <p:nvPr/>
        </p:nvSpPr>
        <p:spPr>
          <a:xfrm>
            <a:off x="5334000" y="3429000"/>
            <a:ext cx="6858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600" b="1" dirty="0" smtClean="0"/>
              <a:t>3</a:t>
            </a:r>
            <a:endParaRPr lang="en-CA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85493" y="4114800"/>
            <a:ext cx="685800" cy="6858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029200" y="4114800"/>
            <a:ext cx="647700" cy="6858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52293" y="4191000"/>
            <a:ext cx="0" cy="6096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91000" y="4953000"/>
            <a:ext cx="6858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600" b="1" dirty="0" smtClean="0"/>
              <a:t>4</a:t>
            </a:r>
            <a:endParaRPr lang="en-CA" b="1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(2) Conductive Support</a:t>
            </a:r>
            <a:endParaRPr lang="en-US" sz="3200" dirty="0" smtClean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</p:spTree>
    <p:extLst>
      <p:ext uri="{BB962C8B-B14F-4D97-AF65-F5344CB8AC3E}">
        <p14:creationId xmlns:p14="http://schemas.microsoft.com/office/powerpoint/2010/main" val="30585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Consider reasons to buy a house:</a:t>
            </a:r>
          </a:p>
          <a:p>
            <a:pPr lvl="1"/>
            <a:r>
              <a:rPr lang="en-US" sz="2400" dirty="0" smtClean="0"/>
              <a:t>Fireplace, pool, close to school, close to work, affordable, good neighborhood, gardening area, nice garage, and so on.</a:t>
            </a:r>
          </a:p>
          <a:p>
            <a:pPr lvl="1"/>
            <a:r>
              <a:rPr lang="en-US" sz="2400" dirty="0" smtClean="0"/>
              <a:t>Many of these aspects are reasons to buy the house.  </a:t>
            </a:r>
          </a:p>
          <a:p>
            <a:pPr lvl="1"/>
            <a:r>
              <a:rPr lang="en-US" sz="2400" dirty="0" smtClean="0"/>
              <a:t>As a collection, they make a cogent case for purchasing the house.  </a:t>
            </a:r>
          </a:p>
          <a:p>
            <a:r>
              <a:rPr lang="en-US" sz="2800" dirty="0" smtClean="0"/>
              <a:t>A legal case for a person on trial:  </a:t>
            </a:r>
          </a:p>
          <a:p>
            <a:pPr lvl="1"/>
            <a:r>
              <a:rPr lang="en-US" sz="2400" dirty="0" smtClean="0"/>
              <a:t>No alibi, motive, eye witness testimony, are all reason to suspect the person.  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(2) Conductive Support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7257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C000"/>
                </a:solidFill>
              </a:rPr>
              <a:t>Counterargument</a:t>
            </a:r>
            <a:r>
              <a:rPr lang="en-US" sz="2800" dirty="0" smtClean="0"/>
              <a:t> – important  re: conductive arguments.  </a:t>
            </a:r>
          </a:p>
          <a:p>
            <a:pPr lvl="1"/>
            <a:r>
              <a:rPr lang="en-US" sz="2400" dirty="0" smtClean="0"/>
              <a:t>E.g., If the sales person pointed out the pool as a selling point, but the potential buyer cannot swim, then that would undermine the reason to buy the house.  But there are still other reason to buy the house: price, location near a school and so on.</a:t>
            </a:r>
          </a:p>
          <a:p>
            <a:pPr lvl="1"/>
            <a:r>
              <a:rPr lang="en-US" sz="2400" dirty="0" smtClean="0"/>
              <a:t>E.g. Legal case: If the eye witness didn’t pick the defendant out of a line up, there is still the other evidence against him.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(2) Conductive Support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9524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001000" cy="5181600"/>
          </a:xfrm>
        </p:spPr>
        <p:txBody>
          <a:bodyPr>
            <a:normAutofit/>
          </a:bodyPr>
          <a:lstStyle/>
          <a:p>
            <a:pPr marL="525463" indent="-457200">
              <a:buFont typeface="+mj-lt"/>
              <a:buAutoNum type="alphaLcParenR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Simple induction</a:t>
            </a:r>
          </a:p>
          <a:p>
            <a:pPr lvl="1"/>
            <a:r>
              <a:rPr lang="en-US" sz="2200" dirty="0" smtClean="0"/>
              <a:t>Generalizing about a larger group from a sample of that group.</a:t>
            </a:r>
          </a:p>
          <a:p>
            <a:pPr lvl="2"/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E.g. Dog 1 is F, Dog 2 is F, Dog 3 is F… Therefore, All dogs are F.</a:t>
            </a:r>
          </a:p>
          <a:p>
            <a:pPr lvl="1"/>
            <a:r>
              <a:rPr lang="en-US" sz="2200" dirty="0" smtClean="0"/>
              <a:t>Question: Do I have a representative sample? </a:t>
            </a:r>
          </a:p>
          <a:p>
            <a:pPr marL="454025" lvl="1" indent="0">
              <a:buNone/>
            </a:pPr>
            <a:endParaRPr lang="en-US" sz="1000" dirty="0" smtClean="0"/>
          </a:p>
          <a:p>
            <a:pPr marL="525463" indent="-457200">
              <a:buFont typeface="+mj-lt"/>
              <a:buAutoNum type="alphaLcParenR"/>
            </a:pP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Abductive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arguments</a:t>
            </a:r>
          </a:p>
          <a:p>
            <a:pPr lvl="1"/>
            <a:r>
              <a:rPr lang="en-US" sz="2200" dirty="0" smtClean="0"/>
              <a:t>Based on </a:t>
            </a:r>
            <a:r>
              <a:rPr lang="en-US" sz="2200" i="1" u="sng" dirty="0" smtClean="0"/>
              <a:t>inference to the best explanation</a:t>
            </a:r>
            <a:r>
              <a:rPr lang="en-US" sz="2200" dirty="0" smtClean="0"/>
              <a:t>.</a:t>
            </a:r>
          </a:p>
          <a:p>
            <a:pPr marL="1109663" lvl="2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Everyone I’ve met who reads Oprah’s books is a relativist.</a:t>
            </a:r>
          </a:p>
          <a:p>
            <a:pPr marL="1109663" lvl="2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best and most plausible explanation of this is that Oprah’s books brainwash people, turning them into relativists.</a:t>
            </a:r>
          </a:p>
          <a:p>
            <a:pPr marL="766763" lvl="2" indent="0">
              <a:buNone/>
            </a:pP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Therefore, probably,</a:t>
            </a:r>
          </a:p>
          <a:p>
            <a:pPr marL="1109663" lvl="2" indent="-342900">
              <a:buFont typeface="+mj-lt"/>
              <a:buAutoNum type="arabicPeriod" startAt="3"/>
            </a:pP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Oprah’s books brainwash people, turning them into relativists.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(3) Inductive Support (see </a:t>
            </a:r>
            <a:r>
              <a:rPr lang="en-US" sz="3200" dirty="0" err="1" smtClean="0">
                <a:solidFill>
                  <a:schemeClr val="tx2">
                    <a:satMod val="200000"/>
                  </a:schemeClr>
                </a:solidFill>
              </a:rPr>
              <a:t>Chs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 9 &amp; 10)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1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9248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Uses regularities in world / experience to make reasonable predictions.</a:t>
            </a:r>
          </a:p>
          <a:p>
            <a:r>
              <a:rPr lang="en-US" sz="2800" dirty="0" smtClean="0"/>
              <a:t>Evidence (as opposed to reasons) that support the conclusion in a manner less than that of deductively valid arguments.</a:t>
            </a:r>
          </a:p>
          <a:p>
            <a:r>
              <a:rPr lang="en-US" sz="2800" u="sng" dirty="0" err="1" smtClean="0"/>
              <a:t>Ampliative</a:t>
            </a:r>
            <a:r>
              <a:rPr lang="en-US" sz="2800" dirty="0" smtClean="0"/>
              <a:t>: Even if </a:t>
            </a:r>
            <a:r>
              <a:rPr lang="en-US" sz="2800" dirty="0"/>
              <a:t>all </a:t>
            </a:r>
            <a:r>
              <a:rPr lang="en-US" sz="2800" dirty="0" smtClean="0"/>
              <a:t>premises are true, this does not guarantee </a:t>
            </a:r>
            <a:r>
              <a:rPr lang="en-US" sz="2800" dirty="0"/>
              <a:t>the truth of the </a:t>
            </a:r>
            <a:r>
              <a:rPr lang="en-US" sz="2800" dirty="0" smtClean="0"/>
              <a:t>conclusion.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(3) Inductive Support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7933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3400" y="1341437"/>
            <a:ext cx="8458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Analogical reasoning occurs in medicine, law, science, and daily life.</a:t>
            </a:r>
          </a:p>
          <a:p>
            <a:r>
              <a:rPr lang="en-US" dirty="0" smtClean="0"/>
              <a:t>Imagine a new Sears store opens in your neighborhood.</a:t>
            </a:r>
            <a:r>
              <a:rPr lang="en-US" sz="2800" dirty="0" smtClean="0"/>
              <a:t> </a:t>
            </a:r>
          </a:p>
          <a:p>
            <a:pPr lvl="1"/>
            <a:r>
              <a:rPr lang="en-US" dirty="0" smtClean="0"/>
              <a:t>You conclude from other Sears stores you have been in that this new Sears store will have Kenmore appliances.</a:t>
            </a:r>
          </a:p>
          <a:p>
            <a:r>
              <a:rPr lang="en-US" dirty="0" smtClean="0"/>
              <a:t>Analogous cases require </a:t>
            </a:r>
            <a:r>
              <a:rPr lang="en-US" dirty="0"/>
              <a:t>relevantly similar properties.  </a:t>
            </a:r>
          </a:p>
          <a:p>
            <a:pPr lvl="1"/>
            <a:r>
              <a:rPr lang="en-US" dirty="0" smtClean="0"/>
              <a:t>And no sufficiently significant countervailing dissimilarities.</a:t>
            </a:r>
          </a:p>
          <a:p>
            <a:pPr lvl="1"/>
            <a:r>
              <a:rPr lang="en-US" dirty="0" smtClean="0"/>
              <a:t>If new </a:t>
            </a:r>
            <a:r>
              <a:rPr lang="en-US" dirty="0"/>
              <a:t>store </a:t>
            </a:r>
            <a:r>
              <a:rPr lang="en-US" dirty="0" smtClean="0"/>
              <a:t>was a </a:t>
            </a:r>
            <a:r>
              <a:rPr lang="en-US" dirty="0"/>
              <a:t>clothing outlet Sears, </a:t>
            </a:r>
            <a:r>
              <a:rPr lang="en-US" dirty="0" smtClean="0"/>
              <a:t>they would not carry appliances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(4) Analogy (see </a:t>
            </a:r>
            <a:r>
              <a:rPr lang="en-US" sz="3200" dirty="0" err="1" smtClean="0">
                <a:solidFill>
                  <a:schemeClr val="tx2">
                    <a:satMod val="200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 11)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960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81000" y="1036637"/>
            <a:ext cx="5486400" cy="4906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Argument from Analogy</a:t>
            </a:r>
            <a:endParaRPr lang="en-US" dirty="0" smtClean="0"/>
          </a:p>
          <a:p>
            <a:pPr marL="911225" lvl="1" indent="-457200">
              <a:buFont typeface="+mj-lt"/>
              <a:buAutoNum type="arabicPeriod"/>
            </a:pPr>
            <a:r>
              <a:rPr lang="en-US" sz="2400" dirty="0" smtClean="0"/>
              <a:t>When given a birth control shot, 50 out of 100 rats develop breast cancer.</a:t>
            </a:r>
          </a:p>
          <a:p>
            <a:pPr marL="454025" lvl="1" indent="0">
              <a:buNone/>
            </a:pPr>
            <a:r>
              <a:rPr lang="en-US" sz="2400" dirty="0" smtClean="0"/>
              <a:t>So probably,</a:t>
            </a:r>
          </a:p>
          <a:p>
            <a:pPr marL="911225" lvl="1" indent="-457200">
              <a:buFont typeface="+mj-lt"/>
              <a:buAutoNum type="arabicPeriod" startAt="2"/>
            </a:pPr>
            <a:r>
              <a:rPr lang="en-US" sz="2400" dirty="0" smtClean="0"/>
              <a:t>The shot caused a substantial rate of breast cancer in these rats.</a:t>
            </a:r>
          </a:p>
          <a:p>
            <a:pPr marL="454025" lvl="1" indent="0">
              <a:buNone/>
            </a:pPr>
            <a:r>
              <a:rPr lang="en-US" sz="2400" dirty="0" smtClean="0"/>
              <a:t>So probably, </a:t>
            </a:r>
          </a:p>
          <a:p>
            <a:pPr marL="911225" lvl="1" indent="-457200">
              <a:buFont typeface="+mj-lt"/>
              <a:buAutoNum type="arabicPeriod" startAt="3"/>
            </a:pPr>
            <a:r>
              <a:rPr lang="en-US" sz="2400" dirty="0" smtClean="0"/>
              <a:t>The shot will cause a substantial rate of breast cancer in humans.</a:t>
            </a:r>
          </a:p>
        </p:txBody>
      </p:sp>
      <p:sp>
        <p:nvSpPr>
          <p:cNvPr id="2" name="Oval 1"/>
          <p:cNvSpPr/>
          <p:nvPr/>
        </p:nvSpPr>
        <p:spPr>
          <a:xfrm>
            <a:off x="7010400" y="1600200"/>
            <a:ext cx="6858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600" b="1" dirty="0" smtClean="0"/>
              <a:t>1</a:t>
            </a:r>
            <a:endParaRPr lang="en-CA" b="1" dirty="0"/>
          </a:p>
        </p:txBody>
      </p:sp>
      <p:sp>
        <p:nvSpPr>
          <p:cNvPr id="6" name="Oval 5"/>
          <p:cNvSpPr/>
          <p:nvPr/>
        </p:nvSpPr>
        <p:spPr>
          <a:xfrm>
            <a:off x="7696200" y="3048000"/>
            <a:ext cx="6858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600" b="1" dirty="0" smtClean="0"/>
              <a:t>2</a:t>
            </a:r>
            <a:endParaRPr lang="en-CA" b="1" dirty="0"/>
          </a:p>
        </p:txBody>
      </p:sp>
      <p:sp>
        <p:nvSpPr>
          <p:cNvPr id="7" name="Oval 6"/>
          <p:cNvSpPr/>
          <p:nvPr/>
        </p:nvSpPr>
        <p:spPr>
          <a:xfrm>
            <a:off x="8305800" y="4495800"/>
            <a:ext cx="6858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600" b="1" dirty="0" smtClean="0"/>
              <a:t>3</a:t>
            </a:r>
            <a:endParaRPr lang="en-CA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524093" y="2286000"/>
            <a:ext cx="324507" cy="6858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209893" y="3733800"/>
            <a:ext cx="324507" cy="6858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6705600" y="1447800"/>
            <a:ext cx="304800" cy="1905000"/>
          </a:xfrm>
          <a:prstGeom prst="leftBrac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Left Brace 12"/>
          <p:cNvSpPr/>
          <p:nvPr/>
        </p:nvSpPr>
        <p:spPr>
          <a:xfrm>
            <a:off x="6705600" y="3429000"/>
            <a:ext cx="304800" cy="1905000"/>
          </a:xfrm>
          <a:prstGeom prst="leftBrac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5334000" y="2209800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Induction</a:t>
            </a:r>
            <a:endParaRPr lang="en-CA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34228" y="4191000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/>
              <a:t>Analogy</a:t>
            </a:r>
            <a:endParaRPr lang="en-CA" sz="2000" b="1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(4) Analogy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965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Using ARG conditions to evaluate arguments</a:t>
            </a:r>
          </a:p>
          <a:p>
            <a:pPr marL="525463" indent="-457200">
              <a:buFont typeface="+mj-lt"/>
              <a:buAutoNum type="arabicPeriod"/>
            </a:pPr>
            <a:r>
              <a:rPr lang="en-US" sz="2400" dirty="0" smtClean="0"/>
              <a:t>Standardize the argument to make premises and conclusion clear. </a:t>
            </a:r>
          </a:p>
          <a:p>
            <a:pPr marL="525463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 condition </a:t>
            </a:r>
          </a:p>
          <a:p>
            <a:pPr lvl="1"/>
            <a:r>
              <a:rPr lang="en-US" sz="2000" dirty="0" smtClean="0"/>
              <a:t>Do you have good reason to accept the premises?</a:t>
            </a:r>
          </a:p>
          <a:p>
            <a:pPr marL="525463" indent="-457200">
              <a:buFont typeface="+mj-lt"/>
              <a:buAutoNum type="arabicPeriod"/>
            </a:pPr>
            <a:r>
              <a:rPr lang="en-US" sz="2400" dirty="0" smtClean="0"/>
              <a:t>If A is met, move to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 condition </a:t>
            </a:r>
          </a:p>
          <a:p>
            <a:pPr lvl="1"/>
            <a:r>
              <a:rPr lang="en-US" sz="2000" dirty="0" smtClean="0"/>
              <a:t>Do the premises offer some form of support to the conclusion (deductive, inductive, etc.)?</a:t>
            </a:r>
          </a:p>
          <a:p>
            <a:pPr marL="525463" indent="-457200">
              <a:buFont typeface="+mj-lt"/>
              <a:buAutoNum type="arabicPeriod"/>
            </a:pPr>
            <a:r>
              <a:rPr lang="en-US" sz="2400" dirty="0" smtClean="0"/>
              <a:t>If A and R are met, move to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 condition </a:t>
            </a:r>
          </a:p>
          <a:p>
            <a:pPr lvl="1"/>
            <a:r>
              <a:rPr lang="en-US" sz="2000" dirty="0" smtClean="0"/>
              <a:t>Is the support provided sufficient? E.g. enough evidence?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If ARG are satisfied, we have a cogent argument.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Evaluating Arguments via ARG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9835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4800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Failing the (A) Condition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If the premises are not acceptable, the argument fails (A).</a:t>
            </a:r>
          </a:p>
          <a:p>
            <a:r>
              <a:rPr lang="en-US" sz="2400" dirty="0" smtClean="0"/>
              <a:t>Many possible reasons for this failure: </a:t>
            </a:r>
            <a:endParaRPr lang="en-US" sz="2400" dirty="0"/>
          </a:p>
          <a:p>
            <a:pPr lvl="1"/>
            <a:r>
              <a:rPr lang="en-US" sz="2000" dirty="0" smtClean="0"/>
              <a:t>E.g. Premises are clearly false or contain persuasive definitions or are disputable based on common knowledge.  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E.g. </a:t>
            </a:r>
            <a:r>
              <a:rPr lang="en-US" sz="2400" u="sng" dirty="0" smtClean="0"/>
              <a:t>Innate Ideas</a:t>
            </a:r>
            <a:r>
              <a:rPr lang="en-US" sz="2400" dirty="0" smtClean="0"/>
              <a:t> (p. 101)</a:t>
            </a:r>
            <a:endParaRPr lang="en-US" sz="2400" u="sng" dirty="0" smtClean="0"/>
          </a:p>
          <a:p>
            <a:pPr marL="911225" lvl="1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 innate idea would have to be stamped on the soul before birth.</a:t>
            </a:r>
          </a:p>
          <a:p>
            <a:pPr marL="911225" lvl="1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an idea were stamped on the soul before birth, it would be known by every infant. </a:t>
            </a:r>
          </a:p>
          <a:p>
            <a:pPr marL="911225" lvl="1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 is no idea that is known to every infant.</a:t>
            </a:r>
          </a:p>
          <a:p>
            <a:pPr marL="454025" lvl="1" indent="0">
              <a:buNone/>
            </a:pP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Therefore, </a:t>
            </a:r>
          </a:p>
          <a:p>
            <a:pPr marL="911225" lvl="1" indent="-457200">
              <a:buFont typeface="+mj-lt"/>
              <a:buAutoNum type="arabicPeriod" startAt="4"/>
            </a:pP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Innate ideas do not exist.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Note: A premise is acceptable if it is defended by a cogent sub-argument. </a:t>
            </a:r>
            <a:endParaRPr lang="en-US" sz="20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Evaluating Arguments via ARG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018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CA" sz="2800" dirty="0" smtClean="0"/>
              <a:t>The ARG conditions (for cogency):</a:t>
            </a:r>
          </a:p>
          <a:p>
            <a:pPr eaLnBrk="1" hangingPunct="1">
              <a:buFontTx/>
              <a:buNone/>
            </a:pPr>
            <a:r>
              <a:rPr lang="en-CA" sz="2600" dirty="0" smtClean="0"/>
              <a:t>		</a:t>
            </a:r>
            <a:r>
              <a:rPr lang="en-CA" sz="26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ARG</a:t>
            </a:r>
            <a:r>
              <a:rPr lang="en-CA" sz="26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ument</a:t>
            </a:r>
            <a:endParaRPr lang="en-CA" sz="2600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914400" lvl="1" indent="-514350" eaLnBrk="1" hangingPunct="1">
              <a:buFontTx/>
              <a:buAutoNum type="arabicParenBoth"/>
            </a:pPr>
            <a:r>
              <a:rPr lang="en-CA" sz="28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</a:t>
            </a:r>
            <a:r>
              <a:rPr lang="en-CA" sz="24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cceptable premises</a:t>
            </a:r>
            <a:r>
              <a:rPr lang="en-CA" sz="2400" dirty="0" smtClean="0"/>
              <a:t> – It is reasonable to believe the premises to be true. (See Ch. 5)</a:t>
            </a:r>
          </a:p>
          <a:p>
            <a:pPr marL="914400" lvl="1" indent="-514350" eaLnBrk="1" hangingPunct="1">
              <a:buFontTx/>
              <a:buAutoNum type="arabicParenBoth"/>
            </a:pPr>
            <a:r>
              <a:rPr lang="en-CA" sz="28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</a:t>
            </a:r>
            <a:r>
              <a:rPr lang="en-CA" sz="24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elevant premises</a:t>
            </a:r>
            <a:r>
              <a:rPr lang="en-CA" sz="2400" dirty="0" smtClean="0"/>
              <a:t> – The premises </a:t>
            </a:r>
            <a:r>
              <a:rPr lang="en-CA" sz="2400" b="1" u="sng" dirty="0" smtClean="0">
                <a:solidFill>
                  <a:schemeClr val="tx2">
                    <a:lumMod val="75000"/>
                  </a:schemeClr>
                </a:solidFill>
              </a:rPr>
              <a:t>support</a:t>
            </a:r>
            <a:r>
              <a:rPr lang="en-CA" sz="2400" dirty="0" smtClean="0"/>
              <a:t> (are relevant to) the conclusion. (See Ch. 6)</a:t>
            </a:r>
          </a:p>
          <a:p>
            <a:pPr marL="914400" lvl="1" indent="-514350" eaLnBrk="1" hangingPunct="1">
              <a:buFontTx/>
              <a:buAutoNum type="arabicParenBoth"/>
            </a:pPr>
            <a:r>
              <a:rPr lang="en-CA" sz="2800" b="1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</a:t>
            </a:r>
            <a:r>
              <a:rPr lang="en-CA" sz="24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ood grounds </a:t>
            </a:r>
            <a:r>
              <a:rPr lang="en-CA" sz="2400" dirty="0" smtClean="0"/>
              <a:t>– The premises (taken together) </a:t>
            </a:r>
            <a:r>
              <a:rPr lang="en-CA" sz="2400" b="1" u="sng" dirty="0" smtClean="0">
                <a:solidFill>
                  <a:schemeClr val="tx2">
                    <a:lumMod val="75000"/>
                  </a:schemeClr>
                </a:solidFill>
              </a:rPr>
              <a:t>support</a:t>
            </a:r>
            <a:r>
              <a:rPr lang="en-CA" sz="2400" dirty="0" smtClean="0"/>
              <a:t> the conclusion to the extent that it is reasonable to accept the conclusion based on them. (See </a:t>
            </a:r>
            <a:r>
              <a:rPr lang="en-CA" sz="2400" dirty="0" err="1" smtClean="0"/>
              <a:t>Chs</a:t>
            </a:r>
            <a:r>
              <a:rPr lang="en-CA" sz="2400" dirty="0" smtClean="0"/>
              <a:t>. 7-12)</a:t>
            </a:r>
            <a:endParaRPr lang="en-CA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Introduction to Good Arguments (</a:t>
            </a:r>
            <a:r>
              <a:rPr lang="en-US" sz="3200" dirty="0" err="1" smtClean="0">
                <a:solidFill>
                  <a:schemeClr val="tx2">
                    <a:satMod val="200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 4)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2048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924800" cy="4724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Failing the (R) Condition</a:t>
            </a:r>
          </a:p>
          <a:p>
            <a:r>
              <a:rPr lang="en-US" sz="2400" dirty="0" smtClean="0"/>
              <a:t>Are the acceptable premises relevant to the conclusion?</a:t>
            </a:r>
          </a:p>
          <a:p>
            <a:pPr lvl="1"/>
            <a:r>
              <a:rPr lang="en-US" sz="2000" dirty="0" smtClean="0"/>
              <a:t>E.g. </a:t>
            </a:r>
            <a:r>
              <a:rPr lang="en-US" sz="2000" b="1" dirty="0" smtClean="0">
                <a:solidFill>
                  <a:schemeClr val="accent3"/>
                </a:solidFill>
              </a:rPr>
              <a:t>The Animal Rights Case </a:t>
            </a:r>
            <a:r>
              <a:rPr lang="en-US" sz="2000" dirty="0" smtClean="0"/>
              <a:t>(p. 101)</a:t>
            </a:r>
          </a:p>
          <a:p>
            <a:pPr marL="911225" lvl="1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Animals are not human beings.</a:t>
            </a:r>
          </a:p>
          <a:p>
            <a:pPr marL="911225" lvl="1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Animals do not speak language as human beings do.</a:t>
            </a:r>
          </a:p>
          <a:p>
            <a:pPr marL="911225" lvl="1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Animals do not have the same advanced cultures and technologies as human beings.</a:t>
            </a:r>
          </a:p>
          <a:p>
            <a:pPr marL="454025" lvl="1" indent="0">
              <a:buNone/>
            </a:pP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Therefore,</a:t>
            </a:r>
          </a:p>
          <a:p>
            <a:pPr marL="911225" lvl="1" indent="-457200">
              <a:buFont typeface="+mj-lt"/>
              <a:buAutoNum type="arabicPeriod" startAt="4"/>
            </a:pP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Animals do not have any moral rights.</a:t>
            </a:r>
          </a:p>
          <a:p>
            <a:r>
              <a:rPr lang="en-US" sz="2400" dirty="0"/>
              <a:t>If </a:t>
            </a:r>
            <a:r>
              <a:rPr lang="en-US" sz="2400" dirty="0" smtClean="0"/>
              <a:t>an argument </a:t>
            </a:r>
            <a:r>
              <a:rPr lang="en-US" sz="2400" dirty="0"/>
              <a:t>fails (R), whether (A) has been met or not, the argument will not be cogent.</a:t>
            </a:r>
          </a:p>
          <a:p>
            <a:r>
              <a:rPr lang="en-US" sz="2400" dirty="0" smtClean="0"/>
              <a:t>If argument fails (R), we do not have to test for (G).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Evaluating Arguments via ARG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534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5410200" cy="49530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Failing the (G) Condition</a:t>
            </a:r>
          </a:p>
          <a:p>
            <a:r>
              <a:rPr lang="en-US" sz="2400" dirty="0" smtClean="0"/>
              <a:t>Do the relevant, acceptable, and well supported premises provide adequate support for the conclusion?  </a:t>
            </a:r>
          </a:p>
          <a:p>
            <a:pPr lvl="1"/>
            <a:r>
              <a:rPr lang="en-US" sz="2200" dirty="0" smtClean="0"/>
              <a:t>If so, then we have a cogent argument.</a:t>
            </a:r>
          </a:p>
          <a:p>
            <a:pPr marL="454025" lvl="1" indent="0">
              <a:buNone/>
            </a:pPr>
            <a:endParaRPr lang="en-US" sz="1200" dirty="0" smtClean="0"/>
          </a:p>
          <a:p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 [1] The other day I was walking along, and this goose suddenly swooped down and nearly took my head off. Clearly [2] geese are venomous monsters. [3] They are a menace to human society and [4] should all be shot.”</a:t>
            </a:r>
          </a:p>
        </p:txBody>
      </p:sp>
      <p:sp>
        <p:nvSpPr>
          <p:cNvPr id="4" name="Oval 3"/>
          <p:cNvSpPr/>
          <p:nvPr/>
        </p:nvSpPr>
        <p:spPr>
          <a:xfrm>
            <a:off x="7202870" y="1631731"/>
            <a:ext cx="6858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600" b="1" dirty="0" smtClean="0"/>
              <a:t>1</a:t>
            </a:r>
            <a:endParaRPr lang="en-CA" b="1" dirty="0"/>
          </a:p>
        </p:txBody>
      </p:sp>
      <p:sp>
        <p:nvSpPr>
          <p:cNvPr id="6" name="Oval 5"/>
          <p:cNvSpPr/>
          <p:nvPr/>
        </p:nvSpPr>
        <p:spPr>
          <a:xfrm>
            <a:off x="6517726" y="3079531"/>
            <a:ext cx="6858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600" b="1" dirty="0" smtClean="0"/>
              <a:t>2</a:t>
            </a:r>
            <a:endParaRPr lang="en-CA" b="1" dirty="0"/>
          </a:p>
        </p:txBody>
      </p:sp>
      <p:sp>
        <p:nvSpPr>
          <p:cNvPr id="7" name="Oval 6"/>
          <p:cNvSpPr/>
          <p:nvPr/>
        </p:nvSpPr>
        <p:spPr>
          <a:xfrm>
            <a:off x="7888670" y="3082159"/>
            <a:ext cx="6858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600" b="1" dirty="0" smtClean="0"/>
              <a:t>3</a:t>
            </a:r>
            <a:endParaRPr lang="en-CA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716563" y="2317531"/>
            <a:ext cx="324507" cy="6858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086600" y="2317531"/>
            <a:ext cx="305456" cy="6858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285637" y="4495800"/>
            <a:ext cx="685800" cy="609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3600" b="1" dirty="0" smtClean="0"/>
              <a:t>4</a:t>
            </a:r>
            <a:endParaRPr lang="en-CA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169367" y="3691759"/>
            <a:ext cx="324507" cy="6858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735942" y="3691759"/>
            <a:ext cx="305456" cy="68580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Evaluating Arguments 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via </a:t>
            </a:r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ARG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089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32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Significance of Argument Evaluation</a:t>
            </a: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n-US" sz="2600" dirty="0" smtClean="0"/>
              <a:t>When we claim that an argument is not cogent, we are claiming that the author of the argument has failed to justify the conclusion with adequate reasoning from adequate premises.  </a:t>
            </a:r>
          </a:p>
          <a:p>
            <a:pPr lvl="1"/>
            <a:r>
              <a:rPr lang="en-US" sz="2400" dirty="0" smtClean="0"/>
              <a:t>This is to object </a:t>
            </a:r>
            <a:r>
              <a:rPr lang="en-US" sz="2400" i="1" u="sng" dirty="0" smtClean="0"/>
              <a:t>to the argument</a:t>
            </a:r>
            <a:r>
              <a:rPr lang="en-US" sz="2400" dirty="0" smtClean="0"/>
              <a:t> as a whole.</a:t>
            </a:r>
          </a:p>
          <a:p>
            <a:pPr lvl="1"/>
            <a:r>
              <a:rPr lang="en-US" sz="2400" dirty="0" smtClean="0"/>
              <a:t>Not the same as objecting to the conclusion.</a:t>
            </a:r>
          </a:p>
          <a:p>
            <a:pPr lvl="2"/>
            <a:r>
              <a:rPr lang="en-US" sz="2200" dirty="0" smtClean="0"/>
              <a:t>And does not show that the conclusion is false. </a:t>
            </a:r>
          </a:p>
          <a:p>
            <a:pPr lvl="2"/>
            <a:r>
              <a:rPr lang="en-US" sz="2200" dirty="0" smtClean="0"/>
              <a:t>To show this, would need an independent argument.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Evaluating Arguments via ARG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24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772400" cy="4953000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Argument </a:t>
            </a:r>
            <a:r>
              <a:rPr lang="en-US" sz="2600" dirty="0" smtClean="0">
                <a:sym typeface="Wingdings" pitchFamily="2" charset="2"/>
              </a:rPr>
              <a:t></a:t>
            </a:r>
            <a:r>
              <a:rPr lang="en-US" sz="2600" dirty="0" smtClean="0"/>
              <a:t> a fundamental tool for rational persuasion.</a:t>
            </a:r>
          </a:p>
          <a:p>
            <a:pPr lvl="1"/>
            <a:r>
              <a:rPr lang="en-US" sz="2400" dirty="0" smtClean="0"/>
              <a:t>To put forth an argument is to:</a:t>
            </a:r>
          </a:p>
          <a:p>
            <a:pPr lvl="1">
              <a:buFontTx/>
              <a:buAutoNum type="arabicParenBoth"/>
            </a:pPr>
            <a:r>
              <a:rPr lang="en-US" sz="2200" dirty="0" smtClean="0"/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Assert the premises</a:t>
            </a:r>
          </a:p>
          <a:p>
            <a:pPr lvl="1">
              <a:buFontTx/>
              <a:buAutoNum type="arabicParenBoth"/>
            </a:pPr>
            <a:r>
              <a:rPr lang="en-US" sz="2400" dirty="0" smtClean="0">
                <a:solidFill>
                  <a:srgbClr val="FFC000"/>
                </a:solidFill>
              </a:rPr>
              <a:t> Assert that </a:t>
            </a:r>
            <a:r>
              <a:rPr lang="en-US" sz="2400" i="1" dirty="0" smtClean="0">
                <a:solidFill>
                  <a:srgbClr val="FFC000"/>
                </a:solidFill>
              </a:rPr>
              <a:t>if</a:t>
            </a:r>
            <a:r>
              <a:rPr lang="en-US" sz="2400" dirty="0" smtClean="0">
                <a:solidFill>
                  <a:srgbClr val="FFC000"/>
                </a:solidFill>
              </a:rPr>
              <a:t> the premises are acceptable, the conclusion is acceptable.</a:t>
            </a:r>
          </a:p>
          <a:p>
            <a:pPr lvl="1">
              <a:buFontTx/>
              <a:buAutoNum type="arabicParenBoth"/>
            </a:pPr>
            <a:r>
              <a:rPr lang="en-US" sz="2400" dirty="0" smtClean="0">
                <a:solidFill>
                  <a:srgbClr val="FFC000"/>
                </a:solidFill>
              </a:rPr>
              <a:t> Assert the conclusion.</a:t>
            </a:r>
          </a:p>
          <a:p>
            <a:pPr marL="454025" lvl="1" indent="0">
              <a:buNone/>
            </a:pPr>
            <a:endParaRPr lang="en-US" sz="1300" dirty="0" smtClean="0"/>
          </a:p>
          <a:p>
            <a:r>
              <a:rPr lang="en-US" sz="2400" dirty="0" smtClean="0"/>
              <a:t>The </a:t>
            </a:r>
            <a:r>
              <a:rPr lang="en-US" sz="2400" i="1" dirty="0" smtClean="0"/>
              <a:t>challenge: </a:t>
            </a:r>
            <a:r>
              <a:rPr lang="en-US" sz="2400" dirty="0" smtClean="0"/>
              <a:t>Construct / respond to argument in ways appropriate to the basic structure of argument – as attempts to give reasoned support for conclusions.</a:t>
            </a:r>
          </a:p>
          <a:p>
            <a:pPr lvl="1"/>
            <a:r>
              <a:rPr lang="en-US" sz="2200" dirty="0" smtClean="0"/>
              <a:t>To ignore the reasoning and reject the conclusion on the basis of prior disagreement with it is to avoid the challenge.</a:t>
            </a:r>
          </a:p>
          <a:p>
            <a:pPr lvl="1"/>
            <a:r>
              <a:rPr lang="en-US" sz="2200" dirty="0" smtClean="0"/>
              <a:t>Avoid talking past each other – address each other’s reasons.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The Challenge of Argument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309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Confirmation Bias:</a:t>
            </a:r>
          </a:p>
          <a:p>
            <a:r>
              <a:rPr lang="en-US" sz="2600" dirty="0" smtClean="0"/>
              <a:t>A psychological phenomenon in which people tend to focus on what we agree with and ignore what we disagree with.</a:t>
            </a:r>
          </a:p>
          <a:p>
            <a:pPr lvl="1"/>
            <a:r>
              <a:rPr lang="en-US" sz="2400" dirty="0" smtClean="0"/>
              <a:t>Leads to rejecting arguments when we disagree with the conclusion, and the use of double-standards. 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Not </a:t>
            </a:r>
            <a:r>
              <a:rPr lang="en-US" sz="2400" dirty="0" smtClean="0"/>
              <a:t>acceptable when evaluating an argument.  </a:t>
            </a:r>
            <a:endParaRPr lang="en-US" sz="2400" dirty="0"/>
          </a:p>
          <a:p>
            <a:pPr lvl="1"/>
            <a:r>
              <a:rPr lang="en-US" sz="2400" dirty="0" smtClean="0"/>
              <a:t>Need to be aware and careful of confirmation bias when evaluating arguments as cogent or not.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The Challenge of Argument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289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924800" cy="4648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Confirmation Bias:</a:t>
            </a:r>
          </a:p>
          <a:p>
            <a:r>
              <a:rPr lang="en-CA" sz="2600" b="1" u="sng" dirty="0" smtClean="0">
                <a:solidFill>
                  <a:schemeClr val="tx2">
                    <a:lumMod val="75000"/>
                  </a:schemeClr>
                </a:solidFill>
              </a:rPr>
              <a:t>Double standards</a:t>
            </a:r>
            <a:r>
              <a:rPr lang="en-CA" sz="2600" dirty="0" smtClean="0"/>
              <a:t>: Holding the opposing position to higher evidential standards than one’s own.</a:t>
            </a:r>
          </a:p>
          <a:p>
            <a:pPr lvl="1"/>
            <a:r>
              <a:rPr lang="en-CA" sz="2400" dirty="0" smtClean="0"/>
              <a:t> </a:t>
            </a:r>
            <a:r>
              <a:rPr lang="en-CA" sz="2400" dirty="0">
                <a:sym typeface="Symbol" pitchFamily="18" charset="2"/>
              </a:rPr>
              <a:t>Accept supporting arguments uncritically </a:t>
            </a:r>
            <a:r>
              <a:rPr lang="en-CA" sz="2400" dirty="0" smtClean="0">
                <a:sym typeface="Symbol" pitchFamily="18" charset="2"/>
              </a:rPr>
              <a:t>and raise </a:t>
            </a:r>
            <a:r>
              <a:rPr lang="en-CA" sz="2400" dirty="0">
                <a:sym typeface="Symbol" pitchFamily="18" charset="2"/>
              </a:rPr>
              <a:t>every conceivable challenge against </a:t>
            </a:r>
            <a:r>
              <a:rPr lang="en-CA" sz="2400" dirty="0" smtClean="0">
                <a:sym typeface="Symbol" pitchFamily="18" charset="2"/>
              </a:rPr>
              <a:t>opposing ones. </a:t>
            </a:r>
          </a:p>
          <a:p>
            <a:pPr marL="454025" lvl="1" indent="0">
              <a:buNone/>
            </a:pPr>
            <a:endParaRPr lang="en-CA" sz="1100" dirty="0" smtClean="0">
              <a:sym typeface="Symbol" pitchFamily="18" charset="2"/>
            </a:endParaRPr>
          </a:p>
          <a:p>
            <a:r>
              <a:rPr lang="en-CA" sz="2600" b="1" dirty="0" smtClean="0">
                <a:solidFill>
                  <a:schemeClr val="tx2">
                    <a:lumMod val="75000"/>
                  </a:schemeClr>
                </a:solidFill>
                <a:sym typeface="Symbol" pitchFamily="18" charset="2"/>
              </a:rPr>
              <a:t>Related phenomena</a:t>
            </a:r>
            <a:r>
              <a:rPr lang="en-CA" sz="2600" dirty="0" smtClean="0">
                <a:sym typeface="Symbol" pitchFamily="18" charset="2"/>
              </a:rPr>
              <a:t>:</a:t>
            </a:r>
          </a:p>
          <a:p>
            <a:pPr lvl="1"/>
            <a:r>
              <a:rPr lang="en-CA" sz="2400" dirty="0">
                <a:sym typeface="Symbol" pitchFamily="18" charset="2"/>
              </a:rPr>
              <a:t>Confirming instances that support stereotypes.</a:t>
            </a:r>
          </a:p>
          <a:p>
            <a:pPr lvl="2"/>
            <a:r>
              <a:rPr lang="en-CA" sz="2200" dirty="0">
                <a:sym typeface="Symbol" pitchFamily="18" charset="2"/>
              </a:rPr>
              <a:t>E.g. Scots are frugal – certain cases stand out to you.</a:t>
            </a:r>
            <a:endParaRPr lang="en-CA" sz="2400" dirty="0" smtClean="0">
              <a:sym typeface="Symbol" pitchFamily="18" charset="2"/>
            </a:endParaRPr>
          </a:p>
          <a:p>
            <a:pPr lvl="1"/>
            <a:r>
              <a:rPr lang="en-CA" sz="2400" dirty="0" smtClean="0">
                <a:sym typeface="Symbol" pitchFamily="18" charset="2"/>
              </a:rPr>
              <a:t>Choice of info we take in</a:t>
            </a:r>
          </a:p>
          <a:p>
            <a:pPr lvl="2"/>
            <a:r>
              <a:rPr lang="en-CA" sz="2200" dirty="0" smtClean="0">
                <a:sym typeface="Symbol" pitchFamily="18" charset="2"/>
              </a:rPr>
              <a:t>Favour books, news, blogs etc. that support our position.</a:t>
            </a:r>
          </a:p>
          <a:p>
            <a:pPr lvl="1"/>
            <a:r>
              <a:rPr lang="en-CA" sz="2400" dirty="0" smtClean="0">
                <a:sym typeface="Symbol" pitchFamily="18" charset="2"/>
              </a:rPr>
              <a:t>Memory </a:t>
            </a:r>
            <a:r>
              <a:rPr lang="en-CA" sz="2400" dirty="0">
                <a:sym typeface="Symbol" pitchFamily="18" charset="2"/>
              </a:rPr>
              <a:t>involved in seeing unwarranted </a:t>
            </a:r>
            <a:r>
              <a:rPr lang="en-CA" sz="2400" dirty="0" smtClean="0">
                <a:sym typeface="Symbol" pitchFamily="18" charset="2"/>
              </a:rPr>
              <a:t>trends.</a:t>
            </a:r>
          </a:p>
          <a:p>
            <a:pPr lvl="2"/>
            <a:r>
              <a:rPr lang="en-CA" sz="2200" dirty="0" smtClean="0">
                <a:sym typeface="Symbol" pitchFamily="18" charset="2"/>
              </a:rPr>
              <a:t>E.g. Pick up phone and person you’re calling already on.</a:t>
            </a:r>
          </a:p>
          <a:p>
            <a:pPr lvl="2"/>
            <a:r>
              <a:rPr lang="en-CA" sz="2200" dirty="0" smtClean="0">
                <a:sym typeface="Symbol" pitchFamily="18" charset="2"/>
              </a:rPr>
              <a:t>E.g. Superstitions – walk under a ladder; black cats.</a:t>
            </a:r>
          </a:p>
          <a:p>
            <a:pPr lvl="1"/>
            <a:endParaRPr lang="en-US" sz="22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The Challenge of Argument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36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Cogency, Soundness, and Validity</a:t>
            </a:r>
          </a:p>
          <a:p>
            <a:r>
              <a:rPr lang="en-US" sz="2400" dirty="0" smtClean="0"/>
              <a:t>Deductive entailment (validity) satisfies the (R) and (G) requirements completely.</a:t>
            </a:r>
          </a:p>
          <a:p>
            <a:pPr lvl="1"/>
            <a:r>
              <a:rPr lang="en-US" sz="2200" b="1" u="sng" dirty="0" smtClean="0">
                <a:solidFill>
                  <a:schemeClr val="tx2">
                    <a:lumMod val="75000"/>
                  </a:schemeClr>
                </a:solidFill>
              </a:rPr>
              <a:t>Sound arguments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smtClean="0"/>
              <a:t>are valid and have all true premises and thus also satisfy (A).  </a:t>
            </a:r>
          </a:p>
          <a:p>
            <a:pPr lvl="1"/>
            <a:r>
              <a:rPr lang="en-US" sz="2200" dirty="0" smtClean="0"/>
              <a:t>So (almost all) sound arguments are cogent.</a:t>
            </a:r>
          </a:p>
          <a:p>
            <a:pPr marL="454025" lvl="1" indent="0">
              <a:buNone/>
            </a:pPr>
            <a:endParaRPr lang="en-US" sz="1000" dirty="0" smtClean="0"/>
          </a:p>
          <a:p>
            <a:r>
              <a:rPr lang="en-US" sz="2400" dirty="0" smtClean="0"/>
              <a:t>Other arguments are cogent, but not sound</a:t>
            </a:r>
          </a:p>
          <a:p>
            <a:pPr lvl="1"/>
            <a:r>
              <a:rPr lang="en-US" sz="2200" dirty="0" smtClean="0"/>
              <a:t>Either not valid or have premises that are rationally acceptable, but not true.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The Challenge of Argument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0187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6482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Evaluating and Constructing Arguments</a:t>
            </a:r>
          </a:p>
          <a:p>
            <a:pPr>
              <a:buFontTx/>
              <a:buNone/>
            </a:pPr>
            <a:endParaRPr lang="en-US" sz="1200" dirty="0" smtClean="0"/>
          </a:p>
          <a:p>
            <a:r>
              <a:rPr lang="en-US" sz="2800" dirty="0" smtClean="0"/>
              <a:t>Three possible ways to respond to an argument:</a:t>
            </a:r>
          </a:p>
          <a:p>
            <a:pPr marL="854075" lvl="1" indent="-457200">
              <a:buFont typeface="+mj-lt"/>
              <a:buAutoNum type="arabicPeriod"/>
            </a:pPr>
            <a:r>
              <a:rPr lang="en-US" sz="2400" b="1" u="sng" dirty="0" smtClean="0">
                <a:solidFill>
                  <a:srgbClr val="FFC000"/>
                </a:solidFill>
              </a:rPr>
              <a:t>Reasoned acceptance</a:t>
            </a:r>
            <a:r>
              <a:rPr lang="en-US" sz="2400" dirty="0" smtClean="0">
                <a:solidFill>
                  <a:srgbClr val="FFC000"/>
                </a:solidFill>
              </a:rPr>
              <a:t>  </a:t>
            </a:r>
            <a:r>
              <a:rPr lang="en-US" sz="2400" dirty="0" smtClean="0"/>
              <a:t>-- ARG conditions are all met.</a:t>
            </a:r>
          </a:p>
          <a:p>
            <a:pPr marL="854075" lvl="1" indent="-457200">
              <a:buFont typeface="+mj-lt"/>
              <a:buAutoNum type="arabicPeriod"/>
            </a:pPr>
            <a:r>
              <a:rPr lang="en-US" sz="2400" b="1" u="sng" dirty="0" smtClean="0">
                <a:solidFill>
                  <a:schemeClr val="tx2">
                    <a:lumMod val="75000"/>
                  </a:schemeClr>
                </a:solidFill>
              </a:rPr>
              <a:t>Reasoned rejection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-- one or more of ARG not met.</a:t>
            </a:r>
          </a:p>
          <a:p>
            <a:pPr marL="854075" lvl="1" indent="-457200">
              <a:buFont typeface="+mj-lt"/>
              <a:buAutoNum type="arabicPeriod"/>
            </a:pPr>
            <a:r>
              <a:rPr lang="en-US" sz="24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Suspended judgment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/>
              <a:t>-- for various reasons you might suspend judgment on the argument.</a:t>
            </a:r>
          </a:p>
          <a:p>
            <a:pPr marL="396875" lvl="1" indent="0">
              <a:buNone/>
            </a:pPr>
            <a:endParaRPr lang="en-US" sz="2400" dirty="0" smtClean="0"/>
          </a:p>
          <a:p>
            <a:r>
              <a:rPr lang="en-US" sz="2800" i="1" dirty="0" smtClean="0"/>
              <a:t>Should we be willing to change our minds?</a:t>
            </a:r>
          </a:p>
          <a:p>
            <a:pPr lvl="1"/>
            <a:r>
              <a:rPr lang="en-US" sz="2400" dirty="0" smtClean="0"/>
              <a:t>If we are presented with an argument that meets A, R, and G, but which has a conclusion we disagree with?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The Challenge of Argument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4515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Evaluating and Constructing Arguments</a:t>
            </a:r>
          </a:p>
          <a:p>
            <a:pPr>
              <a:buFontTx/>
              <a:buNone/>
            </a:pPr>
            <a:endParaRPr lang="en-US" sz="1200" dirty="0" smtClean="0"/>
          </a:p>
          <a:p>
            <a:r>
              <a:rPr lang="en-US" sz="2800" i="1" dirty="0">
                <a:solidFill>
                  <a:srgbClr val="92D050"/>
                </a:solidFill>
              </a:rPr>
              <a:t>“The ARG conditions are tools for argument construction as well as for argument criticism.”</a:t>
            </a:r>
          </a:p>
          <a:p>
            <a:pPr lvl="1"/>
            <a:r>
              <a:rPr lang="en-US" sz="2400" dirty="0" smtClean="0"/>
              <a:t>Use them to check your own arguments.</a:t>
            </a:r>
          </a:p>
          <a:p>
            <a:pPr lvl="1"/>
            <a:r>
              <a:rPr lang="en-US" sz="2400" dirty="0" smtClean="0"/>
              <a:t>To evaluate arguments, you need to construct arguments of your own.</a:t>
            </a:r>
          </a:p>
          <a:p>
            <a:pPr marL="68263" indent="0">
              <a:buNone/>
            </a:pPr>
            <a:endParaRPr lang="en-US" sz="28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The Challenge of Argument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396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Dialectical Context</a:t>
            </a:r>
          </a:p>
          <a:p>
            <a:r>
              <a:rPr lang="en-US" sz="2600" dirty="0" smtClean="0"/>
              <a:t>Context of discussion and deliberation about an issue.</a:t>
            </a:r>
          </a:p>
          <a:p>
            <a:r>
              <a:rPr lang="en-US" sz="2600" dirty="0" smtClean="0"/>
              <a:t>Back and forth nature of giving and evaluating arguments about a particular topic.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>
                <a:solidFill>
                  <a:schemeClr val="tx2">
                    <a:satMod val="200000"/>
                  </a:schemeClr>
                </a:solidFill>
              </a:rPr>
              <a:t>The Challenge of Argument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8905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 of Support</a:t>
            </a:r>
          </a:p>
          <a:p>
            <a:pPr eaLnBrk="1" hangingPunct="1">
              <a:buFontTx/>
              <a:buNone/>
            </a:pPr>
            <a:endParaRPr lang="en-US" sz="1400" dirty="0" smtClean="0"/>
          </a:p>
          <a:p>
            <a:r>
              <a:rPr lang="en-US" sz="2400" dirty="0" smtClean="0"/>
              <a:t>At least four ways premises can support conclusions:</a:t>
            </a:r>
          </a:p>
          <a:p>
            <a:pPr eaLnBrk="1" hangingPunct="1">
              <a:buFontTx/>
              <a:buNone/>
            </a:pPr>
            <a:endParaRPr lang="en-US" sz="1400" dirty="0" smtClean="0"/>
          </a:p>
          <a:p>
            <a:pPr lvl="1">
              <a:buFontTx/>
              <a:buAutoNum type="arabicParenBoth"/>
            </a:pPr>
            <a:r>
              <a:rPr lang="en-US" sz="2400" dirty="0" smtClean="0"/>
              <a:t>  Deductive entailment</a:t>
            </a:r>
          </a:p>
          <a:p>
            <a:pPr lvl="1">
              <a:buFontTx/>
              <a:buAutoNum type="arabicParenBoth"/>
            </a:pPr>
            <a:r>
              <a:rPr lang="en-US" sz="2400" dirty="0" smtClean="0"/>
              <a:t>  Conductive support</a:t>
            </a:r>
          </a:p>
          <a:p>
            <a:pPr lvl="1">
              <a:buFontTx/>
              <a:buAutoNum type="arabicParenBoth"/>
            </a:pPr>
            <a:r>
              <a:rPr lang="en-US" sz="2400" dirty="0" smtClean="0"/>
              <a:t>  Inductive support</a:t>
            </a:r>
          </a:p>
          <a:p>
            <a:pPr lvl="1">
              <a:buFontTx/>
              <a:buAutoNum type="arabicParenBoth"/>
            </a:pPr>
            <a:r>
              <a:rPr lang="en-US" sz="2400" dirty="0" smtClean="0"/>
              <a:t>  Analogy</a:t>
            </a:r>
            <a:endParaRPr lang="en-US" sz="2000" dirty="0" smtClean="0"/>
          </a:p>
          <a:p>
            <a:pPr marL="68263" indent="0" eaLnBrk="1" hangingPunct="1">
              <a:buNone/>
            </a:pPr>
            <a:endParaRPr lang="en-US" sz="1200" dirty="0" smtClean="0"/>
          </a:p>
          <a:p>
            <a:r>
              <a:rPr lang="en-US" sz="2400" dirty="0" smtClean="0"/>
              <a:t>R and G conditions vary with each type of support.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Introduction to Good Arguments (</a:t>
            </a:r>
            <a:r>
              <a:rPr lang="en-US" sz="3200" dirty="0" err="1" smtClean="0">
                <a:solidFill>
                  <a:schemeClr val="tx2">
                    <a:satMod val="200000"/>
                  </a:schemeClr>
                </a:solidFill>
              </a:rPr>
              <a:t>Ch</a:t>
            </a: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 4)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543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Deductive entailment</a:t>
            </a:r>
          </a:p>
          <a:p>
            <a:pPr marL="514350" indent="-514350"/>
            <a:r>
              <a:rPr lang="en-US" sz="2600" dirty="0" smtClean="0"/>
              <a:t>Or simply </a:t>
            </a:r>
            <a:r>
              <a:rPr lang="en-US" sz="2600" b="1" dirty="0" smtClean="0">
                <a:solidFill>
                  <a:srgbClr val="FFC000"/>
                </a:solidFill>
              </a:rPr>
              <a:t>“validity” </a:t>
            </a:r>
          </a:p>
          <a:p>
            <a:pPr marL="514350" indent="-514350"/>
            <a:r>
              <a:rPr lang="en-US" sz="2600" dirty="0" smtClean="0"/>
              <a:t>A tight logical relation </a:t>
            </a:r>
            <a:r>
              <a:rPr lang="en-US" sz="2600" dirty="0" smtClean="0">
                <a:sym typeface="Wingdings" pitchFamily="2" charset="2"/>
              </a:rPr>
              <a:t></a:t>
            </a:r>
            <a:r>
              <a:rPr lang="en-US" sz="2600" dirty="0" smtClean="0"/>
              <a:t> when the premises are true, so must the conclusion be true.</a:t>
            </a:r>
          </a:p>
          <a:p>
            <a:pPr marL="842962" lvl="1" indent="-514350"/>
            <a:r>
              <a:rPr lang="en-US" sz="24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E.g. </a:t>
            </a:r>
          </a:p>
          <a:p>
            <a:pPr marL="1098550" lvl="2" indent="-514350">
              <a:buFont typeface="+mj-lt"/>
              <a:buAutoNum type="arabicPeriod"/>
            </a:pPr>
            <a:r>
              <a:rPr lang="en-US" sz="22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All and only members are allowed into the club.  </a:t>
            </a:r>
          </a:p>
          <a:p>
            <a:pPr marL="1098550" lvl="2" indent="-514350">
              <a:buFont typeface="+mj-lt"/>
              <a:buAutoNum type="arabicPeriod"/>
            </a:pPr>
            <a:r>
              <a:rPr lang="en-US" sz="22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Steven was not allowed in.  </a:t>
            </a:r>
          </a:p>
          <a:p>
            <a:pPr marL="849312" lvl="3" indent="0">
              <a:buNone/>
            </a:pPr>
            <a:r>
              <a:rPr lang="en-US" sz="20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So, </a:t>
            </a:r>
          </a:p>
          <a:p>
            <a:pPr marL="1098550" lvl="2" indent="-514350">
              <a:buFont typeface="+mj-lt"/>
              <a:buAutoNum type="arabicPeriod"/>
            </a:pPr>
            <a:r>
              <a:rPr lang="en-US" sz="2200" b="1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Steven is not a member of the club. </a:t>
            </a:r>
          </a:p>
          <a:p>
            <a:pPr marL="842962" lvl="1" indent="-514350"/>
            <a:r>
              <a:rPr lang="en-US" sz="2400" dirty="0" smtClean="0"/>
              <a:t>If premises are true, then conclusion has to be true.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(1) Deductive Entailment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995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r>
              <a:rPr lang="en-US" sz="2600" dirty="0" smtClean="0"/>
              <a:t>Never possible for the conclusion to be false when all the premises are true.  </a:t>
            </a:r>
          </a:p>
          <a:p>
            <a:r>
              <a:rPr lang="en-US" sz="2600" dirty="0" smtClean="0"/>
              <a:t>Validity does not come in degrees.  </a:t>
            </a:r>
          </a:p>
          <a:p>
            <a:pPr lvl="1"/>
            <a:r>
              <a:rPr lang="en-US" sz="2200" dirty="0" smtClean="0"/>
              <a:t>Arguments are either valid or they are not valid.</a:t>
            </a:r>
          </a:p>
          <a:p>
            <a:r>
              <a:rPr lang="en-US" sz="2600" dirty="0" smtClean="0"/>
              <a:t>Deductively valid arguments satisfy both the R and the G conditions for cogency.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(1) Deductive Entailment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537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029200"/>
          </a:xfrm>
        </p:spPr>
        <p:txBody>
          <a:bodyPr>
            <a:normAutofit/>
          </a:bodyPr>
          <a:lstStyle/>
          <a:p>
            <a:pPr marL="639763" indent="-514350" eaLnBrk="1" hangingPunct="1">
              <a:buFont typeface="Wingdings" pitchFamily="2" charset="2"/>
              <a:buNone/>
              <a:defRPr/>
            </a:pPr>
            <a:r>
              <a:rPr lang="en-US" sz="3200" dirty="0" smtClean="0"/>
              <a:t>Deductive vs. </a:t>
            </a:r>
            <a:r>
              <a:rPr lang="en-US" sz="3200" dirty="0" err="1" smtClean="0"/>
              <a:t>Ampliative</a:t>
            </a:r>
            <a:endParaRPr lang="en-US" sz="28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6643"/>
              </p:ext>
            </p:extLst>
          </p:nvPr>
        </p:nvGraphicFramePr>
        <p:xfrm>
          <a:off x="1524000" y="1981200"/>
          <a:ext cx="6858000" cy="371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3429000"/>
              </a:tblGrid>
              <a:tr h="62230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DEDUCTIVE</a:t>
                      </a:r>
                      <a:endParaRPr lang="en-US" sz="32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AMPLIATIVE</a:t>
                      </a:r>
                      <a:endParaRPr lang="en-US" sz="32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Necessarily Truth-Preserving</a:t>
                      </a:r>
                    </a:p>
                    <a:p>
                      <a:r>
                        <a:rPr lang="en-US" i="1" dirty="0" smtClean="0"/>
                        <a:t>(If</a:t>
                      </a:r>
                      <a:r>
                        <a:rPr lang="en-US" i="1" baseline="0" dirty="0" smtClean="0"/>
                        <a:t> premise(s) true, then conclusion must also be true.)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Not necessarily truth-preserving</a:t>
                      </a:r>
                    </a:p>
                    <a:p>
                      <a:r>
                        <a:rPr lang="en-US" i="1" dirty="0" smtClean="0"/>
                        <a:t>(Conclusion may be false even if all premises</a:t>
                      </a:r>
                      <a:r>
                        <a:rPr lang="en-US" i="1" baseline="0" dirty="0" smtClean="0"/>
                        <a:t> are true.)</a:t>
                      </a:r>
                      <a:endParaRPr lang="en-US" i="1" dirty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Valid,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strictly speaking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Not valid, </a:t>
                      </a:r>
                      <a:r>
                        <a:rPr lang="en-US" dirty="0" smtClean="0"/>
                        <a:t>strictly speaking</a:t>
                      </a:r>
                      <a:endParaRPr lang="en-US" dirty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 </a:t>
                      </a:r>
                      <a:r>
                        <a:rPr lang="en-US" b="1" dirty="0" smtClean="0"/>
                        <a:t>does not contain more information than the</a:t>
                      </a:r>
                      <a:r>
                        <a:rPr lang="en-US" b="1" baseline="0" dirty="0" smtClean="0"/>
                        <a:t> premises </a:t>
                      </a:r>
                      <a:r>
                        <a:rPr lang="en-US" baseline="0" dirty="0" smtClean="0"/>
                        <a:t>contain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Conclusion </a:t>
                      </a:r>
                      <a:r>
                        <a:rPr lang="en-US" b="1" dirty="0" smtClean="0"/>
                        <a:t>contains more information than the premises </a:t>
                      </a:r>
                      <a:r>
                        <a:rPr lang="en-US" dirty="0" smtClean="0"/>
                        <a:t>contain.</a:t>
                      </a:r>
                      <a:endParaRPr lang="en-US" dirty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There are no counter-examples</a:t>
                      </a:r>
                      <a:r>
                        <a:rPr lang="en-US" dirty="0" smtClean="0"/>
                        <a:t> to the reasoning</a:t>
                      </a:r>
                      <a:r>
                        <a:rPr lang="en-US" baseline="0" dirty="0" smtClean="0"/>
                        <a:t> involved.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There are counter-examples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to the reasoning involved.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(1) Deductive Entailment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7325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772400" cy="5181600"/>
          </a:xfrm>
        </p:spPr>
        <p:txBody>
          <a:bodyPr>
            <a:normAutofit fontScale="77500" lnSpcReduction="20000"/>
          </a:bodyPr>
          <a:lstStyle/>
          <a:p>
            <a:pPr marL="639763" indent="-514350" eaLnBrk="1" hangingPunct="1">
              <a:buFont typeface="Wingdings" pitchFamily="2" charset="2"/>
              <a:buNone/>
              <a:defRPr/>
            </a:pPr>
            <a:r>
              <a:rPr lang="en-US" sz="3300" b="1" dirty="0" smtClean="0">
                <a:solidFill>
                  <a:srgbClr val="FFC000"/>
                </a:solidFill>
              </a:rPr>
              <a:t>Testing for Validity</a:t>
            </a:r>
          </a:p>
          <a:p>
            <a:pPr marL="968375" lvl="1" indent="-514350" eaLnBrk="1" hangingPunct="1">
              <a:defRPr/>
            </a:pPr>
            <a:r>
              <a:rPr lang="en-US" sz="2900" b="1" u="sng" dirty="0" smtClean="0">
                <a:solidFill>
                  <a:schemeClr val="tx2">
                    <a:lumMod val="90000"/>
                  </a:schemeClr>
                </a:solidFill>
              </a:rPr>
              <a:t>Method of counter-example</a:t>
            </a:r>
            <a:r>
              <a:rPr lang="en-US" sz="2900" dirty="0" smtClean="0"/>
              <a:t>: think of a situation in which the premises would be true but the conclusion would be false.</a:t>
            </a:r>
          </a:p>
          <a:p>
            <a:pPr marL="968375" lvl="1" indent="-514350" eaLnBrk="1" hangingPunct="1">
              <a:buFont typeface="+mj-lt"/>
              <a:buAutoNum type="arabicPeriod"/>
              <a:defRPr/>
            </a:pPr>
            <a:r>
              <a:rPr lang="en-US" sz="29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club president appoints the treasurer.</a:t>
            </a:r>
          </a:p>
          <a:p>
            <a:pPr marL="968375" lvl="1" indent="-514350" eaLnBrk="1" hangingPunct="1">
              <a:buFont typeface="+mj-lt"/>
              <a:buAutoNum type="arabicPeriod"/>
              <a:defRPr/>
            </a:pPr>
            <a:r>
              <a:rPr lang="en-US" sz="29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chair of the club’s board of governors appoints the V-P.</a:t>
            </a:r>
          </a:p>
          <a:p>
            <a:pPr marL="968375" lvl="1" indent="-514350" eaLnBrk="1" hangingPunct="1">
              <a:buFont typeface="Wingdings" pitchFamily="2" charset="2"/>
              <a:buNone/>
              <a:defRPr/>
            </a:pPr>
            <a:r>
              <a:rPr lang="en-US" sz="29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Therefore,</a:t>
            </a:r>
          </a:p>
          <a:p>
            <a:pPr marL="968375" lvl="1" indent="-514350" eaLnBrk="1" hangingPunct="1">
              <a:buFont typeface="+mj-lt"/>
              <a:buAutoNum type="arabicPeriod" startAt="3"/>
              <a:defRPr/>
            </a:pPr>
            <a:r>
              <a:rPr lang="en-US" sz="29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treasurer and the V-P are appointed by different people.</a:t>
            </a:r>
          </a:p>
          <a:p>
            <a:pPr marL="968375" lvl="1" indent="-514350" eaLnBrk="1" hangingPunct="1">
              <a:defRPr/>
            </a:pPr>
            <a:r>
              <a:rPr lang="en-US" sz="2900" i="1" dirty="0" smtClean="0"/>
              <a:t>Any scenario in which 1) and 2) are met, but not 3)?</a:t>
            </a:r>
            <a:endParaRPr lang="en-US" i="1" dirty="0" smtClean="0"/>
          </a:p>
          <a:p>
            <a:pPr marL="1223963" lvl="2" indent="-514350" eaLnBrk="1" hangingPunct="1">
              <a:defRPr/>
            </a:pPr>
            <a:r>
              <a:rPr lang="en-US" sz="2600" dirty="0" smtClean="0"/>
              <a:t>YES: When a single person serves both as president and as chair of the board of governors.</a:t>
            </a:r>
          </a:p>
          <a:p>
            <a:pPr marL="1223963" lvl="2" indent="-514350" eaLnBrk="1" hangingPunct="1">
              <a:defRPr/>
            </a:pPr>
            <a:r>
              <a:rPr lang="en-US" sz="2600" dirty="0" smtClean="0"/>
              <a:t>Invalid: Even if premises are true, they don’t necessitate the conclusion.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(1) Deductive Entailment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0555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5562600" cy="4876800"/>
          </a:xfrm>
        </p:spPr>
        <p:txBody>
          <a:bodyPr>
            <a:normAutofit fontScale="70000" lnSpcReduction="20000"/>
          </a:bodyPr>
          <a:lstStyle/>
          <a:p>
            <a:pPr marL="639763" indent="-514350" eaLnBrk="1" hangingPunct="1">
              <a:buFont typeface="Wingdings" pitchFamily="2" charset="2"/>
              <a:buNone/>
              <a:defRPr/>
            </a:pPr>
            <a:r>
              <a:rPr lang="en-US" sz="3400" dirty="0" smtClean="0"/>
              <a:t>Testing for Validity</a:t>
            </a:r>
            <a:endParaRPr lang="en-US" sz="2900" dirty="0" smtClean="0"/>
          </a:p>
          <a:p>
            <a:pPr marL="968375" lvl="1" indent="-514350" eaLnBrk="1" hangingPunct="1">
              <a:defRPr/>
            </a:pPr>
            <a:r>
              <a:rPr lang="en-US" sz="2700" dirty="0" smtClean="0"/>
              <a:t>Can test validity even if you don’t know what the premises </a:t>
            </a:r>
            <a:r>
              <a:rPr lang="en-US" sz="2700" i="1" dirty="0" smtClean="0"/>
              <a:t>mean</a:t>
            </a:r>
            <a:r>
              <a:rPr lang="en-US" sz="2700" dirty="0" smtClean="0"/>
              <a:t>.</a:t>
            </a:r>
          </a:p>
          <a:p>
            <a:pPr marL="968375" lvl="1" indent="-514350" eaLnBrk="1" hangingPunct="1">
              <a:buFont typeface="+mj-lt"/>
              <a:buAutoNum type="arabicPeriod"/>
              <a:defRPr/>
            </a:pPr>
            <a:r>
              <a:rPr lang="en-US" sz="29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something is a dioxin, then it’s a polycyclic compound. </a:t>
            </a:r>
          </a:p>
          <a:p>
            <a:pPr marL="968375" lvl="1" indent="-514350" eaLnBrk="1" hangingPunct="1">
              <a:buFont typeface="+mj-lt"/>
              <a:buAutoNum type="arabicPeriod"/>
              <a:defRPr/>
            </a:pPr>
            <a:r>
              <a:rPr lang="en-US" sz="29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polycyclic compounds are carcinogens.</a:t>
            </a:r>
          </a:p>
          <a:p>
            <a:pPr marL="968375" lvl="1" indent="-514350" eaLnBrk="1" hangingPunct="1">
              <a:buFont typeface="Wingdings" pitchFamily="2" charset="2"/>
              <a:buNone/>
              <a:defRPr/>
            </a:pPr>
            <a:r>
              <a:rPr lang="en-US" sz="29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Therefore,</a:t>
            </a:r>
          </a:p>
          <a:p>
            <a:pPr marL="968375" lvl="1" indent="-514350" eaLnBrk="1" hangingPunct="1">
              <a:buFont typeface="+mj-lt"/>
              <a:buAutoNum type="arabicPeriod" startAt="3"/>
              <a:defRPr/>
            </a:pPr>
            <a:r>
              <a:rPr lang="en-US" sz="29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something is a dioxin, then it’s a carcinogen.</a:t>
            </a:r>
          </a:p>
          <a:p>
            <a:pPr marL="968375" lvl="1" indent="-514350" eaLnBrk="1" hangingPunct="1">
              <a:defRPr/>
            </a:pPr>
            <a:r>
              <a:rPr lang="en-US" sz="2900" i="1" dirty="0" smtClean="0"/>
              <a:t>Any scenario in which 1) and 2) are met, but not 3)?</a:t>
            </a:r>
            <a:endParaRPr lang="en-US" i="1" dirty="0" smtClean="0"/>
          </a:p>
          <a:p>
            <a:pPr marL="1223963" lvl="2" indent="-514350" eaLnBrk="1" hangingPunct="1">
              <a:defRPr/>
            </a:pPr>
            <a:r>
              <a:rPr lang="en-US" sz="2600" dirty="0" smtClean="0"/>
              <a:t>YES: Compatible with the premises to have a dioxin which was a non-carcinogenic polycyclic compound, since the scope of (2) is not universal.</a:t>
            </a:r>
          </a:p>
          <a:p>
            <a:pPr marL="1223963" lvl="2" indent="-514350" eaLnBrk="1" hangingPunct="1">
              <a:defRPr/>
            </a:pPr>
            <a:r>
              <a:rPr lang="en-US" sz="2600" dirty="0" smtClean="0"/>
              <a:t>So the argument is invalid.</a:t>
            </a:r>
          </a:p>
          <a:p>
            <a:pPr marL="709613" lvl="2" indent="0" eaLnBrk="1" hangingPunct="1">
              <a:buNone/>
              <a:defRPr/>
            </a:pPr>
            <a:endParaRPr lang="en-US" sz="2600" dirty="0" smtClean="0"/>
          </a:p>
        </p:txBody>
      </p:sp>
      <p:sp>
        <p:nvSpPr>
          <p:cNvPr id="4" name="Oval 3"/>
          <p:cNvSpPr/>
          <p:nvPr/>
        </p:nvSpPr>
        <p:spPr>
          <a:xfrm>
            <a:off x="6172200" y="1295400"/>
            <a:ext cx="2895600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Polycyclic Compounds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6858000" y="1371600"/>
            <a:ext cx="1449572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Dioxins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90414" y="3124200"/>
            <a:ext cx="2020186" cy="1981200"/>
          </a:xfrm>
          <a:prstGeom prst="ellipse">
            <a:avLst/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Carcinogens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(1) Deductive Entailment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8773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4572000" cy="4648200"/>
          </a:xfrm>
        </p:spPr>
        <p:txBody>
          <a:bodyPr>
            <a:normAutofit fontScale="92500" lnSpcReduction="10000"/>
          </a:bodyPr>
          <a:lstStyle/>
          <a:p>
            <a:pPr marL="639763" indent="-514350" eaLnBrk="1" hangingPunct="1">
              <a:buFont typeface="Wingdings" pitchFamily="2" charset="2"/>
              <a:buNone/>
              <a:defRPr/>
            </a:pPr>
            <a:r>
              <a:rPr lang="en-US" sz="3400" dirty="0" smtClean="0"/>
              <a:t>Testing for Validity</a:t>
            </a:r>
            <a:endParaRPr lang="en-US" sz="2900" dirty="0" smtClean="0"/>
          </a:p>
          <a:p>
            <a:pPr marL="968375" lvl="1" indent="-514350" eaLnBrk="1" hangingPunct="1">
              <a:buFont typeface="+mj-lt"/>
              <a:buAutoNum type="arabicPeriod"/>
              <a:defRPr/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something is a fox, then it’s a mammal.</a:t>
            </a:r>
          </a:p>
          <a:p>
            <a:pPr marL="968375" lvl="1" indent="-514350" eaLnBrk="1" hangingPunct="1">
              <a:buFont typeface="+mj-lt"/>
              <a:buAutoNum type="arabicPeriod"/>
              <a:defRPr/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mammals are herbivores.</a:t>
            </a:r>
          </a:p>
          <a:p>
            <a:pPr marL="968375" lvl="1" indent="-514350"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Therefore, </a:t>
            </a:r>
          </a:p>
          <a:p>
            <a:pPr marL="968375" lvl="1" indent="-514350" eaLnBrk="1" hangingPunct="1">
              <a:buFont typeface="+mj-lt"/>
              <a:buAutoNum type="arabicPeriod" startAt="3"/>
              <a:defRPr/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If something is a fox, then it’s a herbivore.</a:t>
            </a:r>
          </a:p>
          <a:p>
            <a:pPr marL="968375" lvl="1" indent="-514350" eaLnBrk="1" hangingPunct="1">
              <a:defRPr/>
            </a:pPr>
            <a:r>
              <a:rPr lang="en-US" sz="2800" i="1" dirty="0" smtClean="0"/>
              <a:t>The form of the argument is invalid, regardless of its content.</a:t>
            </a:r>
          </a:p>
        </p:txBody>
      </p:sp>
      <p:sp>
        <p:nvSpPr>
          <p:cNvPr id="4" name="Oval 3"/>
          <p:cNvSpPr/>
          <p:nvPr/>
        </p:nvSpPr>
        <p:spPr>
          <a:xfrm>
            <a:off x="6172200" y="1295400"/>
            <a:ext cx="2895600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Mammals</a:t>
            </a: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6858000" y="1371600"/>
            <a:ext cx="1449572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Foxes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90414" y="3124200"/>
            <a:ext cx="2020186" cy="1905000"/>
          </a:xfrm>
          <a:prstGeom prst="ellipse">
            <a:avLst/>
          </a:prstGeom>
          <a:solidFill>
            <a:schemeClr val="lt1">
              <a:alpha val="82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Herbivores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6172200"/>
            <a:ext cx="8534400" cy="5334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vert="horz" anchor="t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PHIL 145 Week 4 Intro to Good Arguments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76200"/>
            <a:ext cx="8534400" cy="706437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vert="horz" anchor="ctr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rgbClr val="C1EEFF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C1EEFF"/>
                </a:solidFill>
                <a:latin typeface="Consolas" pitchFamily="49" charset="0"/>
              </a:defRPr>
            </a:lvl9pPr>
            <a:extLst/>
          </a:lstStyle>
          <a:p>
            <a:pPr algn="ctr"/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(1) Deductive Entailment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691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7204</TotalTime>
  <Words>2429</Words>
  <Application>Microsoft Office PowerPoint</Application>
  <PresentationFormat>On-screen Show (4:3)</PresentationFormat>
  <Paragraphs>282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Critical Thinking  PHIL 145 - 001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 (PHIL 145)</dc:title>
  <dc:creator>Andy</dc:creator>
  <cp:lastModifiedBy>U</cp:lastModifiedBy>
  <cp:revision>270</cp:revision>
  <dcterms:created xsi:type="dcterms:W3CDTF">2009-05-04T15:42:00Z</dcterms:created>
  <dcterms:modified xsi:type="dcterms:W3CDTF">2017-05-30T19:06:27Z</dcterms:modified>
</cp:coreProperties>
</file>