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8"/>
  </p:notesMasterIdLst>
  <p:sldIdLst>
    <p:sldId id="256" r:id="rId2"/>
    <p:sldId id="443" r:id="rId3"/>
    <p:sldId id="445" r:id="rId4"/>
    <p:sldId id="446" r:id="rId5"/>
    <p:sldId id="449" r:id="rId6"/>
    <p:sldId id="450" r:id="rId7"/>
    <p:sldId id="452" r:id="rId8"/>
    <p:sldId id="453" r:id="rId9"/>
    <p:sldId id="454" r:id="rId10"/>
    <p:sldId id="455" r:id="rId11"/>
    <p:sldId id="458" r:id="rId12"/>
    <p:sldId id="459" r:id="rId13"/>
    <p:sldId id="461" r:id="rId14"/>
    <p:sldId id="462" r:id="rId15"/>
    <p:sldId id="491" r:id="rId16"/>
    <p:sldId id="492" r:id="rId17"/>
    <p:sldId id="495" r:id="rId18"/>
    <p:sldId id="496" r:id="rId19"/>
    <p:sldId id="497" r:id="rId20"/>
    <p:sldId id="499" r:id="rId21"/>
    <p:sldId id="500" r:id="rId22"/>
    <p:sldId id="501" r:id="rId23"/>
    <p:sldId id="502" r:id="rId24"/>
    <p:sldId id="503" r:id="rId25"/>
    <p:sldId id="505" r:id="rId26"/>
    <p:sldId id="506" r:id="rId27"/>
    <p:sldId id="507" r:id="rId28"/>
    <p:sldId id="508" r:id="rId29"/>
    <p:sldId id="520" r:id="rId30"/>
    <p:sldId id="521" r:id="rId31"/>
    <p:sldId id="522" r:id="rId32"/>
    <p:sldId id="523" r:id="rId33"/>
    <p:sldId id="524" r:id="rId34"/>
    <p:sldId id="526" r:id="rId35"/>
    <p:sldId id="528" r:id="rId36"/>
    <p:sldId id="52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29" autoAdjust="0"/>
  </p:normalViewPr>
  <p:slideViewPr>
    <p:cSldViewPr>
      <p:cViewPr>
        <p:scale>
          <a:sx n="90" d="100"/>
          <a:sy n="90" d="100"/>
        </p:scale>
        <p:origin x="-22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680C-DE10-49D4-AE12-7796B74FA0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1D46-13B0-428C-A453-D89CF452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3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PHIL 145 - 001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Week 3: Looking at Language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4343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Euphemism</a:t>
            </a:r>
          </a:p>
          <a:p>
            <a:pPr eaLnBrk="1" hangingPunct="1">
              <a:buNone/>
            </a:pPr>
            <a:endParaRPr lang="en-US" sz="1200" dirty="0" smtClean="0"/>
          </a:p>
          <a:p>
            <a:r>
              <a:rPr lang="en-US" sz="2400" dirty="0" smtClean="0"/>
              <a:t>Bland, abstract, or polite use of language used to refer to something that would otherwise be embarrassing, demeaning, appalling, or horrible.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b="1" i="1" dirty="0" smtClean="0">
                <a:solidFill>
                  <a:srgbClr val="FFC000"/>
                </a:solidFill>
              </a:rPr>
              <a:t>Collateral damage</a:t>
            </a:r>
            <a:r>
              <a:rPr lang="en-US" sz="2400" b="1" i="1" dirty="0" smtClean="0"/>
              <a:t>   </a:t>
            </a:r>
            <a:r>
              <a:rPr lang="en-US" sz="2400" dirty="0" smtClean="0"/>
              <a:t>–   killing of innocents bystanders</a:t>
            </a:r>
          </a:p>
          <a:p>
            <a:pPr lvl="1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Pushing up daisies</a:t>
            </a:r>
            <a:r>
              <a:rPr lang="en-US" sz="2400" b="1" i="1" dirty="0" smtClean="0"/>
              <a:t> /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92D050"/>
                </a:solidFill>
              </a:rPr>
              <a:t>kicking the bucket</a:t>
            </a:r>
            <a:r>
              <a:rPr lang="en-US" sz="2400" b="1" i="1" dirty="0" smtClean="0"/>
              <a:t>   –</a:t>
            </a:r>
            <a:r>
              <a:rPr lang="en-US" sz="2400" dirty="0" smtClean="0"/>
              <a:t>   death</a:t>
            </a:r>
          </a:p>
          <a:p>
            <a:pPr lvl="1"/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Enhanced </a:t>
            </a:r>
            <a:r>
              <a:rPr lang="en-CA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coercive interrogation </a:t>
            </a: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technique</a:t>
            </a:r>
            <a:r>
              <a:rPr lang="en-CA" sz="2400" dirty="0" smtClean="0"/>
              <a:t> – torture (CIA) </a:t>
            </a:r>
          </a:p>
          <a:p>
            <a:pPr lvl="1"/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Being economical with the </a:t>
            </a:r>
            <a:r>
              <a:rPr lang="en-US" sz="2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truth</a:t>
            </a:r>
            <a:r>
              <a:rPr lang="en-US" sz="2400" dirty="0" smtClean="0"/>
              <a:t> – lying</a:t>
            </a: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Euphemistic Language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Euphemisms can be funny: </a:t>
            </a:r>
          </a:p>
          <a:p>
            <a:pPr marL="68263" indent="0"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vertically challenged</a:t>
            </a:r>
            <a:r>
              <a:rPr lang="en-US" sz="2400" i="1" dirty="0" smtClean="0"/>
              <a:t>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short</a:t>
            </a:r>
          </a:p>
          <a:p>
            <a:pPr marL="68263" indent="0">
              <a:buNone/>
            </a:pP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follically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challenged</a:t>
            </a:r>
            <a:r>
              <a:rPr lang="en-US" sz="2400" i="1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bald</a:t>
            </a:r>
          </a:p>
          <a:p>
            <a:pPr marL="68263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I’m not sweating or farting, I’m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perspiring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flatulating</a:t>
            </a:r>
            <a:r>
              <a:rPr lang="en-US" sz="2400" dirty="0" smtClean="0"/>
              <a:t>!</a:t>
            </a:r>
          </a:p>
          <a:p>
            <a:pPr marL="68263" indent="0">
              <a:buNone/>
            </a:pPr>
            <a:endParaRPr lang="en-US" sz="1200" dirty="0" smtClean="0"/>
          </a:p>
          <a:p>
            <a:r>
              <a:rPr lang="en-US" sz="2800" dirty="0" smtClean="0"/>
              <a:t>Euphemisms block thought / understanding when:</a:t>
            </a:r>
          </a:p>
          <a:p>
            <a:pPr lvl="1"/>
            <a:r>
              <a:rPr lang="en-US" sz="2400" dirty="0" smtClean="0"/>
              <a:t>used to disguise aspects of reality involving serious matters like harm, torture, false arrests, poverty, war, and humiliation.</a:t>
            </a:r>
          </a:p>
          <a:p>
            <a:pPr lvl="2"/>
            <a:r>
              <a:rPr lang="en-US" sz="2000" dirty="0" smtClean="0"/>
              <a:t>E.g. Orwell’s 1984 – Doublespeak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Euphemistic Language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672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3429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Quotations from </a:t>
            </a:r>
            <a:r>
              <a:rPr lang="en-US" sz="2800" dirty="0" err="1" smtClean="0">
                <a:solidFill>
                  <a:srgbClr val="FFC000"/>
                </a:solidFill>
              </a:rPr>
              <a:t>Ch</a:t>
            </a:r>
            <a:r>
              <a:rPr lang="en-US" sz="2800" dirty="0" smtClean="0">
                <a:solidFill>
                  <a:srgbClr val="FFC000"/>
                </a:solidFill>
              </a:rPr>
              <a:t> 9 of </a:t>
            </a:r>
            <a:r>
              <a:rPr lang="en-US" sz="2800" i="1" dirty="0" smtClean="0">
                <a:solidFill>
                  <a:srgbClr val="FFC000"/>
                </a:solidFill>
              </a:rPr>
              <a:t>Animal Farm</a:t>
            </a:r>
          </a:p>
          <a:p>
            <a:pPr marL="454025" lvl="1" indent="0">
              <a:buNone/>
            </a:pPr>
            <a:endParaRPr lang="en-US" sz="2400" dirty="0" smtClean="0"/>
          </a:p>
          <a:p>
            <a:pPr marL="454025" lvl="1" indent="0">
              <a:buNone/>
            </a:pPr>
            <a:r>
              <a:rPr lang="en-US" sz="2400" i="1" dirty="0" smtClean="0">
                <a:solidFill>
                  <a:srgbClr val="92D050"/>
                </a:solidFill>
              </a:rPr>
              <a:t>“An overly rigid equality in rations is contrary to the principles of Animalism.”</a:t>
            </a:r>
          </a:p>
          <a:p>
            <a:pPr marL="454025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454025" lvl="1" indent="0">
              <a:buNone/>
            </a:pPr>
            <a:r>
              <a:rPr lang="en-US" sz="2400" i="1" dirty="0" smtClean="0">
                <a:solidFill>
                  <a:srgbClr val="92D050"/>
                </a:solidFill>
              </a:rPr>
              <a:t>“A readjustment in rations is necessary.”</a:t>
            </a:r>
          </a:p>
          <a:p>
            <a:pPr marL="454025" lvl="1" indent="0">
              <a:buNone/>
            </a:pPr>
            <a:endParaRPr lang="en-US" sz="2400" dirty="0" smtClean="0"/>
          </a:p>
          <a:p>
            <a:pPr marL="68263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Euphemism or Emotionally Charged Language?	</a:t>
            </a: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Euphemistic Language</a:t>
            </a:r>
            <a:endParaRPr lang="en-US" sz="3200" dirty="0" smtClean="0"/>
          </a:p>
        </p:txBody>
      </p:sp>
      <p:pic>
        <p:nvPicPr>
          <p:cNvPr id="4098" name="Picture 2" descr="https://i0.wp.com/e08595.medialib.glogster.com/media/a7/a72df13f4f53e3f2598237a9c1a4dc30ceb6b1201ddad762a9668bf93240bd8f/animal-farm-other-images-snowb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82" y="2667000"/>
            <a:ext cx="350724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71610" y="544966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Squealer</a:t>
            </a:r>
          </a:p>
          <a:p>
            <a:pPr algn="ctr"/>
            <a:r>
              <a:rPr lang="en-US" dirty="0" smtClean="0"/>
              <a:t>Propaganda 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343400"/>
          </a:xfrm>
        </p:spPr>
        <p:txBody>
          <a:bodyPr/>
          <a:lstStyle/>
          <a:p>
            <a:r>
              <a:rPr lang="en-US" dirty="0" smtClean="0"/>
              <a:t>Two types of unclear language that gives rise to problems in arguments:</a:t>
            </a:r>
          </a:p>
          <a:p>
            <a:endParaRPr lang="en-US" dirty="0" smtClean="0"/>
          </a:p>
          <a:p>
            <a:pPr marL="454025" lvl="1" indent="0" algn="ctr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Ambiguity and Vagueness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Ambiguity &amp; Vagueness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463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77200" cy="48768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Ambiguity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occurs when a single word or </a:t>
            </a:r>
            <a:r>
              <a:rPr lang="en-US" sz="2400" strike="sngStrike" dirty="0" smtClean="0"/>
              <a:t>phrase</a:t>
            </a:r>
            <a:r>
              <a:rPr lang="en-US" sz="2400" dirty="0" smtClean="0"/>
              <a:t> term may have several distinct meanings, any of which could fit naturally in the context being used.  </a:t>
            </a:r>
          </a:p>
          <a:p>
            <a:pPr lvl="1"/>
            <a:r>
              <a:rPr lang="en-US" sz="2000" dirty="0" smtClean="0"/>
              <a:t>E.g. Newspaper headline:</a:t>
            </a:r>
            <a:endParaRPr lang="en-US" sz="1200" dirty="0" smtClean="0"/>
          </a:p>
          <a:p>
            <a:pPr marL="68263" indent="0" algn="ctr">
              <a:buNone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“Home Delivery Sought”</a:t>
            </a:r>
          </a:p>
          <a:p>
            <a:pPr marL="68263" indent="0" algn="ctr">
              <a:buNone/>
            </a:pPr>
            <a:endParaRPr lang="en-US" sz="1200" dirty="0" smtClean="0"/>
          </a:p>
          <a:p>
            <a:r>
              <a:rPr lang="en-US" sz="2400" dirty="0" smtClean="0"/>
              <a:t>Several natural interpretations of this phrase:</a:t>
            </a:r>
          </a:p>
          <a:p>
            <a:pPr marL="842962" lvl="1" indent="-514350">
              <a:buFont typeface="+mj-lt"/>
              <a:buAutoNum type="romanLcPeriod"/>
            </a:pPr>
            <a:r>
              <a:rPr lang="en-US" sz="2000" b="1" i="1" dirty="0" smtClean="0"/>
              <a:t>Giving birth at home instead of at the hospital</a:t>
            </a:r>
          </a:p>
          <a:p>
            <a:pPr marL="842962" lvl="1" indent="-514350">
              <a:buFont typeface="+mj-lt"/>
              <a:buAutoNum type="romanLcPeriod"/>
            </a:pPr>
            <a:r>
              <a:rPr lang="en-US" sz="2000" b="1" i="1" dirty="0" smtClean="0"/>
              <a:t>Getting mail delivered to residences</a:t>
            </a:r>
          </a:p>
          <a:p>
            <a:pPr marL="842962" lvl="1" indent="-514350">
              <a:buFont typeface="+mj-lt"/>
              <a:buAutoNum type="romanLcPeriod"/>
            </a:pPr>
            <a:r>
              <a:rPr lang="en-US" sz="2000" b="1" i="1" dirty="0" smtClean="0"/>
              <a:t>Having a house delivered</a:t>
            </a:r>
            <a:endParaRPr lang="en-US" sz="1200" b="1" i="1" dirty="0" smtClean="0"/>
          </a:p>
          <a:p>
            <a:pPr marL="514350" indent="-514350"/>
            <a:r>
              <a:rPr lang="en-US" sz="2400" dirty="0" smtClean="0"/>
              <a:t>Context helps solve problem of what interpretation to use. </a:t>
            </a:r>
            <a:endParaRPr lang="en-US" sz="1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Ambiguity &amp; Vagueness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266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Two basic types of ambiguity: </a:t>
            </a:r>
          </a:p>
          <a:p>
            <a:pPr marL="911225" lvl="1" indent="-457200">
              <a:buAutoNum type="arabicParenBoth"/>
            </a:pPr>
            <a:r>
              <a:rPr lang="en-US" sz="2400" b="1" dirty="0" smtClean="0"/>
              <a:t>Semantic </a:t>
            </a:r>
          </a:p>
          <a:p>
            <a:pPr marL="911225" lvl="1" indent="-457200">
              <a:buAutoNum type="arabicParenBoth"/>
            </a:pPr>
            <a:r>
              <a:rPr lang="en-US" sz="2400" b="1" dirty="0" smtClean="0"/>
              <a:t>Syntactic</a:t>
            </a:r>
          </a:p>
          <a:p>
            <a:pPr marL="68263" indent="0">
              <a:buNone/>
            </a:pPr>
            <a:endParaRPr lang="en-US" sz="2400" dirty="0" smtClean="0"/>
          </a:p>
          <a:p>
            <a:pPr lvl="1"/>
            <a:r>
              <a:rPr lang="en-US" sz="2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Semantic ambiguity</a:t>
            </a:r>
            <a:r>
              <a:rPr lang="en-US" sz="2400" dirty="0" smtClean="0"/>
              <a:t> has to do with </a:t>
            </a:r>
            <a:r>
              <a:rPr lang="en-US" sz="2400" u="sng" dirty="0" smtClean="0"/>
              <a:t>meaning of individual words (or terms)</a:t>
            </a:r>
            <a:r>
              <a:rPr lang="en-US" sz="2400" dirty="0" smtClean="0"/>
              <a:t>; it occurs when a </a:t>
            </a:r>
            <a:r>
              <a:rPr lang="en-US" sz="2200" dirty="0" smtClean="0"/>
              <a:t>word / term in question has more than one possible meaning.</a:t>
            </a:r>
          </a:p>
          <a:p>
            <a:pPr lvl="2"/>
            <a:r>
              <a:rPr lang="en-US" sz="2200" dirty="0"/>
              <a:t>Can give rise to ambiguous sentences if you don’t know the context.</a:t>
            </a:r>
            <a:endParaRPr lang="en-US" sz="2200" dirty="0" smtClean="0"/>
          </a:p>
          <a:p>
            <a:pPr lvl="2"/>
            <a:r>
              <a:rPr lang="en-US" sz="2200" dirty="0" smtClean="0"/>
              <a:t>E.g. </a:t>
            </a:r>
            <a:r>
              <a:rPr lang="en-US" sz="2200" i="1" u="sng" dirty="0" smtClean="0"/>
              <a:t>Bank</a:t>
            </a:r>
            <a:r>
              <a:rPr lang="en-US" sz="2200" dirty="0" smtClean="0"/>
              <a:t> or </a:t>
            </a:r>
            <a:r>
              <a:rPr lang="en-US" sz="2200" i="1" u="sng" dirty="0" smtClean="0"/>
              <a:t>Bug</a:t>
            </a:r>
            <a:r>
              <a:rPr lang="en-US" sz="2200" i="1" dirty="0" smtClean="0"/>
              <a:t>…</a:t>
            </a:r>
            <a:endParaRPr lang="en-US" sz="2200" dirty="0" smtClean="0"/>
          </a:p>
          <a:p>
            <a:pPr lvl="2"/>
            <a:r>
              <a:rPr lang="en-US" sz="2200" dirty="0" smtClean="0"/>
              <a:t>E.g. </a:t>
            </a:r>
            <a:r>
              <a:rPr lang="en-CA" sz="2200" dirty="0" smtClean="0"/>
              <a:t>“There </a:t>
            </a:r>
            <a:r>
              <a:rPr lang="en-CA" sz="2200" i="1" u="sng" dirty="0" smtClean="0"/>
              <a:t>is</a:t>
            </a:r>
            <a:r>
              <a:rPr lang="en-CA" sz="2200" dirty="0" smtClean="0"/>
              <a:t> </a:t>
            </a:r>
            <a:r>
              <a:rPr lang="en-CA" sz="2200" dirty="0"/>
              <a:t>nothing going on between us</a:t>
            </a:r>
            <a:r>
              <a:rPr lang="en-CA" sz="2200" dirty="0" smtClean="0"/>
              <a:t>.” (Bill Clinton)</a:t>
            </a:r>
            <a:endParaRPr lang="en-US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Ambiguity &amp; Vagueness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613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Syntactic ambiguity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/>
              <a:t>is due to issues of structure of a phrase or a sentence.</a:t>
            </a:r>
          </a:p>
          <a:p>
            <a:pPr marL="68263" indent="0">
              <a:buNone/>
            </a:pPr>
            <a:endParaRPr lang="en-US" sz="1400" dirty="0" smtClean="0"/>
          </a:p>
          <a:p>
            <a:pPr marL="454025" lvl="1" indent="0" algn="ctr">
              <a:buNone/>
            </a:pPr>
            <a:r>
              <a:rPr lang="en-CA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“She kicked me in an unpleasant place.”</a:t>
            </a:r>
            <a:endParaRPr lang="en-US" sz="2400" b="1" i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1400" dirty="0" smtClean="0"/>
          </a:p>
          <a:p>
            <a:pPr lvl="1"/>
            <a:r>
              <a:rPr lang="en-US" sz="2400" dirty="0" smtClean="0"/>
              <a:t>The sentence or phrase has different meanings depending on how one understands the sentence structure. </a:t>
            </a:r>
          </a:p>
          <a:p>
            <a:pPr lvl="2"/>
            <a:r>
              <a:rPr lang="en-US" sz="2200" dirty="0" smtClean="0"/>
              <a:t>Poor writing often gives rise to syntactic ambiguity </a:t>
            </a:r>
          </a:p>
          <a:p>
            <a:pPr lvl="2"/>
            <a:r>
              <a:rPr lang="en-US" sz="2200" dirty="0" smtClean="0"/>
              <a:t>Avoid by writing: </a:t>
            </a:r>
            <a:r>
              <a:rPr lang="en-US" sz="2200" b="1" i="1" dirty="0" smtClean="0"/>
              <a:t>“While we were in an unpleasant place, she kicked me,” or “It felt unpleasant to be kicked in the part of my body where she kicked me.”</a:t>
            </a:r>
          </a:p>
          <a:p>
            <a:pPr lvl="1"/>
            <a:r>
              <a:rPr lang="en-CA" sz="2400" dirty="0" smtClean="0"/>
              <a:t>Understanding arguments – locate the </a:t>
            </a:r>
            <a:r>
              <a:rPr lang="en-CA" sz="2400" i="1" dirty="0" smtClean="0"/>
              <a:t>single</a:t>
            </a:r>
            <a:r>
              <a:rPr lang="en-CA" sz="2400" dirty="0" smtClean="0"/>
              <a:t>, </a:t>
            </a:r>
            <a:r>
              <a:rPr lang="en-CA" sz="2400" i="1" dirty="0" smtClean="0"/>
              <a:t>proper</a:t>
            </a:r>
            <a:r>
              <a:rPr lang="en-CA" sz="2400" dirty="0" smtClean="0"/>
              <a:t> interpretation of a syntactically ambiguous statement</a:t>
            </a:r>
            <a:endParaRPr lang="en-US" sz="2400" b="1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Ambiguity &amp; Vagueness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589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When an argument relies on or has an instance of ambiguity in it, it is a mistake in reasoning: </a:t>
            </a:r>
          </a:p>
          <a:p>
            <a:pPr marL="68263" indent="0">
              <a:buNone/>
            </a:pPr>
            <a:endParaRPr lang="en-US" sz="1000" dirty="0" smtClean="0"/>
          </a:p>
          <a:p>
            <a:pPr marL="454025" lvl="1" indent="0">
              <a:buNone/>
            </a:pPr>
            <a:r>
              <a:rPr lang="en-US" sz="24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 fallacy of equivocation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  </a:t>
            </a:r>
          </a:p>
          <a:p>
            <a:pPr lvl="1"/>
            <a:r>
              <a:rPr lang="en-US" sz="2400" dirty="0" smtClean="0"/>
              <a:t>For example: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have the right to vote for higher taxes.</a:t>
            </a:r>
          </a:p>
          <a:p>
            <a:pPr marL="1031875" lvl="3" indent="0">
              <a:buNone/>
            </a:pP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did the right thing voting for higher taxes.</a:t>
            </a: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4025" lvl="1" indent="0">
              <a:buNone/>
            </a:pPr>
            <a:endParaRPr lang="en-US" sz="1000" dirty="0" smtClean="0"/>
          </a:p>
          <a:p>
            <a:pPr lvl="1"/>
            <a:r>
              <a:rPr lang="en-US" sz="2400" dirty="0" smtClean="0"/>
              <a:t>The word ‘right’ is used in two senses, so the premise doesn’t support the conclusion in the way intended by the author.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Ambiguity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46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4953000" cy="4953000"/>
          </a:xfrm>
        </p:spPr>
        <p:txBody>
          <a:bodyPr>
            <a:normAutofit lnSpcReduction="10000"/>
          </a:bodyPr>
          <a:lstStyle/>
          <a:p>
            <a:r>
              <a:rPr lang="en-US" sz="28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fallacy of </a:t>
            </a:r>
            <a:r>
              <a:rPr lang="en-US" sz="28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equivocation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  </a:t>
            </a:r>
          </a:p>
          <a:p>
            <a:pPr lvl="1"/>
            <a:r>
              <a:rPr lang="en-US" sz="2800" dirty="0" smtClean="0"/>
              <a:t>Example 2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Micah White is an atheist.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atheists lack beliefs.</a:t>
            </a:r>
          </a:p>
          <a:p>
            <a:pPr marL="766763" lvl="2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So, </a:t>
            </a:r>
          </a:p>
          <a:p>
            <a:pPr marL="1223963" lvl="2" indent="-457200"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Micah White lacks </a:t>
            </a:r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beliefs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223963" lvl="2" indent="-457200"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Anyone who lacks </a:t>
            </a:r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beliefs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can’t be persecuted for their beliefs.</a:t>
            </a:r>
          </a:p>
          <a:p>
            <a:pPr marL="766763" lvl="2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1223963" lvl="2" indent="-457200">
              <a:buFont typeface="+mj-lt"/>
              <a:buAutoNum type="arabicPeriod" startAt="5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Micah White cannot be persecuted for his beliefs.</a:t>
            </a:r>
          </a:p>
        </p:txBody>
      </p:sp>
      <p:sp>
        <p:nvSpPr>
          <p:cNvPr id="4" name="Oval 3"/>
          <p:cNvSpPr/>
          <p:nvPr/>
        </p:nvSpPr>
        <p:spPr>
          <a:xfrm>
            <a:off x="6248400" y="9144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1400" y="9144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0" y="2209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44840" y="226117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99060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162800" y="16002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98703" y="220980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811261" y="2794575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543800" y="3429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2535" y="4085272"/>
            <a:ext cx="34805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/>
              <a:t>Equivocates on the word “belief”</a:t>
            </a:r>
          </a:p>
          <a:p>
            <a:pPr algn="r"/>
            <a:endParaRPr lang="en-CA" dirty="0" smtClean="0"/>
          </a:p>
          <a:p>
            <a:pPr marL="342900" indent="-342900" algn="r">
              <a:buFont typeface="+mj-lt"/>
              <a:buAutoNum type="alphaLcParenR"/>
            </a:pPr>
            <a:r>
              <a:rPr lang="en-CA" dirty="0" smtClean="0"/>
              <a:t>Beliefs </a:t>
            </a:r>
            <a:r>
              <a:rPr lang="en-CA" i="1" dirty="0" smtClean="0"/>
              <a:t>in a divine being.</a:t>
            </a:r>
          </a:p>
          <a:p>
            <a:pPr algn="r"/>
            <a:r>
              <a:rPr lang="en-CA" dirty="0"/>
              <a:t> </a:t>
            </a:r>
            <a:r>
              <a:rPr lang="en-CA" dirty="0" smtClean="0"/>
              <a:t>    - as in (2) and (3) </a:t>
            </a:r>
          </a:p>
          <a:p>
            <a:pPr algn="r"/>
            <a:endParaRPr lang="en-CA" dirty="0" smtClean="0"/>
          </a:p>
          <a:p>
            <a:pPr marL="342900" indent="-342900" algn="r">
              <a:buFont typeface="+mj-lt"/>
              <a:buAutoNum type="alphaLcParenR" startAt="2"/>
            </a:pPr>
            <a:r>
              <a:rPr lang="en-CA" dirty="0" smtClean="0"/>
              <a:t>Beliefs </a:t>
            </a:r>
            <a:r>
              <a:rPr lang="en-CA" i="1" dirty="0" smtClean="0"/>
              <a:t>in general</a:t>
            </a:r>
            <a:r>
              <a:rPr lang="en-CA" dirty="0" smtClean="0"/>
              <a:t>.</a:t>
            </a:r>
          </a:p>
          <a:p>
            <a:pPr algn="r"/>
            <a:r>
              <a:rPr lang="en-CA" dirty="0"/>
              <a:t> </a:t>
            </a:r>
            <a:r>
              <a:rPr lang="en-CA" dirty="0" smtClean="0"/>
              <a:t>    - as in (4) and (5) </a:t>
            </a:r>
            <a:endParaRPr lang="en-CA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Ambiguity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4777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0" grpId="0"/>
      <p:bldP spid="12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5638800" cy="4953000"/>
          </a:xfrm>
        </p:spPr>
        <p:txBody>
          <a:bodyPr>
            <a:normAutofit fontScale="92500"/>
          </a:bodyPr>
          <a:lstStyle/>
          <a:p>
            <a:r>
              <a:rPr lang="en-US" sz="28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fallacy of </a:t>
            </a:r>
            <a:r>
              <a:rPr lang="en-US" sz="28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equivocation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  </a:t>
            </a:r>
          </a:p>
          <a:p>
            <a:pPr lvl="1"/>
            <a:r>
              <a:rPr lang="en-US" sz="2800" dirty="0" smtClean="0"/>
              <a:t>Example 2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Micah White is an atheist.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atheists lack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religious beliefs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766763" lvl="2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So, </a:t>
            </a:r>
          </a:p>
          <a:p>
            <a:pPr marL="1223963" lvl="2" indent="-457200"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Micah White lacks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religious beliefs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223963" lvl="2" indent="-457200"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Anyone who lacks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any beliefs at all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can’t be persecuted for their beliefs.</a:t>
            </a:r>
          </a:p>
          <a:p>
            <a:pPr marL="766763" lvl="2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1223963" lvl="2" indent="-457200">
              <a:buFont typeface="+mj-lt"/>
              <a:buAutoNum type="arabicPeriod" startAt="5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Micah White cannot be persecuted for his beliefs. </a:t>
            </a:r>
            <a:r>
              <a:rPr lang="en-US" b="1" dirty="0" smtClean="0"/>
              <a:t>[that depends on what you mean by “his beliefs”]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Ambiguity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818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sz="2400" dirty="0" smtClean="0"/>
              <a:t>Language is an essential tool of thought and for arguments as well.  </a:t>
            </a:r>
          </a:p>
          <a:p>
            <a:pPr lvl="1">
              <a:lnSpc>
                <a:spcPct val="80000"/>
              </a:lnSpc>
            </a:pPr>
            <a:r>
              <a:rPr lang="en-CA" sz="2000" dirty="0" smtClean="0"/>
              <a:t>At every stage of constructing, understanding, and evaluating argument we have to understand the language. </a:t>
            </a:r>
          </a:p>
          <a:p>
            <a:pPr marL="68263" indent="0">
              <a:lnSpc>
                <a:spcPct val="80000"/>
              </a:lnSpc>
              <a:buNone/>
            </a:pPr>
            <a:endParaRPr lang="en-CA" sz="2400" dirty="0" smtClean="0"/>
          </a:p>
          <a:p>
            <a:pPr>
              <a:lnSpc>
                <a:spcPct val="80000"/>
              </a:lnSpc>
            </a:pPr>
            <a:r>
              <a:rPr lang="en-CA" sz="2400" dirty="0" smtClean="0"/>
              <a:t>It is much easier to use language than it is to think critically about it.</a:t>
            </a:r>
          </a:p>
          <a:p>
            <a:pPr marL="68263" indent="0">
              <a:lnSpc>
                <a:spcPct val="80000"/>
              </a:lnSpc>
              <a:buNone/>
            </a:pPr>
            <a:endParaRPr lang="en-CA" sz="2400" dirty="0" smtClean="0"/>
          </a:p>
          <a:p>
            <a:pPr>
              <a:lnSpc>
                <a:spcPct val="80000"/>
              </a:lnSpc>
            </a:pPr>
            <a:r>
              <a:rPr lang="en-CA" sz="2400" dirty="0" smtClean="0"/>
              <a:t>Phrases like: </a:t>
            </a:r>
            <a:r>
              <a:rPr lang="en-CA" sz="2400" i="1" dirty="0" smtClean="0"/>
              <a:t>regime change </a:t>
            </a:r>
            <a:r>
              <a:rPr lang="en-CA" sz="2400" dirty="0" smtClean="0"/>
              <a:t>or </a:t>
            </a:r>
            <a:r>
              <a:rPr lang="en-CA" sz="2400" i="1" dirty="0" smtClean="0"/>
              <a:t>mankind </a:t>
            </a:r>
            <a:r>
              <a:rPr lang="en-CA" sz="2400" dirty="0" smtClean="0"/>
              <a:t>can indicate that there are assumptions that might not be legitimate.  </a:t>
            </a:r>
          </a:p>
          <a:p>
            <a:pPr lvl="1">
              <a:lnSpc>
                <a:spcPct val="80000"/>
              </a:lnSpc>
            </a:pPr>
            <a:r>
              <a:rPr lang="en-CA" sz="2000" dirty="0" smtClean="0"/>
              <a:t>For example, are all regimes bad?  </a:t>
            </a:r>
          </a:p>
          <a:p>
            <a:pPr lvl="1">
              <a:lnSpc>
                <a:spcPct val="80000"/>
              </a:lnSpc>
            </a:pPr>
            <a:r>
              <a:rPr lang="en-CA" sz="2000" dirty="0" smtClean="0"/>
              <a:t>When talking of mankind are we including women in the story? </a:t>
            </a:r>
          </a:p>
          <a:p>
            <a:pPr lvl="1">
              <a:lnSpc>
                <a:spcPct val="80000"/>
              </a:lnSpc>
            </a:pPr>
            <a:r>
              <a:rPr lang="en-CA" sz="2000" dirty="0" smtClean="0"/>
              <a:t>All of this will matter when evaluating arguments.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Govier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3: Looking at Language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1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495800"/>
          </a:xfrm>
        </p:spPr>
        <p:txBody>
          <a:bodyPr>
            <a:normAutofit/>
          </a:bodyPr>
          <a:lstStyle/>
          <a:p>
            <a:pPr marL="68263" indent="0" algn="ctr"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Vagueness: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/>
              <a:t>A lack of distinctness / determinateness of meaning.</a:t>
            </a:r>
          </a:p>
          <a:p>
            <a:pPr marL="68263" indent="0">
              <a:buNone/>
            </a:pPr>
            <a:endParaRPr lang="en-US" sz="3200" dirty="0" smtClean="0"/>
          </a:p>
          <a:p>
            <a:pPr marL="68263" indent="0">
              <a:buNone/>
            </a:pPr>
            <a:endParaRPr lang="en-US" sz="3600" dirty="0" smtClean="0"/>
          </a:p>
          <a:p>
            <a:pPr lvl="1"/>
            <a:r>
              <a:rPr lang="en-US" sz="2800" dirty="0" smtClean="0"/>
              <a:t>Contrast with ambiguity – ambiguous words and phrases have </a:t>
            </a:r>
            <a:r>
              <a:rPr lang="en-US" sz="2800" i="1" dirty="0" smtClean="0"/>
              <a:t>multiple</a:t>
            </a:r>
            <a:r>
              <a:rPr lang="en-US" sz="2800" dirty="0" smtClean="0"/>
              <a:t> distinct meanings.</a:t>
            </a:r>
          </a:p>
        </p:txBody>
      </p:sp>
      <p:sp>
        <p:nvSpPr>
          <p:cNvPr id="3" name="Oval 2"/>
          <p:cNvSpPr/>
          <p:nvPr/>
        </p:nvSpPr>
        <p:spPr>
          <a:xfrm>
            <a:off x="2286000" y="4648200"/>
            <a:ext cx="1447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Bug</a:t>
            </a:r>
            <a:r>
              <a:rPr lang="en-US" sz="2800" b="1" baseline="-25000" dirty="0" smtClean="0">
                <a:solidFill>
                  <a:schemeClr val="bg1"/>
                </a:solidFill>
              </a:rPr>
              <a:t>1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4648200"/>
            <a:ext cx="1447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Bug</a:t>
            </a:r>
            <a:r>
              <a:rPr lang="en-US" sz="2800" b="1" baseline="-25000" dirty="0" smtClean="0">
                <a:solidFill>
                  <a:schemeClr val="bg1"/>
                </a:solidFill>
              </a:rPr>
              <a:t>2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4648200"/>
            <a:ext cx="1447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Bug</a:t>
            </a:r>
            <a:r>
              <a:rPr lang="en-US" sz="2800" b="1" baseline="-25000" dirty="0" smtClean="0">
                <a:solidFill>
                  <a:schemeClr val="bg1"/>
                </a:solidFill>
              </a:rPr>
              <a:t>3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76900" y="2745828"/>
            <a:ext cx="14478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3?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0" y="1981200"/>
            <a:ext cx="14478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20?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1981200"/>
            <a:ext cx="14478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100?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4495800" y="1828800"/>
            <a:ext cx="3505200" cy="1905000"/>
          </a:xfrm>
          <a:prstGeom prst="irregularSeal2">
            <a:avLst/>
          </a:prstGeom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Many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Vagueness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878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>
                <a:solidFill>
                  <a:srgbClr val="FFC000"/>
                </a:solidFill>
              </a:rPr>
              <a:t>Quantifiers:</a:t>
            </a:r>
          </a:p>
          <a:p>
            <a:pPr marL="454025" lvl="1" indent="0">
              <a:buNone/>
              <a:defRPr/>
            </a:pPr>
            <a:endParaRPr lang="en-CA" sz="1200" dirty="0" smtClean="0"/>
          </a:p>
          <a:p>
            <a:pPr lvl="1">
              <a:defRPr/>
            </a:pPr>
            <a:r>
              <a:rPr lang="en-CA" dirty="0" smtClean="0"/>
              <a:t>Most, some, plenty, lots, many</a:t>
            </a:r>
          </a:p>
          <a:p>
            <a:pPr lvl="2">
              <a:defRPr/>
            </a:pPr>
            <a:r>
              <a:rPr lang="en-CA" i="1" dirty="0" smtClean="0">
                <a:solidFill>
                  <a:schemeClr val="tx2">
                    <a:lumMod val="90000"/>
                  </a:schemeClr>
                </a:solidFill>
              </a:rPr>
              <a:t>How many people out of 100 have to vote for me to say that </a:t>
            </a:r>
            <a:r>
              <a:rPr lang="en-CA" b="1" i="1" u="sng" dirty="0" smtClean="0">
                <a:solidFill>
                  <a:schemeClr val="tx2">
                    <a:lumMod val="90000"/>
                  </a:schemeClr>
                </a:solidFill>
              </a:rPr>
              <a:t>most</a:t>
            </a:r>
            <a:r>
              <a:rPr lang="en-CA" i="1" dirty="0" smtClean="0">
                <a:solidFill>
                  <a:schemeClr val="tx2">
                    <a:lumMod val="90000"/>
                  </a:schemeClr>
                </a:solidFill>
              </a:rPr>
              <a:t> people did? </a:t>
            </a:r>
          </a:p>
          <a:p>
            <a:pPr lvl="2">
              <a:defRPr/>
            </a:pPr>
            <a:r>
              <a:rPr lang="en-CA" i="1" dirty="0" smtClean="0">
                <a:solidFill>
                  <a:schemeClr val="tx2">
                    <a:lumMod val="90000"/>
                  </a:schemeClr>
                </a:solidFill>
              </a:rPr>
              <a:t>Out of 100 people, how many have to like carrots in order to say that </a:t>
            </a:r>
            <a:r>
              <a:rPr lang="en-CA" b="1" i="1" u="sng" dirty="0" smtClean="0">
                <a:solidFill>
                  <a:schemeClr val="tx2">
                    <a:lumMod val="90000"/>
                  </a:schemeClr>
                </a:solidFill>
              </a:rPr>
              <a:t>many</a:t>
            </a:r>
            <a:r>
              <a:rPr lang="en-CA" i="1" dirty="0" smtClean="0">
                <a:solidFill>
                  <a:schemeClr val="tx2">
                    <a:lumMod val="90000"/>
                  </a:schemeClr>
                </a:solidFill>
              </a:rPr>
              <a:t> people do?</a:t>
            </a:r>
          </a:p>
          <a:p>
            <a:pPr lvl="2">
              <a:defRPr/>
            </a:pPr>
            <a:r>
              <a:rPr lang="en-CA" dirty="0" smtClean="0"/>
              <a:t>Useful for expressing generalities, especially when specific figures aren’t available, but can lead to problems (e.g. “Weasel words”):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Vagueness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023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 smtClean="0">
                <a:solidFill>
                  <a:srgbClr val="FFC000"/>
                </a:solidFill>
              </a:rPr>
              <a:t>Qualifiers, Quantifiers, and Weasel Words</a:t>
            </a:r>
          </a:p>
          <a:p>
            <a:pPr lvl="1" eaLnBrk="1" hangingPunct="1">
              <a:defRPr/>
            </a:pPr>
            <a:r>
              <a:rPr lang="en-CA" dirty="0" smtClean="0"/>
              <a:t>Suppose you’re thinking of buying a small refrigerator from a friend. “How small is it?” you ask. “Pretty small,” your friend replies.</a:t>
            </a:r>
          </a:p>
          <a:p>
            <a:pPr lvl="2" eaLnBrk="1" hangingPunct="1">
              <a:defRPr/>
            </a:pPr>
            <a:r>
              <a:rPr lang="en-CA" dirty="0" smtClean="0"/>
              <a:t>Is your friend’s assertion “The refrigerator is </a:t>
            </a:r>
            <a:r>
              <a:rPr lang="en-CA" i="1" dirty="0" smtClean="0"/>
              <a:t>pretty small</a:t>
            </a:r>
            <a:r>
              <a:rPr lang="en-CA" dirty="0" smtClean="0"/>
              <a:t>” true or false?</a:t>
            </a:r>
          </a:p>
          <a:p>
            <a:pPr lvl="2" eaLnBrk="1" hangingPunct="1">
              <a:defRPr/>
            </a:pPr>
            <a:r>
              <a:rPr lang="en-CA" dirty="0" smtClean="0">
                <a:solidFill>
                  <a:schemeClr val="tx2">
                    <a:lumMod val="90000"/>
                  </a:schemeClr>
                </a:solidFill>
              </a:rPr>
              <a:t>Context 1: Small </a:t>
            </a:r>
            <a:r>
              <a:rPr lang="en-CA" i="1" dirty="0" smtClean="0">
                <a:solidFill>
                  <a:schemeClr val="tx2">
                    <a:lumMod val="90000"/>
                  </a:schemeClr>
                </a:solidFill>
              </a:rPr>
              <a:t>compared to most full-sized refrigerators.</a:t>
            </a:r>
          </a:p>
          <a:p>
            <a:pPr lvl="2" eaLnBrk="1" hangingPunct="1">
              <a:defRPr/>
            </a:pPr>
            <a:r>
              <a:rPr lang="en-CA" dirty="0" smtClean="0">
                <a:solidFill>
                  <a:schemeClr val="tx2">
                    <a:lumMod val="90000"/>
                  </a:schemeClr>
                </a:solidFill>
              </a:rPr>
              <a:t>Context 2: Small </a:t>
            </a:r>
            <a:r>
              <a:rPr lang="en-CA" i="1" dirty="0" smtClean="0">
                <a:solidFill>
                  <a:schemeClr val="tx2">
                    <a:lumMod val="90000"/>
                  </a:schemeClr>
                </a:solidFill>
              </a:rPr>
              <a:t>enough to fit in your trunk.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Vagueness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487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CA" dirty="0" smtClean="0">
                <a:solidFill>
                  <a:srgbClr val="FFC000"/>
                </a:solidFill>
              </a:rPr>
              <a:t>Weasel words </a:t>
            </a:r>
            <a:r>
              <a:rPr lang="en-CA" dirty="0" smtClean="0"/>
              <a:t>– terms chosen specifically to let the arguer weasel out of any refutation.</a:t>
            </a:r>
            <a:endParaRPr lang="en-CA" dirty="0" smtClean="0">
              <a:solidFill>
                <a:srgbClr val="FFC000"/>
              </a:solidFill>
            </a:endParaRPr>
          </a:p>
          <a:p>
            <a:pPr marL="454025" lvl="1" indent="0" eaLnBrk="1" hangingPunct="1">
              <a:buNone/>
              <a:defRPr/>
            </a:pPr>
            <a:endParaRPr lang="en-CA" sz="13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CA" dirty="0" smtClean="0">
                <a:solidFill>
                  <a:srgbClr val="92D050"/>
                </a:solidFill>
              </a:rPr>
              <a:t>A: “This policy will benefit a lot of Canadians.”</a:t>
            </a:r>
          </a:p>
          <a:p>
            <a:pPr lvl="1" eaLnBrk="1" hangingPunct="1">
              <a:defRPr/>
            </a:pPr>
            <a:r>
              <a:rPr lang="en-CA" dirty="0" smtClean="0"/>
              <a:t>B: “What do you mean? It will only benefit a hundredth of one percent of Canadians.” </a:t>
            </a:r>
          </a:p>
          <a:p>
            <a:pPr lvl="1" eaLnBrk="1" hangingPunct="1">
              <a:defRPr/>
            </a:pPr>
            <a:r>
              <a:rPr lang="en-CA" dirty="0" smtClean="0">
                <a:solidFill>
                  <a:srgbClr val="92D050"/>
                </a:solidFill>
              </a:rPr>
              <a:t>A: “Well, that’s around three thousand people. That’s a lot of Canadians. Try fitting them all in a phone booth!”</a:t>
            </a:r>
          </a:p>
          <a:p>
            <a:pPr marL="454025" lvl="1" indent="0" eaLnBrk="1" hangingPunct="1">
              <a:buNone/>
              <a:defRPr/>
            </a:pPr>
            <a:endParaRPr lang="en-CA" sz="1900" dirty="0" smtClean="0"/>
          </a:p>
          <a:p>
            <a:pPr lvl="1" eaLnBrk="1" hangingPunct="1">
              <a:defRPr/>
            </a:pPr>
            <a:r>
              <a:rPr lang="en-CA" dirty="0" smtClean="0"/>
              <a:t>Conclusions like this can be either false (if they’re supposed to be saying something substantive) or trivial (if the terms are used as weasel words)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Vagueness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473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5029200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 smtClean="0">
                <a:solidFill>
                  <a:srgbClr val="FFC000"/>
                </a:solidFill>
              </a:rPr>
              <a:t>Weasel words in advertising</a:t>
            </a:r>
          </a:p>
          <a:p>
            <a:pPr marL="454025" lvl="1" indent="0" eaLnBrk="1" hangingPunct="1">
              <a:buNone/>
              <a:defRPr/>
            </a:pPr>
            <a:endParaRPr lang="en-CA" sz="13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CA" dirty="0" smtClean="0"/>
              <a:t>Wendy’s hamburgers – “hot” and “juicy,” and use “premium toppings”</a:t>
            </a:r>
          </a:p>
          <a:p>
            <a:pPr lvl="1" eaLnBrk="1" hangingPunct="1">
              <a:defRPr/>
            </a:pPr>
            <a:r>
              <a:rPr lang="en-CA" dirty="0" smtClean="0"/>
              <a:t>Toothpaste “combats” bad breath</a:t>
            </a:r>
          </a:p>
          <a:p>
            <a:pPr lvl="2">
              <a:defRPr/>
            </a:pPr>
            <a:r>
              <a:rPr lang="en-CA" dirty="0" smtClean="0"/>
              <a:t>Note: Combatting is consistent with losing!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Vagueness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683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753096"/>
          </a:xfrm>
        </p:spPr>
        <p:txBody>
          <a:bodyPr>
            <a:normAutofit fontScale="92500" lnSpcReduction="10000"/>
          </a:bodyPr>
          <a:lstStyle/>
          <a:p>
            <a:pPr marL="68263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DEFINITIONS</a:t>
            </a:r>
          </a:p>
          <a:p>
            <a:r>
              <a:rPr lang="en-US" dirty="0" smtClean="0"/>
              <a:t>Attempts to clarify the meanings of terms.</a:t>
            </a:r>
          </a:p>
          <a:p>
            <a:pPr lvl="1"/>
            <a:r>
              <a:rPr lang="en-US" dirty="0" smtClean="0"/>
              <a:t>Important re: understanding arguments – needed to understand meanings of premises/conclusions.  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lvl="1"/>
            <a:r>
              <a:rPr lang="en-US" dirty="0" smtClean="0"/>
              <a:t>E.g. Revised definition of “death”</a:t>
            </a:r>
          </a:p>
          <a:p>
            <a:pPr lvl="2"/>
            <a:r>
              <a:rPr lang="en-US" dirty="0" smtClean="0"/>
              <a:t>Practical consequences – can remove the still-beating heart of a “dead” person.</a:t>
            </a:r>
          </a:p>
          <a:p>
            <a:pPr marL="766763" lvl="2" indent="0">
              <a:buNone/>
            </a:pPr>
            <a:endParaRPr lang="en-US" sz="1100" dirty="0" smtClean="0"/>
          </a:p>
          <a:p>
            <a:pPr lvl="1"/>
            <a:r>
              <a:rPr lang="en-US" dirty="0" smtClean="0"/>
              <a:t>Several kinds of definitions – we shall look at those most important to evaluating arguments and language.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Definitions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9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adhstump\AppData\Local\Microsoft\Windows\Temporary Internet Files\Content.IE5\R7Y9CJVN\MC900448705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2" t="41379" r="31787" b="17723"/>
          <a:stretch/>
        </p:blipFill>
        <p:spPr bwMode="auto">
          <a:xfrm>
            <a:off x="7010400" y="685800"/>
            <a:ext cx="1891863" cy="134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572000"/>
          </a:xfrm>
        </p:spPr>
        <p:txBody>
          <a:bodyPr>
            <a:normAutofit fontScale="92500" lnSpcReduction="20000"/>
          </a:bodyPr>
          <a:lstStyle/>
          <a:p>
            <a:pPr marL="68263" indent="0" algn="ctr"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Ostensive Definitions</a:t>
            </a:r>
          </a:p>
          <a:p>
            <a:pPr algn="ctr"/>
            <a:endParaRPr lang="en-US" sz="1200" dirty="0" smtClean="0"/>
          </a:p>
          <a:p>
            <a:pPr lvl="1"/>
            <a:r>
              <a:rPr lang="en-US" b="1" i="1" dirty="0" smtClean="0"/>
              <a:t>Explain what a word, X, means by pointing to an example of X.</a:t>
            </a:r>
          </a:p>
          <a:p>
            <a:pPr marL="68263" indent="0">
              <a:buNone/>
            </a:pPr>
            <a:endParaRPr lang="en-US" sz="1500" dirty="0" smtClean="0"/>
          </a:p>
          <a:p>
            <a:pPr lvl="1"/>
            <a:r>
              <a:rPr lang="en-US" dirty="0" smtClean="0"/>
              <a:t>Trying to give an English definition of a ‘cat’ would be difficult. </a:t>
            </a:r>
          </a:p>
          <a:p>
            <a:pPr lvl="2"/>
            <a:r>
              <a:rPr lang="en-US" sz="2600" dirty="0" smtClean="0"/>
              <a:t>Easier to point to the object </a:t>
            </a:r>
            <a:r>
              <a:rPr lang="en-US" sz="2600" dirty="0" smtClean="0">
                <a:sym typeface="Wingdings" pitchFamily="2" charset="2"/>
              </a:rPr>
              <a:t> </a:t>
            </a:r>
            <a:endParaRPr lang="en-US" sz="2600" dirty="0" smtClean="0"/>
          </a:p>
          <a:p>
            <a:endParaRPr lang="en-US" sz="1500" dirty="0" smtClean="0"/>
          </a:p>
          <a:p>
            <a:pPr lvl="1"/>
            <a:r>
              <a:rPr lang="en-US" dirty="0" smtClean="0"/>
              <a:t>Since one main goal of language is to relate words to the real world, ostensive definitions work quite well.  </a:t>
            </a:r>
          </a:p>
          <a:p>
            <a:pPr lvl="1"/>
            <a:r>
              <a:rPr lang="en-US" dirty="0" smtClean="0"/>
              <a:t>But this works for some words and not for others</a:t>
            </a:r>
          </a:p>
          <a:p>
            <a:pPr lvl="2"/>
            <a:r>
              <a:rPr lang="en-US" sz="2600" dirty="0" smtClean="0"/>
              <a:t>E.g. “cat</a:t>
            </a:r>
            <a:r>
              <a:rPr lang="en-US" sz="2200" dirty="0" smtClean="0"/>
              <a:t>” but not “sit” or “the”</a:t>
            </a:r>
          </a:p>
          <a:p>
            <a:pPr eaLnBrk="1" hangingPunct="1">
              <a:buNone/>
            </a:pPr>
            <a:endParaRPr lang="en-US" sz="2400" dirty="0" smtClean="0"/>
          </a:p>
        </p:txBody>
      </p:sp>
      <p:pic>
        <p:nvPicPr>
          <p:cNvPr id="2054" name="Picture 6" descr="C:\Users\adhstump\AppData\Local\Microsoft\Windows\Temporary Internet Files\Content.IE5\UIUTBO41\MC9004345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0250"/>
            <a:ext cx="1454314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Definitions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25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hstump\AppData\Local\Microsoft\Windows\Temporary Internet Files\Content.IE5\LHOSDD25\MC90043391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572000"/>
          </a:xfrm>
        </p:spPr>
        <p:txBody>
          <a:bodyPr/>
          <a:lstStyle/>
          <a:p>
            <a:pPr marL="68263" indent="0" algn="ctr">
              <a:buNone/>
            </a:pP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Reportive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Lexical (Dictionary) Definitions</a:t>
            </a:r>
          </a:p>
          <a:p>
            <a:pPr algn="ctr"/>
            <a:endParaRPr lang="en-US" sz="1200" dirty="0" smtClean="0"/>
          </a:p>
          <a:p>
            <a:pPr lvl="1"/>
            <a:r>
              <a:rPr lang="en-US" sz="2800" dirty="0" smtClean="0"/>
              <a:t>Goal: to accurately describe how a word is used in a language.</a:t>
            </a:r>
          </a:p>
          <a:p>
            <a:pPr lvl="2"/>
            <a:r>
              <a:rPr lang="en-US" dirty="0" smtClean="0"/>
              <a:t>Typically done by clearly explaining the important (essential) properties a things has. </a:t>
            </a:r>
          </a:p>
          <a:p>
            <a:pPr lvl="3"/>
            <a:r>
              <a:rPr lang="en-US" b="1" dirty="0" smtClean="0"/>
              <a:t>Chair</a:t>
            </a:r>
            <a:r>
              <a:rPr lang="en-US" dirty="0" smtClean="0"/>
              <a:t> – </a:t>
            </a:r>
            <a:r>
              <a:rPr lang="en-US" i="1" dirty="0" smtClean="0"/>
              <a:t>“a piece of furniture intended to seat one person, usually </a:t>
            </a:r>
            <a:r>
              <a:rPr lang="en-US" i="1" dirty="0"/>
              <a:t>with a seat supported by legs </a:t>
            </a:r>
            <a:r>
              <a:rPr lang="en-US" i="1" dirty="0" smtClean="0"/>
              <a:t>and a </a:t>
            </a:r>
            <a:r>
              <a:rPr lang="en-US" i="1" dirty="0"/>
              <a:t>straight back.”</a:t>
            </a:r>
          </a:p>
          <a:p>
            <a:pPr lvl="2"/>
            <a:r>
              <a:rPr lang="en-US" dirty="0" smtClean="0"/>
              <a:t>Note that ‘chair’ also has other meanings: </a:t>
            </a:r>
          </a:p>
          <a:p>
            <a:pPr lvl="3"/>
            <a:r>
              <a:rPr lang="en-US" dirty="0" smtClean="0"/>
              <a:t>E.g. </a:t>
            </a:r>
            <a:r>
              <a:rPr lang="en-US" dirty="0" smtClean="0">
                <a:solidFill>
                  <a:srgbClr val="92D050"/>
                </a:solidFill>
              </a:rPr>
              <a:t>“As </a:t>
            </a:r>
            <a:r>
              <a:rPr lang="en-US" dirty="0">
                <a:solidFill>
                  <a:srgbClr val="92D050"/>
                </a:solidFill>
              </a:rPr>
              <a:t>chair, she called the meeting to order</a:t>
            </a:r>
            <a:r>
              <a:rPr lang="en-US" dirty="0" smtClean="0">
                <a:solidFill>
                  <a:srgbClr val="92D050"/>
                </a:solidFill>
              </a:rPr>
              <a:t>.”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Definitions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201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001000" cy="5105400"/>
          </a:xfrm>
        </p:spPr>
        <p:txBody>
          <a:bodyPr>
            <a:normAutofit fontScale="92500"/>
          </a:bodyPr>
          <a:lstStyle/>
          <a:p>
            <a:r>
              <a:rPr lang="en-US" sz="2800" dirty="0" err="1" smtClean="0"/>
              <a:t>Reportive</a:t>
            </a:r>
            <a:r>
              <a:rPr lang="en-US" sz="2800" dirty="0" smtClean="0"/>
              <a:t> definition guidelines:</a:t>
            </a:r>
          </a:p>
          <a:p>
            <a:pPr marL="796925" lvl="1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too broad: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Doesn’t count as X more things than are counted as X in ordinary language.</a:t>
            </a:r>
          </a:p>
          <a:p>
            <a:pPr marL="796925" lvl="1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too narrow:</a:t>
            </a:r>
            <a:r>
              <a:rPr lang="en-US" sz="2400" dirty="0" smtClean="0"/>
              <a:t> Doesn’t count as X fewer things than are called X in ordinary usage.</a:t>
            </a:r>
          </a:p>
          <a:p>
            <a:pPr marL="796925" lvl="1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couched solely in negative terms</a:t>
            </a:r>
            <a:r>
              <a:rPr lang="en-US" sz="2400" dirty="0" smtClean="0"/>
              <a:t> unless X itself is negative (</a:t>
            </a:r>
            <a:r>
              <a:rPr lang="en-US" sz="2400" i="1" dirty="0" smtClean="0"/>
              <a:t>e.g. “A Canadian is a non-American non-European”).</a:t>
            </a:r>
            <a:endParaRPr lang="en-US" sz="2400" dirty="0" smtClean="0"/>
          </a:p>
          <a:p>
            <a:pPr marL="796925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Defines X in terms of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essential features</a:t>
            </a:r>
            <a:r>
              <a:rPr lang="en-US" sz="2400" dirty="0" smtClean="0"/>
              <a:t> (those required for a things to count as X), not in terms of incidental features.</a:t>
            </a:r>
          </a:p>
          <a:p>
            <a:pPr marL="796925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Terms used are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clearer</a:t>
            </a:r>
            <a:r>
              <a:rPr lang="en-US" sz="2400" b="1" dirty="0" smtClean="0"/>
              <a:t> than</a:t>
            </a:r>
            <a:r>
              <a:rPr lang="en-US" sz="2400" dirty="0" smtClean="0"/>
              <a:t> the term being defined.</a:t>
            </a:r>
          </a:p>
          <a:p>
            <a:pPr marL="796925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Uses terms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sufficiently removed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from term being defined to avoid being circular.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Definitions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834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4876800"/>
          </a:xfrm>
        </p:spPr>
        <p:txBody>
          <a:bodyPr>
            <a:normAutofit/>
          </a:bodyPr>
          <a:lstStyle/>
          <a:p>
            <a:pPr marL="68263" indent="0" algn="ctr"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Stipulative Definition</a:t>
            </a:r>
          </a:p>
          <a:p>
            <a:pPr algn="ctr"/>
            <a:endParaRPr lang="en-US" sz="2400" dirty="0" smtClean="0"/>
          </a:p>
          <a:p>
            <a:pPr lvl="1"/>
            <a:r>
              <a:rPr lang="en-US" sz="2800" dirty="0" smtClean="0"/>
              <a:t>When someone specifies what the usage of a word is to be.</a:t>
            </a:r>
          </a:p>
          <a:p>
            <a:pPr lvl="2"/>
            <a:r>
              <a:rPr lang="en-US" dirty="0" smtClean="0"/>
              <a:t>Setting out a specific usage for some purpose.</a:t>
            </a:r>
          </a:p>
          <a:p>
            <a:pPr lvl="2"/>
            <a:r>
              <a:rPr lang="en-US" dirty="0" smtClean="0"/>
              <a:t>Note: To be useful, must respect conventions (Not Humpty-Dumpty).</a:t>
            </a:r>
          </a:p>
          <a:p>
            <a:pPr lvl="2"/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i="1" dirty="0" smtClean="0">
                <a:solidFill>
                  <a:srgbClr val="92D050"/>
                </a:solidFill>
              </a:rPr>
              <a:t>I will use the word “tall” to mean a man over 6 feet.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Definitions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653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active.com/Assets/Quiz/Run+Faster+than+Wiener+Dog/lead-5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9" r="27858"/>
          <a:stretch/>
        </p:blipFill>
        <p:spPr bwMode="auto">
          <a:xfrm>
            <a:off x="7543800" y="4648200"/>
            <a:ext cx="1513490" cy="204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active.com/Assets/Quiz/Run+Faster+than+Wiener+Dog/lead-5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9" r="27858"/>
          <a:stretch/>
        </p:blipFill>
        <p:spPr bwMode="auto">
          <a:xfrm>
            <a:off x="7554310" y="609600"/>
            <a:ext cx="1513490" cy="204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2390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CA" dirty="0" smtClean="0">
                <a:solidFill>
                  <a:srgbClr val="FFC000"/>
                </a:solidFill>
              </a:rPr>
              <a:t>What is </a:t>
            </a:r>
            <a:r>
              <a:rPr lang="en-CA" i="1" dirty="0" smtClean="0">
                <a:solidFill>
                  <a:srgbClr val="FFC000"/>
                </a:solidFill>
              </a:rPr>
              <a:t>asserted</a:t>
            </a:r>
            <a:r>
              <a:rPr lang="en-CA" dirty="0" smtClean="0">
                <a:solidFill>
                  <a:srgbClr val="FFC000"/>
                </a:solidFill>
              </a:rPr>
              <a:t> often goes beyond the content of the sentences </a:t>
            </a:r>
            <a:r>
              <a:rPr lang="en-CA" i="1" dirty="0" smtClean="0">
                <a:solidFill>
                  <a:srgbClr val="FFC000"/>
                </a:solidFill>
              </a:rPr>
              <a:t>uttered</a:t>
            </a:r>
            <a:r>
              <a:rPr lang="en-CA" dirty="0" smtClean="0">
                <a:solidFill>
                  <a:srgbClr val="FFC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CA" dirty="0" smtClean="0"/>
              <a:t>We typically consider not only </a:t>
            </a:r>
            <a:r>
              <a:rPr lang="en-CA" i="1" dirty="0" smtClean="0"/>
              <a:t>what was said</a:t>
            </a:r>
            <a:r>
              <a:rPr lang="en-CA" dirty="0" smtClean="0"/>
              <a:t>, but also </a:t>
            </a:r>
            <a:r>
              <a:rPr lang="en-CA" i="1" dirty="0" smtClean="0"/>
              <a:t>the motive behind why it was said.</a:t>
            </a:r>
            <a:endParaRPr lang="en-CA" dirty="0" smtClean="0"/>
          </a:p>
          <a:p>
            <a:pPr lvl="2" eaLnBrk="1" hangingPunct="1">
              <a:defRPr/>
            </a:pPr>
            <a:r>
              <a:rPr lang="en-CA" dirty="0" smtClean="0"/>
              <a:t>Why would someone choose one term over another? </a:t>
            </a:r>
          </a:p>
          <a:p>
            <a:pPr lvl="2" eaLnBrk="1" hangingPunct="1">
              <a:defRPr/>
            </a:pPr>
            <a:r>
              <a:rPr lang="en-CA" dirty="0" smtClean="0"/>
              <a:t>E.g. “Dog” vs. “Dumb Mutt”</a:t>
            </a:r>
          </a:p>
          <a:p>
            <a:pPr marL="766763" lvl="2" indent="0" eaLnBrk="1" hangingPunct="1">
              <a:buNone/>
              <a:defRPr/>
            </a:pPr>
            <a:endParaRPr lang="en-CA" sz="1300" dirty="0" smtClean="0"/>
          </a:p>
          <a:p>
            <a:pPr lvl="1">
              <a:defRPr/>
            </a:pPr>
            <a:r>
              <a:rPr lang="en-CA" dirty="0" smtClean="0">
                <a:solidFill>
                  <a:schemeClr val="tx2">
                    <a:lumMod val="75000"/>
                  </a:schemeClr>
                </a:solidFill>
              </a:rPr>
              <a:t>Interjections</a:t>
            </a:r>
            <a:r>
              <a:rPr lang="en-CA" dirty="0" smtClean="0"/>
              <a:t> or expletive terms</a:t>
            </a:r>
          </a:p>
          <a:p>
            <a:pPr marL="766763" lvl="2" indent="0">
              <a:buNone/>
              <a:defRPr/>
            </a:pPr>
            <a:r>
              <a:rPr lang="en-CA" i="1" dirty="0" smtClean="0"/>
              <a:t>(Insertion of a word that doesn’t add to the meaning of the statement asserted, but still imposes an attitude or presupposition.)</a:t>
            </a:r>
          </a:p>
          <a:p>
            <a:pPr lvl="2">
              <a:defRPr/>
            </a:pPr>
            <a:r>
              <a:rPr lang="en-CA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Blue Jays will win the Pennant this year.</a:t>
            </a:r>
          </a:p>
          <a:p>
            <a:pPr lvl="2">
              <a:defRPr/>
            </a:pPr>
            <a:r>
              <a:rPr lang="en-CA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</a:t>
            </a:r>
            <a:r>
              <a:rPr lang="en-CA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damned</a:t>
            </a:r>
            <a:r>
              <a:rPr lang="en-CA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Blue Jays will win the Pennant this year.</a:t>
            </a:r>
            <a:endParaRPr lang="en-CA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Assertions &amp; Other Linguistic Phenomena</a:t>
            </a:r>
            <a:endParaRPr lang="en-US" sz="3200" dirty="0" smtClean="0"/>
          </a:p>
        </p:txBody>
      </p:sp>
      <p:pic>
        <p:nvPicPr>
          <p:cNvPr id="8" name="Picture 2" descr="http://www.active.com/Assets/Quiz/Run+Faster+than+Wiener+Dog/lead-5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9" r="27858"/>
          <a:stretch/>
        </p:blipFill>
        <p:spPr bwMode="auto">
          <a:xfrm>
            <a:off x="7543800" y="2655833"/>
            <a:ext cx="1513490" cy="204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4267200" cy="4572000"/>
          </a:xfrm>
        </p:spPr>
        <p:txBody>
          <a:bodyPr>
            <a:normAutofit fontScale="70000" lnSpcReduction="20000"/>
          </a:bodyPr>
          <a:lstStyle/>
          <a:p>
            <a:pPr marL="68263" indent="0">
              <a:buNone/>
            </a:pPr>
            <a:r>
              <a:rPr lang="en-CA" sz="3200" dirty="0"/>
              <a:t>"When I use a word," Humpty Dumpty said, in rather a scornful tone, "it means just what I choose it to mean- neither more nor less." </a:t>
            </a:r>
            <a:endParaRPr lang="en-CA" sz="3200" dirty="0" smtClean="0"/>
          </a:p>
          <a:p>
            <a:pPr marL="68263" indent="0">
              <a:buNone/>
            </a:pPr>
            <a:r>
              <a:rPr lang="en-CA" sz="3200" dirty="0" smtClean="0"/>
              <a:t>"</a:t>
            </a:r>
            <a:r>
              <a:rPr lang="en-CA" sz="3200" dirty="0"/>
              <a:t>The question is," said Alice, "whether you can make words mean so many different things." </a:t>
            </a:r>
            <a:endParaRPr lang="en-CA" sz="3200" dirty="0" smtClean="0"/>
          </a:p>
          <a:p>
            <a:pPr marL="68263" indent="0">
              <a:buNone/>
            </a:pPr>
            <a:r>
              <a:rPr lang="en-CA" sz="3200" dirty="0" smtClean="0"/>
              <a:t>"</a:t>
            </a:r>
            <a:r>
              <a:rPr lang="en-CA" sz="3200" dirty="0"/>
              <a:t>The question is," said Humpty Dumpty, </a:t>
            </a:r>
            <a:r>
              <a:rPr lang="en-CA" sz="3200" dirty="0" smtClean="0"/>
              <a:t>“which </a:t>
            </a:r>
            <a:r>
              <a:rPr lang="en-CA" sz="3200" dirty="0"/>
              <a:t>is to be master-that's all</a:t>
            </a:r>
            <a:r>
              <a:rPr lang="en-CA" sz="3200" dirty="0" smtClean="0"/>
              <a:t>.”</a:t>
            </a:r>
          </a:p>
          <a:p>
            <a:pPr marL="68263" indent="0">
              <a:buNone/>
            </a:pPr>
            <a:endParaRPr lang="en-CA" sz="1500" dirty="0" smtClean="0"/>
          </a:p>
          <a:p>
            <a:pPr lvl="1"/>
            <a:r>
              <a:rPr lang="en-CA" i="1" dirty="0" smtClean="0">
                <a:solidFill>
                  <a:srgbClr val="92D050"/>
                </a:solidFill>
              </a:rPr>
              <a:t>Through the Looking Glass, </a:t>
            </a:r>
            <a:r>
              <a:rPr lang="en-CA" i="1" dirty="0" err="1" smtClean="0">
                <a:solidFill>
                  <a:srgbClr val="92D050"/>
                </a:solidFill>
              </a:rPr>
              <a:t>Ch</a:t>
            </a:r>
            <a:r>
              <a:rPr lang="en-CA" i="1" dirty="0" smtClean="0">
                <a:solidFill>
                  <a:srgbClr val="92D050"/>
                </a:solidFill>
              </a:rPr>
              <a:t> 6.</a:t>
            </a:r>
            <a:endParaRPr lang="en-US" i="1" dirty="0" smtClean="0">
              <a:solidFill>
                <a:srgbClr val="92D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Definitions</a:t>
            </a:r>
            <a:endParaRPr lang="en-US" sz="3200" dirty="0" smtClean="0"/>
          </a:p>
        </p:txBody>
      </p:sp>
      <p:pic>
        <p:nvPicPr>
          <p:cNvPr id="1026" name="Picture 2" descr="https://traveltrales.files.wordpress.com/2012/05/il_fullxfull_25959639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r="10083"/>
          <a:stretch/>
        </p:blipFill>
        <p:spPr bwMode="auto">
          <a:xfrm>
            <a:off x="5410200" y="1143000"/>
            <a:ext cx="35649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924800" cy="5029200"/>
          </a:xfrm>
        </p:spPr>
        <p:txBody>
          <a:bodyPr>
            <a:normAutofit fontScale="92500"/>
          </a:bodyPr>
          <a:lstStyle/>
          <a:p>
            <a:pPr marL="68263" indent="0" algn="ctr">
              <a:buNone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Stipulative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Definition</a:t>
            </a:r>
          </a:p>
          <a:p>
            <a:pPr marL="68263" indent="0" algn="ctr">
              <a:buNone/>
            </a:pPr>
            <a:endParaRPr lang="en-US" sz="13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8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Victory by definition </a:t>
            </a:r>
            <a:r>
              <a:rPr lang="en-US" sz="2800" dirty="0" smtClean="0"/>
              <a:t>(a fallacy):</a:t>
            </a:r>
          </a:p>
          <a:p>
            <a:pPr lvl="2"/>
            <a:r>
              <a:rPr lang="en-US" dirty="0" smtClean="0"/>
              <a:t>When a person tries to win an argument by defining the terms how they like instead of how they are used.</a:t>
            </a:r>
          </a:p>
          <a:p>
            <a:pPr lvl="2"/>
            <a:r>
              <a:rPr lang="en-US" dirty="0" smtClean="0"/>
              <a:t>E.g. 	</a:t>
            </a:r>
            <a:r>
              <a:rPr lang="en-US" dirty="0" smtClean="0">
                <a:solidFill>
                  <a:srgbClr val="92D050"/>
                </a:solidFill>
              </a:rPr>
              <a:t>A: </a:t>
            </a:r>
            <a:r>
              <a:rPr lang="en-CA" i="1" dirty="0" smtClean="0">
                <a:solidFill>
                  <a:srgbClr val="92D050"/>
                </a:solidFill>
              </a:rPr>
              <a:t>All true Scots eat oatmeal.</a:t>
            </a:r>
          </a:p>
          <a:p>
            <a:pPr lvl="2">
              <a:buNone/>
            </a:pPr>
            <a:r>
              <a:rPr lang="en-CA" i="1" dirty="0" smtClean="0">
                <a:solidFill>
                  <a:srgbClr val="92D050"/>
                </a:solidFill>
              </a:rPr>
              <a:t>		</a:t>
            </a:r>
            <a:r>
              <a:rPr lang="en-CA" dirty="0" smtClean="0">
                <a:solidFill>
                  <a:srgbClr val="92D050"/>
                </a:solidFill>
              </a:rPr>
              <a:t>B: </a:t>
            </a:r>
            <a:r>
              <a:rPr lang="en-CA" i="1" dirty="0" smtClean="0">
                <a:solidFill>
                  <a:srgbClr val="92D050"/>
                </a:solidFill>
              </a:rPr>
              <a:t>But </a:t>
            </a:r>
            <a:r>
              <a:rPr lang="en-CA" i="1" dirty="0" err="1" smtClean="0">
                <a:solidFill>
                  <a:srgbClr val="92D050"/>
                </a:solidFill>
              </a:rPr>
              <a:t>MacGregor</a:t>
            </a:r>
            <a:r>
              <a:rPr lang="en-CA" i="1" dirty="0" smtClean="0">
                <a:solidFill>
                  <a:srgbClr val="92D050"/>
                </a:solidFill>
              </a:rPr>
              <a:t> doesn’t eat oatmeal. </a:t>
            </a:r>
          </a:p>
          <a:p>
            <a:pPr lvl="2">
              <a:buNone/>
            </a:pPr>
            <a:r>
              <a:rPr lang="en-CA" i="1" dirty="0" smtClean="0">
                <a:solidFill>
                  <a:srgbClr val="92D050"/>
                </a:solidFill>
              </a:rPr>
              <a:t>		</a:t>
            </a:r>
            <a:r>
              <a:rPr lang="en-CA" dirty="0" smtClean="0">
                <a:solidFill>
                  <a:srgbClr val="92D050"/>
                </a:solidFill>
              </a:rPr>
              <a:t>A: </a:t>
            </a:r>
            <a:r>
              <a:rPr lang="en-CA" i="1" dirty="0" smtClean="0">
                <a:solidFill>
                  <a:srgbClr val="92D050"/>
                </a:solidFill>
              </a:rPr>
              <a:t>Well, then </a:t>
            </a:r>
            <a:r>
              <a:rPr lang="en-CA" i="1" dirty="0" err="1" smtClean="0">
                <a:solidFill>
                  <a:srgbClr val="92D050"/>
                </a:solidFill>
              </a:rPr>
              <a:t>MacGregor</a:t>
            </a:r>
            <a:r>
              <a:rPr lang="en-CA" i="1" dirty="0" smtClean="0">
                <a:solidFill>
                  <a:srgbClr val="92D050"/>
                </a:solidFill>
              </a:rPr>
              <a:t> is no true Scot!</a:t>
            </a:r>
            <a:r>
              <a:rPr lang="en-CA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CA" dirty="0" smtClean="0"/>
              <a:t>[turns 	initial claim into </a:t>
            </a:r>
            <a:r>
              <a:rPr lang="en-CA" dirty="0" err="1" smtClean="0"/>
              <a:t>stipulative</a:t>
            </a:r>
            <a:r>
              <a:rPr lang="en-CA" dirty="0" smtClean="0"/>
              <a:t> definition to save it 	by ruling out counter-examples]</a:t>
            </a:r>
          </a:p>
          <a:p>
            <a:pPr lvl="2">
              <a:defRPr/>
            </a:pPr>
            <a:r>
              <a:rPr lang="en-CA" dirty="0" smtClean="0"/>
              <a:t>Often used to distance a group from behaviour of its members.</a:t>
            </a:r>
          </a:p>
          <a:p>
            <a:pPr lvl="3">
              <a:defRPr/>
            </a:pPr>
            <a:r>
              <a:rPr lang="en-CA" sz="2300" dirty="0" smtClean="0"/>
              <a:t>E.g. </a:t>
            </a:r>
            <a:r>
              <a:rPr lang="en-CA" sz="2300" dirty="0" smtClean="0">
                <a:solidFill>
                  <a:srgbClr val="92D050"/>
                </a:solidFill>
              </a:rPr>
              <a:t>No </a:t>
            </a:r>
            <a:r>
              <a:rPr lang="en-CA" sz="2300" i="1" u="sng" dirty="0" smtClean="0">
                <a:solidFill>
                  <a:srgbClr val="92D050"/>
                </a:solidFill>
              </a:rPr>
              <a:t>true</a:t>
            </a:r>
            <a:r>
              <a:rPr lang="en-CA" sz="2300" dirty="0" smtClean="0">
                <a:solidFill>
                  <a:srgbClr val="92D050"/>
                </a:solidFill>
              </a:rPr>
              <a:t> liberal would support capital punishment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Definitions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489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>
            <a:noAutofit/>
          </a:bodyPr>
          <a:lstStyle/>
          <a:p>
            <a:pPr marL="68263" indent="0" algn="ctr"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Persuasive Definition</a:t>
            </a:r>
          </a:p>
          <a:p>
            <a:pPr algn="ctr"/>
            <a:endParaRPr lang="en-US" sz="1000" dirty="0" smtClean="0"/>
          </a:p>
          <a:p>
            <a:pPr lvl="1"/>
            <a:r>
              <a:rPr lang="en-US" sz="2800" dirty="0" smtClean="0"/>
              <a:t>A stipulative definition disguised as a claim or as a </a:t>
            </a:r>
            <a:r>
              <a:rPr lang="en-US" sz="2800" dirty="0" err="1" smtClean="0"/>
              <a:t>reportive</a:t>
            </a:r>
            <a:r>
              <a:rPr lang="en-US" sz="2800" dirty="0"/>
              <a:t> </a:t>
            </a:r>
            <a:r>
              <a:rPr lang="en-US" sz="2800" dirty="0" smtClean="0"/>
              <a:t>definition.</a:t>
            </a:r>
          </a:p>
          <a:p>
            <a:pPr marL="68263" indent="0">
              <a:buNone/>
            </a:pPr>
            <a:endParaRPr lang="en-US" sz="1200" dirty="0" smtClean="0"/>
          </a:p>
          <a:p>
            <a:pPr lvl="2">
              <a:defRPr/>
            </a:pPr>
            <a:r>
              <a:rPr lang="en-CA" dirty="0" smtClean="0"/>
              <a:t>E.g. </a:t>
            </a:r>
            <a:r>
              <a:rPr lang="en-CA" i="1" dirty="0" smtClean="0">
                <a:solidFill>
                  <a:srgbClr val="92D050"/>
                </a:solidFill>
              </a:rPr>
              <a:t>“Abortion is immoral right from conception, because a </a:t>
            </a:r>
            <a:r>
              <a:rPr lang="en-CA" i="1" u="sng" dirty="0" smtClean="0">
                <a:solidFill>
                  <a:srgbClr val="92D050"/>
                </a:solidFill>
              </a:rPr>
              <a:t>baby</a:t>
            </a:r>
            <a:r>
              <a:rPr lang="en-CA" i="1" dirty="0" smtClean="0">
                <a:solidFill>
                  <a:srgbClr val="92D050"/>
                </a:solidFill>
              </a:rPr>
              <a:t> has a right to life!”</a:t>
            </a:r>
          </a:p>
          <a:p>
            <a:pPr marL="766763" lvl="2" indent="0">
              <a:buNone/>
              <a:defRPr/>
            </a:pPr>
            <a:endParaRPr lang="en-CA" sz="1000" dirty="0" smtClean="0"/>
          </a:p>
          <a:p>
            <a:pPr lvl="2">
              <a:defRPr/>
            </a:pPr>
            <a:r>
              <a:rPr lang="en-CA" dirty="0" smtClean="0"/>
              <a:t>E.g. </a:t>
            </a:r>
            <a:r>
              <a:rPr lang="en-CA" i="1" dirty="0" smtClean="0">
                <a:solidFill>
                  <a:srgbClr val="92D050"/>
                </a:solidFill>
              </a:rPr>
              <a:t>“Abortion is permissible even in late-term pregnancy because no </a:t>
            </a:r>
            <a:r>
              <a:rPr lang="en-CA" i="1" u="sng" dirty="0" smtClean="0">
                <a:solidFill>
                  <a:srgbClr val="92D050"/>
                </a:solidFill>
              </a:rPr>
              <a:t>unconscious collection of cells </a:t>
            </a:r>
            <a:r>
              <a:rPr lang="en-CA" i="1" dirty="0" smtClean="0">
                <a:solidFill>
                  <a:srgbClr val="92D050"/>
                </a:solidFill>
              </a:rPr>
              <a:t>has a right to life!”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Definitions</a:t>
            </a:r>
            <a:endParaRPr lang="en-US" sz="3200" dirty="0" smtClean="0"/>
          </a:p>
        </p:txBody>
      </p:sp>
      <p:pic>
        <p:nvPicPr>
          <p:cNvPr id="5122" name="Picture 2" descr="C:\Users\adhstump\AppData\Local\Microsoft\Windows\Temporary Internet Files\Content.IE5\R7Y9CJVN\MC90043516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466" y="76200"/>
            <a:ext cx="1702413" cy="2362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572000"/>
          </a:xfrm>
        </p:spPr>
        <p:txBody>
          <a:bodyPr/>
          <a:lstStyle/>
          <a:p>
            <a:pPr marL="68263" indent="0" algn="ctr"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Operational Definitions</a:t>
            </a:r>
          </a:p>
          <a:p>
            <a:endParaRPr lang="en-US" sz="2400" dirty="0" smtClean="0"/>
          </a:p>
          <a:p>
            <a:pPr lvl="1"/>
            <a:r>
              <a:rPr lang="en-US" sz="2800" dirty="0" smtClean="0"/>
              <a:t>A kind of stipulative definition most often used in scientific research. </a:t>
            </a:r>
          </a:p>
          <a:p>
            <a:pPr marL="68263" indent="0">
              <a:buNone/>
            </a:pPr>
            <a:endParaRPr lang="en-US" sz="1600" dirty="0" smtClean="0"/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92D050"/>
                </a:solidFill>
              </a:rPr>
              <a:t>A substance is </a:t>
            </a:r>
            <a:r>
              <a:rPr lang="en-US" i="1" u="sng" dirty="0" smtClean="0">
                <a:solidFill>
                  <a:srgbClr val="92D050"/>
                </a:solidFill>
              </a:rPr>
              <a:t>soluble</a:t>
            </a:r>
            <a:r>
              <a:rPr lang="en-US" dirty="0" smtClean="0">
                <a:solidFill>
                  <a:srgbClr val="92D050"/>
                </a:solidFill>
              </a:rPr>
              <a:t> if, and only if, it dissolves when placed in water.</a:t>
            </a:r>
          </a:p>
          <a:p>
            <a:pPr lvl="2"/>
            <a:r>
              <a:rPr lang="en-US" dirty="0" smtClean="0"/>
              <a:t>“Soluble” is defined operationally.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Definitions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907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572000"/>
          </a:xfrm>
        </p:spPr>
        <p:txBody>
          <a:bodyPr/>
          <a:lstStyle/>
          <a:p>
            <a:pPr lvl="1"/>
            <a:r>
              <a:rPr lang="en-US" dirty="0" smtClean="0"/>
              <a:t>Ways in which we disguise our values as biological norms, or otherwise hide our values behind the emotionally positive term “natural” and emotionally negative term “unnatural.”</a:t>
            </a:r>
          </a:p>
          <a:p>
            <a:pPr lvl="2"/>
            <a:r>
              <a:rPr lang="en-US" dirty="0" smtClean="0"/>
              <a:t>E.g. Homosexuality; birth control; natural remedies</a:t>
            </a:r>
          </a:p>
          <a:p>
            <a:pPr lvl="2"/>
            <a:r>
              <a:rPr lang="en-US" dirty="0" smtClean="0"/>
              <a:t>Need to give arguments; be clear about our criteria and our reasons for preferring it.</a:t>
            </a:r>
          </a:p>
          <a:p>
            <a:pPr lvl="2"/>
            <a:r>
              <a:rPr lang="en-US" dirty="0" smtClean="0"/>
              <a:t>Note Hume’s persuasive definition on p. 83.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“It isn’t </a:t>
            </a:r>
            <a:r>
              <a:rPr lang="en-US" sz="3200" i="1" u="sng" dirty="0" smtClean="0">
                <a:solidFill>
                  <a:schemeClr val="tx2">
                    <a:satMod val="200000"/>
                  </a:schemeClr>
                </a:solidFill>
              </a:rPr>
              <a:t>Natural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”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41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“It isn’t </a:t>
            </a:r>
            <a:r>
              <a:rPr lang="en-US" sz="3200" i="1" u="sng" dirty="0" smtClean="0">
                <a:solidFill>
                  <a:schemeClr val="tx2">
                    <a:satMod val="200000"/>
                  </a:schemeClr>
                </a:solidFill>
              </a:rPr>
              <a:t>Natural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”</a:t>
            </a:r>
            <a:endParaRPr lang="en-US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70" y="228600"/>
            <a:ext cx="561883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7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“It isn’t </a:t>
            </a:r>
            <a:r>
              <a:rPr lang="en-US" sz="3200" i="1" u="sng" dirty="0" smtClean="0">
                <a:solidFill>
                  <a:schemeClr val="tx2">
                    <a:satMod val="200000"/>
                  </a:schemeClr>
                </a:solidFill>
              </a:rPr>
              <a:t>Natural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”</a:t>
            </a:r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8333" r="36250" b="4630"/>
          <a:stretch/>
        </p:blipFill>
        <p:spPr bwMode="auto">
          <a:xfrm>
            <a:off x="1828800" y="839787"/>
            <a:ext cx="5562600" cy="522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1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57200" y="3200400"/>
            <a:ext cx="1600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800">
                <a:solidFill>
                  <a:srgbClr val="FFC000"/>
                </a:solidFill>
              </a:rPr>
              <a:t>Speech Acts</a:t>
            </a:r>
            <a:endParaRPr lang="en-US" sz="2800"/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1676400" y="4846638"/>
            <a:ext cx="426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2400" dirty="0" err="1">
                <a:solidFill>
                  <a:srgbClr val="FFC000"/>
                </a:solidFill>
              </a:rPr>
              <a:t>Performative</a:t>
            </a:r>
            <a:endParaRPr lang="en-CA" sz="2400" dirty="0">
              <a:solidFill>
                <a:srgbClr val="FFC000"/>
              </a:solidFill>
            </a:endParaRPr>
          </a:p>
          <a:p>
            <a:r>
              <a:rPr lang="en-CA" sz="2000" i="1" dirty="0"/>
              <a:t>- Result in accomplishment of some act rather than description of it</a:t>
            </a:r>
            <a:endParaRPr lang="en-US" sz="2000" i="1" dirty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752600" y="1752600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dirty="0" err="1">
                <a:solidFill>
                  <a:srgbClr val="FFC000"/>
                </a:solidFill>
              </a:rPr>
              <a:t>Assertoric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2209800"/>
            <a:ext cx="480060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200" dirty="0">
                <a:solidFill>
                  <a:srgbClr val="FFC000"/>
                </a:solidFill>
              </a:rPr>
              <a:t>Indirect </a:t>
            </a:r>
            <a:r>
              <a:rPr lang="en-CA" sz="2000" i="1" dirty="0"/>
              <a:t>– via </a:t>
            </a:r>
            <a:r>
              <a:rPr lang="en-CA" sz="20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conversational </a:t>
            </a:r>
            <a:r>
              <a:rPr lang="en-CA" sz="2000" i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implicature</a:t>
            </a:r>
            <a:endParaRPr lang="en-US" sz="220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4191000" y="990600"/>
            <a:ext cx="4953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200" dirty="0">
                <a:solidFill>
                  <a:srgbClr val="FFC000"/>
                </a:solidFill>
              </a:rPr>
              <a:t>Direct </a:t>
            </a:r>
            <a:r>
              <a:rPr lang="en-CA" sz="2000" i="1" dirty="0"/>
              <a:t>– </a:t>
            </a:r>
            <a:r>
              <a:rPr lang="en-CA" sz="2000" i="1" dirty="0" smtClean="0"/>
              <a:t>declarative / indicative </a:t>
            </a:r>
            <a:r>
              <a:rPr lang="en-CA" sz="2000" i="1" dirty="0"/>
              <a:t>sentences</a:t>
            </a:r>
            <a:endParaRPr lang="en-US" sz="2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5235575"/>
            <a:ext cx="3124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tx2">
                    <a:lumMod val="90000"/>
                  </a:schemeClr>
                </a:solidFill>
              </a:rPr>
              <a:t>“I promise you that x”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tx2">
                    <a:lumMod val="90000"/>
                  </a:schemeClr>
                </a:solidFill>
              </a:rPr>
              <a:t>“I thee wed” / “I do”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590800"/>
            <a:ext cx="47244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tx2">
                    <a:lumMod val="90000"/>
                  </a:schemeClr>
                </a:solidFill>
              </a:rPr>
              <a:t>Rhetorical Questions </a:t>
            </a:r>
          </a:p>
          <a:p>
            <a:pPr>
              <a:defRPr/>
            </a:pPr>
            <a:r>
              <a:rPr lang="en-CA" sz="2000" i="1" dirty="0"/>
              <a:t>     – “Could anything be more obvious?”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tx2">
                    <a:lumMod val="90000"/>
                  </a:schemeClr>
                </a:solidFill>
              </a:rPr>
              <a:t>Imperative Statements</a:t>
            </a:r>
          </a:p>
          <a:p>
            <a:pPr>
              <a:defRPr/>
            </a:pPr>
            <a:r>
              <a:rPr lang="en-CA" sz="2000" i="1" dirty="0"/>
              <a:t>     – “Go and get the </a:t>
            </a:r>
            <a:r>
              <a:rPr lang="en-CA" sz="2000" i="1" dirty="0" smtClean="0"/>
              <a:t>stupid mutt!”  </a:t>
            </a:r>
            <a:endParaRPr lang="en-CA" sz="2000" i="1" dirty="0"/>
          </a:p>
          <a:p>
            <a:pPr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tx2">
                    <a:lumMod val="90000"/>
                  </a:schemeClr>
                </a:solidFill>
              </a:rPr>
              <a:t>Sarcasm</a:t>
            </a:r>
          </a:p>
          <a:p>
            <a:pPr>
              <a:defRPr/>
            </a:pPr>
            <a:r>
              <a:rPr lang="en-CA" sz="2000" i="1" dirty="0"/>
              <a:t>     – “Yeah, I love to be treated like dirt</a:t>
            </a:r>
            <a:r>
              <a:rPr lang="en-CA" sz="2000" i="1" dirty="0" smtClean="0"/>
              <a:t>.”</a:t>
            </a:r>
            <a:endParaRPr lang="en-CA" sz="2000" i="1" dirty="0"/>
          </a:p>
        </p:txBody>
      </p:sp>
      <p:cxnSp>
        <p:nvCxnSpPr>
          <p:cNvPr id="12" name="Straight Connector 11"/>
          <p:cNvCxnSpPr>
            <a:stCxn id="21507" idx="3"/>
          </p:cNvCxnSpPr>
          <p:nvPr/>
        </p:nvCxnSpPr>
        <p:spPr>
          <a:xfrm flipV="1">
            <a:off x="2057400" y="2286000"/>
            <a:ext cx="914400" cy="13922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507" idx="3"/>
          </p:cNvCxnSpPr>
          <p:nvPr/>
        </p:nvCxnSpPr>
        <p:spPr>
          <a:xfrm>
            <a:off x="2057400" y="3678238"/>
            <a:ext cx="990600" cy="1198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1509" idx="3"/>
            <a:endCxn id="21511" idx="1"/>
          </p:cNvCxnSpPr>
          <p:nvPr/>
        </p:nvCxnSpPr>
        <p:spPr>
          <a:xfrm flipV="1">
            <a:off x="3352800" y="1205707"/>
            <a:ext cx="838200" cy="7778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1509" idx="3"/>
            <a:endCxn id="7" idx="1"/>
          </p:cNvCxnSpPr>
          <p:nvPr/>
        </p:nvCxnSpPr>
        <p:spPr>
          <a:xfrm>
            <a:off x="3352800" y="1983582"/>
            <a:ext cx="838200" cy="4413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Assertions &amp; Other Linguistic Phenomena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984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  <p:bldP spid="7" grpId="0"/>
      <p:bldP spid="215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848600" cy="48768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CA" sz="4000" dirty="0" smtClean="0">
                <a:solidFill>
                  <a:srgbClr val="FFC000"/>
                </a:solidFill>
              </a:rPr>
              <a:t>Rhetoric:</a:t>
            </a:r>
            <a:r>
              <a:rPr lang="en-CA" sz="4000" dirty="0" smtClean="0"/>
              <a:t> Ways of speaking or writing intended to persuade </a:t>
            </a:r>
            <a:r>
              <a:rPr lang="en-CA" sz="4000" i="1" dirty="0" smtClean="0"/>
              <a:t>independently of the strength of the speaker’s argument</a:t>
            </a:r>
            <a:r>
              <a:rPr lang="en-CA" sz="4000" dirty="0" smtClean="0"/>
              <a:t>.</a:t>
            </a:r>
          </a:p>
          <a:p>
            <a:pPr marL="454025" lvl="1" indent="0">
              <a:buNone/>
              <a:defRPr/>
            </a:pPr>
            <a:endParaRPr lang="en-CA" sz="1600" dirty="0" smtClean="0"/>
          </a:p>
          <a:p>
            <a:pPr lvl="1">
              <a:defRPr/>
            </a:pPr>
            <a:r>
              <a:rPr lang="en-CA" sz="3500" dirty="0" smtClean="0"/>
              <a:t>E.g. Conjunctives “and” &amp; “but” – indistinguishable in formal logic, but very different in rhetorical effect:</a:t>
            </a:r>
          </a:p>
          <a:p>
            <a:pPr marL="454025" lvl="1" indent="0">
              <a:buNone/>
              <a:defRPr/>
            </a:pPr>
            <a:endParaRPr lang="en-CA" sz="1600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CA" dirty="0" smtClean="0"/>
              <a:t>	</a:t>
            </a:r>
            <a:r>
              <a:rPr lang="en-CA" sz="35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Louis Riel showed brilliance and Gabriel Dumont was thoroughly competent. 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CA" sz="3500" b="1" i="1" dirty="0" smtClean="0">
                <a:solidFill>
                  <a:schemeClr val="accent1">
                    <a:lumMod val="75000"/>
                  </a:schemeClr>
                </a:solidFill>
              </a:rPr>
              <a:t>	Louis Riel showed brilliance, but Gabriel Dumont was thoroughly competent.</a:t>
            </a:r>
          </a:p>
          <a:p>
            <a:pPr marL="454025" lvl="1" indent="0">
              <a:buNone/>
              <a:defRPr/>
            </a:pPr>
            <a:endParaRPr lang="en-CA" sz="1800" dirty="0" smtClean="0"/>
          </a:p>
          <a:p>
            <a:pPr lvl="1">
              <a:defRPr/>
            </a:pPr>
            <a:r>
              <a:rPr lang="en-CA" sz="3500" dirty="0" smtClean="0"/>
              <a:t>“but” conveys emphasis and value judgment.</a:t>
            </a:r>
          </a:p>
          <a:p>
            <a:pPr marL="454025" lvl="1" indent="0">
              <a:buNone/>
              <a:defRPr/>
            </a:pPr>
            <a:endParaRPr lang="en-CA" sz="1900" dirty="0" smtClean="0"/>
          </a:p>
          <a:p>
            <a:pPr>
              <a:defRPr/>
            </a:pPr>
            <a:r>
              <a:rPr lang="en-CA" sz="4000" dirty="0" smtClean="0"/>
              <a:t>Part of critically analyzing arguments is to detect and defuse rhetorical flourishes (make them explicit, so can be evaluated).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Rhetorical Effects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558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hstump\AppData\Local\Microsoft\Windows\Temporary Internet Files\Content.IE5\UIUTBO41\MC90044464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01040"/>
            <a:ext cx="5486400" cy="4236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581400" y="4114800"/>
            <a:ext cx="1981200" cy="1676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</a:t>
            </a:r>
            <a:endParaRPr lang="en-C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Block Arc 2"/>
          <p:cNvSpPr/>
          <p:nvPr/>
        </p:nvSpPr>
        <p:spPr>
          <a:xfrm>
            <a:off x="1905000" y="3200400"/>
            <a:ext cx="5334000" cy="3505200"/>
          </a:xfrm>
          <a:prstGeom prst="blockArc">
            <a:avLst>
              <a:gd name="adj1" fmla="val 9800855"/>
              <a:gd name="adj2" fmla="val 1095817"/>
              <a:gd name="adj3" fmla="val 2769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872805"/>
            <a:ext cx="4647427" cy="138499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777828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Interpretation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30" name="Picture 6" descr="C:\Users\adhstump\AppData\Local\Microsoft\Windows\Temporary Internet Files\Content.IE5\LHOSDD25\MC90023818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96" y="1295400"/>
            <a:ext cx="14455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Language &amp; Reality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467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A.K.A. </a:t>
            </a:r>
            <a:r>
              <a:rPr lang="en-US" sz="2800" dirty="0" smtClean="0">
                <a:solidFill>
                  <a:srgbClr val="FFC000"/>
                </a:solidFill>
              </a:rPr>
              <a:t>“loaded language”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Functions to create a mood or attitude </a:t>
            </a:r>
            <a:r>
              <a:rPr lang="en-US" sz="2800" i="1" dirty="0" smtClean="0"/>
              <a:t>without providing argument or reasons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Uses connotation or association rather than reasons. </a:t>
            </a:r>
          </a:p>
          <a:p>
            <a:endParaRPr lang="en-US" sz="1050" dirty="0" smtClean="0"/>
          </a:p>
          <a:p>
            <a:r>
              <a:rPr lang="en-US" sz="2800" dirty="0" smtClean="0"/>
              <a:t>Consider the difference in these two phrases:</a:t>
            </a:r>
          </a:p>
          <a:p>
            <a:pPr marL="842962" lvl="1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“Reform” vs. “Rebellion”                                                                                        (descriptions of a successful political protest)</a:t>
            </a:r>
          </a:p>
          <a:p>
            <a:pPr marL="584200" lvl="2" indent="0">
              <a:buNone/>
            </a:pPr>
            <a:endParaRPr lang="en-US" sz="1000" dirty="0" smtClean="0"/>
          </a:p>
          <a:p>
            <a:pPr marL="842962" lvl="1" indent="-514350">
              <a:buFont typeface="+mj-lt"/>
              <a:buAutoNum type="romanLcPeriod"/>
            </a:pPr>
            <a:r>
              <a:rPr lang="en-US" sz="2400" dirty="0" smtClean="0"/>
              <a:t>“Reform” vs. “Diversion of funds”</a:t>
            </a:r>
          </a:p>
          <a:p>
            <a:pPr marL="584200" lvl="2" indent="0">
              <a:buNone/>
            </a:pPr>
            <a:endParaRPr lang="en-US" sz="1000" dirty="0" smtClean="0"/>
          </a:p>
          <a:p>
            <a:pPr marL="842962" lvl="1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“Liberation fighter” vs. “Terrorist” vs. “Martyr”                                        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(descriptions of a suicide bomber)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Emotionally Charged Language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149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r>
              <a:rPr lang="en-US" sz="2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Nota </a:t>
            </a:r>
            <a:r>
              <a:rPr lang="en-US" sz="26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Bene</a:t>
            </a: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</a:p>
          <a:p>
            <a:pPr marL="454025" lvl="1" indent="0">
              <a:buNone/>
            </a:pPr>
            <a:endParaRPr lang="en-US" sz="1000" dirty="0" smtClean="0"/>
          </a:p>
          <a:p>
            <a:pPr lvl="1"/>
            <a:r>
              <a:rPr lang="en-US" sz="2400" dirty="0" smtClean="0"/>
              <a:t>Complete neutrality in emotional tone is probably impossible, and if possible would make language boring.</a:t>
            </a:r>
          </a:p>
          <a:p>
            <a:pPr lvl="1"/>
            <a:r>
              <a:rPr lang="en-US" sz="2400" i="1" u="sng" dirty="0" smtClean="0">
                <a:solidFill>
                  <a:srgbClr val="FFC000"/>
                </a:solidFill>
              </a:rPr>
              <a:t>Just because an argument has loaded language in it does not mean that the argument is meritless.</a:t>
            </a:r>
          </a:p>
          <a:p>
            <a:pPr lvl="2"/>
            <a:r>
              <a:rPr lang="en-US" sz="2200" dirty="0" smtClean="0"/>
              <a:t>It becomes a problem when the emotionally charged language is substituted for a reason which needs to be provided.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Emotionally Charged Language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559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sz="2600" b="1" u="sng" dirty="0" smtClean="0">
                <a:solidFill>
                  <a:srgbClr val="FFC000"/>
                </a:solidFill>
              </a:rPr>
              <a:t>Our Side Bias</a:t>
            </a:r>
            <a:r>
              <a:rPr lang="en-US" sz="2600" b="1" dirty="0" smtClean="0">
                <a:solidFill>
                  <a:srgbClr val="FFC000"/>
                </a:solidFill>
              </a:rPr>
              <a:t>:</a:t>
            </a:r>
            <a:r>
              <a:rPr lang="en-US" sz="2600" dirty="0" smtClean="0"/>
              <a:t> Using a double-standard to evaluate our own actions and policies in positive terms but similar actions and policies of others in negative terms.</a:t>
            </a:r>
          </a:p>
          <a:p>
            <a:pPr lvl="1"/>
            <a:r>
              <a:rPr lang="en-US" sz="2200" dirty="0" smtClean="0"/>
              <a:t>E.g.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Toronto Raptors point guard was </a:t>
            </a:r>
            <a:r>
              <a:rPr lang="en-US" sz="22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 a bad day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but the Cleveland player </a:t>
            </a:r>
            <a:r>
              <a:rPr lang="en-US" sz="22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showed signs of a continual decline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performance.</a:t>
            </a:r>
          </a:p>
          <a:p>
            <a:pPr marL="68263" indent="0">
              <a:buNone/>
            </a:pPr>
            <a:endParaRPr lang="en-US" sz="1100" dirty="0" smtClean="0"/>
          </a:p>
          <a:p>
            <a:r>
              <a:rPr lang="en-US" sz="2600" b="1" u="sng" dirty="0" smtClean="0">
                <a:solidFill>
                  <a:srgbClr val="FFC000"/>
                </a:solidFill>
              </a:rPr>
              <a:t>Argument by Epithet</a:t>
            </a:r>
            <a:r>
              <a:rPr lang="en-US" sz="2600" dirty="0" smtClean="0">
                <a:solidFill>
                  <a:srgbClr val="FFC000"/>
                </a:solidFill>
              </a:rPr>
              <a:t>:</a:t>
            </a:r>
            <a:r>
              <a:rPr lang="en-US" sz="2600" dirty="0" smtClean="0"/>
              <a:t> Supporting a claim by using emotionally charged language rather than any substantive premise.</a:t>
            </a:r>
          </a:p>
          <a:p>
            <a:pPr lvl="1"/>
            <a:r>
              <a:rPr lang="en-US" sz="2200" dirty="0" smtClean="0"/>
              <a:t>E.g.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think you deserve better grades? What could be more silly?!</a:t>
            </a:r>
          </a:p>
          <a:p>
            <a:pPr lvl="1"/>
            <a:r>
              <a:rPr lang="en-US" sz="2200" dirty="0" smtClean="0"/>
              <a:t>Translate the rhetorical question: Nothing could be more silly!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3 Looking at Language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Emotionally Charged Language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952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6329</TotalTime>
  <Words>2391</Words>
  <Application>Microsoft Office PowerPoint</Application>
  <PresentationFormat>On-screen Show (4:3)</PresentationFormat>
  <Paragraphs>335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Critical Thinking  PHIL 145 - 001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U</cp:lastModifiedBy>
  <cp:revision>228</cp:revision>
  <dcterms:created xsi:type="dcterms:W3CDTF">2009-05-04T15:42:00Z</dcterms:created>
  <dcterms:modified xsi:type="dcterms:W3CDTF">2017-05-11T18:57:22Z</dcterms:modified>
</cp:coreProperties>
</file>