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442" r:id="rId3"/>
    <p:sldId id="397" r:id="rId4"/>
    <p:sldId id="403" r:id="rId5"/>
    <p:sldId id="438" r:id="rId6"/>
    <p:sldId id="439" r:id="rId7"/>
    <p:sldId id="44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9" autoAdjust="0"/>
  </p:normalViewPr>
  <p:slideViewPr>
    <p:cSldViewPr>
      <p:cViewPr>
        <p:scale>
          <a:sx n="90" d="100"/>
          <a:sy n="90" d="100"/>
        </p:scale>
        <p:origin x="-22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31D46-13B0-428C-A453-D89CF45204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042CE-0B70-40E8-83AC-1DD8AD4978BC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220198-B1A3-42F7-A558-15767EF1F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5A39-D254-450A-AFE6-DBBA0C51091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49F85-3441-4525-9B64-D5AED2938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C2EF0-EC9B-48A5-97CC-99B71A52DE2A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5CAF4-771F-41BC-82D2-E2A8C9BFA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30ACC-9A4C-4ECB-9269-4061DFA6D19C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F052-74F3-4947-93D8-C79A052DC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70E0A9-3AE2-489B-8B4B-2804C8CDF253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5E4240-9D07-4CC7-8E1C-0D60A9505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631C5D-4491-480F-8F7C-5A6F7CB2C31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19FB9D-72B6-4DF2-B6BC-8E7042FBC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D0D8DB-D3DE-477D-8186-9C2AD902651D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E53DFF-112A-43D9-BD7A-87BB12A9B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749F-5053-4814-986D-4A2FA21791C4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C7573-501D-4664-94CA-7C446BB05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15B154-96CA-4F58-A433-B65B0E7C6DFB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039A7E-7EDF-4F5E-AEA5-31B3FC6BE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B413-F636-4360-96D3-AE04E9F314D2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538F-3E46-4C4C-92EB-6626512DF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87C877-9F07-40A5-AD8B-D4081DEF45B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97911F-B6AC-4C3A-B800-54F841B4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9A2420B-5D3D-4743-A298-8828387EA15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07040B3-E56C-4FD3-AC64-1BFCDAB8C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85" r:id="rId4"/>
    <p:sldLayoutId id="2147483686" r:id="rId5"/>
    <p:sldLayoutId id="2147483679" r:id="rId6"/>
    <p:sldLayoutId id="2147483687" r:id="rId7"/>
    <p:sldLayoutId id="2147483680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FF00"/>
                </a:solidFill>
              </a:rPr>
              <a:t>Additional Slides: Weeks 1 &amp;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4953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u="sng" dirty="0" smtClean="0">
                <a:solidFill>
                  <a:srgbClr val="92D050"/>
                </a:solidFill>
              </a:rPr>
              <a:t>Explanations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</a:p>
          <a:p>
            <a:pPr lvl="1"/>
            <a:r>
              <a:rPr lang="en-US" sz="2400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Explanandum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(the fact that needs to be explained)</a:t>
            </a:r>
          </a:p>
          <a:p>
            <a:pPr lvl="2"/>
            <a:r>
              <a:rPr lang="en-US" sz="2200" dirty="0" smtClean="0"/>
              <a:t>The fact that Jackie went to the gym (not contested).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Why </a:t>
            </a:r>
            <a:r>
              <a:rPr lang="en-US" sz="2200" dirty="0"/>
              <a:t>did Jackie go to the gym?</a:t>
            </a:r>
            <a:endParaRPr lang="en-US" sz="2200" dirty="0" smtClean="0"/>
          </a:p>
          <a:p>
            <a:pPr lvl="1"/>
            <a:r>
              <a:rPr lang="en-US" sz="2400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Explanans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(the statement that does the explaining)</a:t>
            </a:r>
          </a:p>
          <a:p>
            <a:pPr lvl="2"/>
            <a:r>
              <a:rPr lang="en-US" dirty="0" smtClean="0"/>
              <a:t>Hypothesis: She went to the gym because she wanted to look buff.</a:t>
            </a:r>
          </a:p>
          <a:p>
            <a:pPr lvl="3"/>
            <a:r>
              <a:rPr lang="en-US" dirty="0" smtClean="0"/>
              <a:t>That is, her motivations / intentions provide the explanation for her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Her motivations (hypothetically) help us to understand the causality involved in producing her </a:t>
            </a:r>
            <a:r>
              <a:rPr lang="en-US" dirty="0" err="1" smtClean="0"/>
              <a:t>behaviour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Arguments and Non-Arguments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1: What is an Argument?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029200" cy="5029200"/>
          </a:xfrm>
        </p:spPr>
        <p:txBody>
          <a:bodyPr>
            <a:normAutofit fontScale="85000" lnSpcReduction="10000"/>
          </a:bodyPr>
          <a:lstStyle/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Literacy is an important life skill.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Anyone who gets accepted to a major university is literate.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Jill got accepted to a major university.</a:t>
            </a:r>
          </a:p>
          <a:p>
            <a:pPr lvl="1">
              <a:buNone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Thus,</a:t>
            </a:r>
          </a:p>
          <a:p>
            <a:pPr marL="968375" lvl="1" indent="-514350" eaLnBrk="1" hangingPunct="1">
              <a:buFont typeface="+mj-lt"/>
              <a:buAutoNum type="arabicPeriod" startAt="4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Jill is literate. </a:t>
            </a:r>
          </a:p>
          <a:p>
            <a:pPr marL="1223963" lvl="2" indent="-514350" eaLnBrk="1" hangingPunct="1">
              <a:defRPr/>
            </a:pPr>
            <a:r>
              <a:rPr lang="en-US" sz="2000" i="1" dirty="0" smtClean="0"/>
              <a:t>Sub-conclusion, follows from 2,3 (linked).</a:t>
            </a:r>
          </a:p>
          <a:p>
            <a:pPr lvl="1">
              <a:buNone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So,</a:t>
            </a:r>
          </a:p>
          <a:p>
            <a:pPr marL="968375" lvl="1" indent="-514350" eaLnBrk="1" hangingPunct="1">
              <a:buFont typeface="+mj-lt"/>
              <a:buAutoNum type="arabicPeriod" startAt="5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 least one person is literate. </a:t>
            </a:r>
          </a:p>
          <a:p>
            <a:pPr marL="1223963" lvl="2" indent="-514350" eaLnBrk="1" hangingPunct="1">
              <a:defRPr/>
            </a:pPr>
            <a:r>
              <a:rPr lang="en-US" sz="2000" i="1" dirty="0" smtClean="0"/>
              <a:t>Conclusion follows directly from 4.</a:t>
            </a:r>
          </a:p>
          <a:p>
            <a:pPr lvl="1">
              <a:buNone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Therefore, </a:t>
            </a:r>
          </a:p>
          <a:p>
            <a:pPr marL="968375" lvl="1" indent="-514350" eaLnBrk="1" hangingPunct="1">
              <a:buFont typeface="+mj-lt"/>
              <a:buAutoNum type="arabicPeriod" startAt="6"/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person has an important life skill. </a:t>
            </a:r>
          </a:p>
          <a:p>
            <a:pPr marL="1223963" lvl="2" indent="-514350" eaLnBrk="1" hangingPunct="1">
              <a:defRPr/>
            </a:pPr>
            <a:r>
              <a:rPr lang="en-US" sz="2000" i="1" dirty="0" smtClean="0"/>
              <a:t>Conclusion follows from 1,5 (linked).</a:t>
            </a:r>
            <a:endParaRPr lang="en-CA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486400" y="394283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26218" y="127583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92866" y="127583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83266" y="259895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49866" y="516203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06459" y="323746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88522" y="394283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36273" y="4410540"/>
            <a:ext cx="18393" cy="599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06459" y="1830251"/>
            <a:ext cx="0" cy="6647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3901" y="12192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3715" y="38666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Pinning Down Argument Structure</a:t>
            </a:r>
            <a:endParaRPr lang="en-US" dirty="0" smtClean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2 Argument Structure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0" y="16674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Sub-argument 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2886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Sub-argument 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448687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argument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8" grpId="0"/>
      <p:bldP spid="19" grpId="0"/>
      <p:bldP spid="3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9436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Standardize the following argument:</a:t>
            </a:r>
          </a:p>
          <a:p>
            <a:pPr marL="454025" lvl="1" indent="0">
              <a:lnSpc>
                <a:spcPct val="80000"/>
              </a:lnSpc>
              <a:buNone/>
            </a:pPr>
            <a:r>
              <a:rPr lang="en-US" sz="2400" b="1" u="sng" dirty="0" smtClean="0"/>
              <a:t>Argument 1 (pp. 24-5)</a:t>
            </a:r>
          </a:p>
          <a:p>
            <a:pPr lvl="1">
              <a:lnSpc>
                <a:spcPct val="80000"/>
              </a:lnSpc>
            </a:pPr>
            <a:r>
              <a:rPr lang="en-US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computer cannot cheat in a game, because cheating requires deliberately breaking rules in order to win. A computer cannot deliberately break rules because it has no freedom of action.</a:t>
            </a:r>
          </a:p>
          <a:p>
            <a:pPr marL="454025" lvl="1" indent="0">
              <a:lnSpc>
                <a:spcPct val="80000"/>
              </a:lnSpc>
              <a:buNone/>
            </a:pPr>
            <a:endParaRPr lang="en-US" sz="2400" dirty="0" smtClean="0"/>
          </a:p>
          <a:p>
            <a:pPr marL="911225" lvl="1" indent="-457200">
              <a:lnSpc>
                <a:spcPct val="80000"/>
              </a:lnSpc>
              <a:buFont typeface="+mj-lt"/>
              <a:buAutoNum type="arabicParenR"/>
            </a:pPr>
            <a:r>
              <a:rPr lang="en-US" sz="2400" dirty="0" smtClean="0"/>
              <a:t>A computer has no freedom of action.</a:t>
            </a:r>
          </a:p>
          <a:p>
            <a:pPr marL="454025" lvl="1" indent="0">
              <a:lnSpc>
                <a:spcPct val="80000"/>
              </a:lnSpc>
              <a:buNone/>
            </a:pPr>
            <a:r>
              <a:rPr lang="en-US" sz="2400" dirty="0" smtClean="0"/>
              <a:t>Thus,</a:t>
            </a:r>
          </a:p>
          <a:p>
            <a:pPr marL="911225" lvl="1" indent="-457200">
              <a:lnSpc>
                <a:spcPct val="80000"/>
              </a:lnSpc>
              <a:buFont typeface="+mj-lt"/>
              <a:buAutoNum type="arabicParenR" startAt="2"/>
            </a:pPr>
            <a:r>
              <a:rPr lang="en-US" sz="2400" dirty="0" smtClean="0"/>
              <a:t>A computer cannot deliberately break rules.</a:t>
            </a:r>
          </a:p>
          <a:p>
            <a:pPr marL="911225" lvl="1" indent="-457200">
              <a:lnSpc>
                <a:spcPct val="80000"/>
              </a:lnSpc>
              <a:buAutoNum type="arabicParenR" startAt="2"/>
            </a:pPr>
            <a:r>
              <a:rPr lang="en-US" sz="2400" dirty="0" smtClean="0"/>
              <a:t>Cheating requires deliberately breaking rules. </a:t>
            </a:r>
          </a:p>
          <a:p>
            <a:pPr marL="454025" lvl="1" indent="0">
              <a:lnSpc>
                <a:spcPct val="80000"/>
              </a:lnSpc>
              <a:buNone/>
            </a:pPr>
            <a:r>
              <a:rPr lang="en-US" sz="2400" dirty="0" smtClean="0"/>
              <a:t>Therefore,</a:t>
            </a:r>
          </a:p>
          <a:p>
            <a:pPr marL="911225" lvl="1" indent="-457200">
              <a:lnSpc>
                <a:spcPct val="80000"/>
              </a:lnSpc>
              <a:buFont typeface="+mj-lt"/>
              <a:buAutoNum type="arabicParenR" startAt="4"/>
            </a:pPr>
            <a:r>
              <a:rPr lang="en-US" sz="2400" dirty="0" smtClean="0"/>
              <a:t>A computer cannot cheat.</a:t>
            </a:r>
          </a:p>
        </p:txBody>
      </p:sp>
      <p:sp>
        <p:nvSpPr>
          <p:cNvPr id="4" name="Oval 3"/>
          <p:cNvSpPr/>
          <p:nvPr/>
        </p:nvSpPr>
        <p:spPr>
          <a:xfrm>
            <a:off x="7086600" y="2209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91400" y="2819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29600" y="3352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46482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001000" y="4038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4517" y="336331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Pinning Down Argument Structure</a:t>
            </a:r>
            <a:endParaRPr lang="en-US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2 Argument Structure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2 Argument Structure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4648200" cy="706437"/>
          </a:xfrm>
          <a:solidFill>
            <a:schemeClr val="tx2">
              <a:lumMod val="50000"/>
            </a:schemeClr>
          </a:solidFill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Activity!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381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411163" indent="-342900" algn="l" rtl="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4025" lvl="1" indent="0">
              <a:spcBef>
                <a:spcPts val="0"/>
              </a:spcBef>
              <a:buNone/>
            </a:pPr>
            <a:r>
              <a:rPr lang="en-CA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“Of the varied forms of crime, bank robbery is the most satisfactory to both the individual and society. The individual of course gets a lot of money, that goes without saying, and he benefits society by putting large amounts of cash back into circulation. The economy is stimulated, small businessmen prosper; people read about the crime with great interest, and the police have a chance to exercise their skills. Good for all.” </a:t>
            </a:r>
          </a:p>
          <a:p>
            <a:pPr marL="454025" lvl="1" indent="0">
              <a:spcBef>
                <a:spcPts val="0"/>
              </a:spcBef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38600" y="11430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411163" indent="-342900" algn="l" rtl="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11225" lvl="1" indent="-457200">
              <a:buFont typeface="+mj-lt"/>
              <a:buAutoNum type="arabicParenR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gets a lot of money.</a:t>
            </a:r>
          </a:p>
          <a:p>
            <a:pPr marL="454025" lvl="1" indent="0">
              <a:buFont typeface="Wingdings" pitchFamily="2" charset="2"/>
              <a:buNone/>
            </a:pPr>
            <a:r>
              <a:rPr lang="en-CA" sz="2400" b="1" dirty="0" smtClean="0"/>
              <a:t>Furthermore,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stimulates the economy by putting large amount of cash back into circulation.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causes small businessmen to prosper.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provides entertaining reading for many people. 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provides police with a chance to exercise their skills. </a:t>
            </a:r>
          </a:p>
          <a:p>
            <a:pPr marL="454025" lvl="1" indent="0">
              <a:buFont typeface="Wingdings" pitchFamily="2" charset="2"/>
              <a:buNone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So, </a:t>
            </a:r>
          </a:p>
          <a:p>
            <a:pPr marL="911225" lvl="1" indent="-457200">
              <a:buFont typeface="+mj-lt"/>
              <a:buAutoNum type="arabicParenR" startAt="6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greatly benefits society.</a:t>
            </a:r>
          </a:p>
          <a:p>
            <a:pPr marL="454025" lvl="1" indent="0">
              <a:buFont typeface="Wingdings" pitchFamily="2" charset="2"/>
              <a:buNone/>
            </a:pPr>
            <a:r>
              <a:rPr lang="en-CA" sz="2400" b="1" dirty="0" smtClean="0"/>
              <a:t>Therefore, </a:t>
            </a:r>
          </a:p>
          <a:p>
            <a:pPr marL="911225" lvl="1" indent="-457200">
              <a:buFont typeface="+mj-lt"/>
              <a:buAutoNum type="arabicParenR" startAt="7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Bank robbery is the most satisfactory crime (to both the individual and society).</a:t>
            </a:r>
          </a:p>
          <a:p>
            <a:pPr marL="454025" lvl="1" indent="0"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50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2 Argument Structure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4648200" cy="706437"/>
          </a:xfrm>
          <a:solidFill>
            <a:schemeClr val="tx2">
              <a:lumMod val="50000"/>
            </a:schemeClr>
          </a:solidFill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Activity!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38600" y="11430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411163" indent="-342900" algn="l" rtl="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11225" lvl="1" indent="-457200">
              <a:buFont typeface="+mj-lt"/>
              <a:buAutoNum type="arabicParenR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gets a lot of money.</a:t>
            </a:r>
          </a:p>
          <a:p>
            <a:pPr marL="454025" lvl="1" indent="0">
              <a:buFont typeface="Wingdings" pitchFamily="2" charset="2"/>
              <a:buNone/>
            </a:pPr>
            <a:r>
              <a:rPr lang="en-CA" sz="2400" b="1" dirty="0" smtClean="0"/>
              <a:t>Furthermore,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stimulates the economy by putting large amount of cash back into circulation.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causes small businessmen to prosper.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provides entertaining reading for many people. </a:t>
            </a:r>
          </a:p>
          <a:p>
            <a:pPr marL="911225" lvl="1" indent="-457200">
              <a:buFont typeface="+mj-lt"/>
              <a:buAutoNum type="arabicParenR" startAt="2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provides police with a chance to exercise their skills. </a:t>
            </a:r>
          </a:p>
          <a:p>
            <a:pPr marL="454025" lvl="1" indent="0">
              <a:buFont typeface="Wingdings" pitchFamily="2" charset="2"/>
              <a:buNone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So, </a:t>
            </a:r>
          </a:p>
          <a:p>
            <a:pPr marL="911225" lvl="1" indent="-457200">
              <a:buFont typeface="+mj-lt"/>
              <a:buAutoNum type="arabicParenR" startAt="6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An individual who robs a bank greatly benefits society.</a:t>
            </a:r>
          </a:p>
          <a:p>
            <a:pPr marL="454025" lvl="1" indent="0">
              <a:buFont typeface="Wingdings" pitchFamily="2" charset="2"/>
              <a:buNone/>
            </a:pPr>
            <a:r>
              <a:rPr lang="en-CA" sz="2400" b="1" dirty="0" smtClean="0"/>
              <a:t>Therefore, </a:t>
            </a:r>
          </a:p>
          <a:p>
            <a:pPr marL="911225" lvl="1" indent="-457200">
              <a:buFont typeface="+mj-lt"/>
              <a:buAutoNum type="arabicParenR" startAt="7"/>
            </a:pPr>
            <a:r>
              <a:rPr lang="en-CA" sz="2400" b="1" dirty="0" smtClean="0">
                <a:solidFill>
                  <a:schemeClr val="tx2">
                    <a:lumMod val="90000"/>
                  </a:schemeClr>
                </a:solidFill>
              </a:rPr>
              <a:t>Bank robbery is the most satisfactory crime (to both the individual and society).</a:t>
            </a:r>
          </a:p>
          <a:p>
            <a:pPr marL="454025" lvl="1" indent="0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10" name="Oval 9"/>
          <p:cNvSpPr/>
          <p:nvPr/>
        </p:nvSpPr>
        <p:spPr>
          <a:xfrm>
            <a:off x="1905000" y="1905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0600" y="3352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48000" y="2567152"/>
            <a:ext cx="670034" cy="796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62200" y="3352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6400" y="46482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81200" y="4038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4717" y="336331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2743200" y="1905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1905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05200" y="1905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2983" y="2556642"/>
            <a:ext cx="335017" cy="643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28297" y="2567152"/>
            <a:ext cx="286303" cy="643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42497" y="2590800"/>
            <a:ext cx="828951" cy="643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CA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Unstated premises and conclusions:</a:t>
            </a:r>
          </a:p>
          <a:p>
            <a:pPr>
              <a:lnSpc>
                <a:spcPct val="80000"/>
              </a:lnSpc>
              <a:buNone/>
            </a:pPr>
            <a:endParaRPr lang="en-CA" sz="105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CA" dirty="0" smtClean="0"/>
              <a:t>When should I include an implicit premise in my standardization of an argument?</a:t>
            </a:r>
          </a:p>
          <a:p>
            <a:pPr lvl="1" eaLnBrk="1" hangingPunct="1">
              <a:defRPr/>
            </a:pPr>
            <a:r>
              <a:rPr lang="en-CA" sz="2800" b="1" dirty="0" smtClean="0"/>
              <a:t>RULES:</a:t>
            </a:r>
          </a:p>
          <a:p>
            <a:pPr marL="1223963" lvl="2" indent="-457200" eaLnBrk="1" hangingPunct="1">
              <a:buFont typeface="+mj-lt"/>
              <a:buAutoNum type="arabicPeriod"/>
              <a:defRPr/>
            </a:pP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the implicit premise is </a:t>
            </a:r>
            <a:r>
              <a:rPr lang="en-CA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required</a:t>
            </a: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strictly speaking, by the speaker/author’s logic, do not include it.</a:t>
            </a:r>
          </a:p>
          <a:p>
            <a:pPr lvl="3">
              <a:spcAft>
                <a:spcPts val="600"/>
              </a:spcAft>
              <a:defRPr/>
            </a:pPr>
            <a:r>
              <a:rPr lang="en-CA" dirty="0" smtClean="0"/>
              <a:t>Required: Without the premise, the conclusion would not follow.</a:t>
            </a:r>
          </a:p>
          <a:p>
            <a:pPr marL="1223963" lvl="2" indent="-457200">
              <a:buFont typeface="+mj-lt"/>
              <a:buAutoNum type="arabicPeriod"/>
              <a:defRPr/>
            </a:pP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the implicit premise is </a:t>
            </a:r>
            <a:r>
              <a:rPr lang="en-CA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significant</a:t>
            </a: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(contentious / questionable), do not include it.</a:t>
            </a:r>
          </a:p>
          <a:p>
            <a:pPr lvl="3">
              <a:spcAft>
                <a:spcPts val="600"/>
              </a:spcAft>
              <a:defRPr/>
            </a:pPr>
            <a:r>
              <a:rPr lang="en-CA" dirty="0" smtClean="0"/>
              <a:t>If you don’t have a good reason to draw attention to it, don’t bother!</a:t>
            </a:r>
          </a:p>
          <a:p>
            <a:pPr marL="1223963" lvl="2" indent="-457200">
              <a:buFont typeface="+mj-lt"/>
              <a:buAutoNum type="arabicPeriod"/>
              <a:defRPr/>
            </a:pP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the implicit premise is </a:t>
            </a:r>
            <a:r>
              <a:rPr lang="en-CA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obvious</a:t>
            </a: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do not include it.</a:t>
            </a:r>
          </a:p>
          <a:p>
            <a:pPr lvl="3">
              <a:spcAft>
                <a:spcPts val="600"/>
              </a:spcAft>
              <a:defRPr/>
            </a:pPr>
            <a:r>
              <a:rPr lang="en-CA" dirty="0" smtClean="0"/>
              <a:t>There is generally no need to state the obvious.</a:t>
            </a:r>
          </a:p>
          <a:p>
            <a:pPr marL="1223963" lvl="2" indent="-457200">
              <a:buFont typeface="+mj-lt"/>
              <a:buAutoNum type="arabicPeriod"/>
              <a:defRPr/>
            </a:pPr>
            <a:r>
              <a:rPr lang="en-CA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the implicit premise is required, significant, and not obvious, then include it.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Pinning Down Argument Structure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2 Argument Structure</a:t>
            </a:r>
          </a:p>
        </p:txBody>
      </p:sp>
    </p:spTree>
    <p:extLst>
      <p:ext uri="{BB962C8B-B14F-4D97-AF65-F5344CB8AC3E}">
        <p14:creationId xmlns:p14="http://schemas.microsoft.com/office/powerpoint/2010/main" val="1422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6292</TotalTime>
  <Words>701</Words>
  <Application>Microsoft Office PowerPoint</Application>
  <PresentationFormat>On-screen Show (4:3)</PresentationFormat>
  <Paragraphs>102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Critical Thinking  PHIL 145 - 001</vt:lpstr>
      <vt:lpstr>Arguments and Non-Arguments</vt:lpstr>
      <vt:lpstr>Pinning Down Argument Structure</vt:lpstr>
      <vt:lpstr>Pinning Down Argument Structure</vt:lpstr>
      <vt:lpstr>Group Activity!</vt:lpstr>
      <vt:lpstr>Group Activity!</vt:lpstr>
      <vt:lpstr>Pinning Down Argument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U</cp:lastModifiedBy>
  <cp:revision>222</cp:revision>
  <dcterms:created xsi:type="dcterms:W3CDTF">2009-05-04T15:42:00Z</dcterms:created>
  <dcterms:modified xsi:type="dcterms:W3CDTF">2017-05-11T18:54:31Z</dcterms:modified>
</cp:coreProperties>
</file>