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6" r:id="rId3"/>
    <p:sldId id="258" r:id="rId4"/>
    <p:sldId id="351" r:id="rId5"/>
    <p:sldId id="259" r:id="rId6"/>
    <p:sldId id="301" r:id="rId7"/>
    <p:sldId id="267" r:id="rId8"/>
    <p:sldId id="283" r:id="rId9"/>
    <p:sldId id="302" r:id="rId10"/>
    <p:sldId id="306" r:id="rId11"/>
    <p:sldId id="274" r:id="rId12"/>
    <p:sldId id="269" r:id="rId13"/>
    <p:sldId id="275" r:id="rId14"/>
    <p:sldId id="276" r:id="rId15"/>
    <p:sldId id="277" r:id="rId16"/>
    <p:sldId id="303" r:id="rId17"/>
    <p:sldId id="352" r:id="rId18"/>
    <p:sldId id="353" r:id="rId19"/>
    <p:sldId id="355" r:id="rId20"/>
    <p:sldId id="358" r:id="rId21"/>
    <p:sldId id="359" r:id="rId22"/>
    <p:sldId id="360" r:id="rId23"/>
    <p:sldId id="361" r:id="rId24"/>
    <p:sldId id="362" r:id="rId25"/>
    <p:sldId id="363" r:id="rId26"/>
    <p:sldId id="365" r:id="rId27"/>
    <p:sldId id="366" r:id="rId28"/>
    <p:sldId id="367" r:id="rId29"/>
    <p:sldId id="368" r:id="rId30"/>
    <p:sldId id="369" r:id="rId31"/>
    <p:sldId id="370" r:id="rId32"/>
    <p:sldId id="371" r:id="rId33"/>
    <p:sldId id="372" r:id="rId34"/>
    <p:sldId id="373" r:id="rId35"/>
    <p:sldId id="376" r:id="rId36"/>
    <p:sldId id="378" r:id="rId37"/>
    <p:sldId id="379" r:id="rId38"/>
    <p:sldId id="380" r:id="rId39"/>
    <p:sldId id="381" r:id="rId40"/>
    <p:sldId id="382" r:id="rId41"/>
    <p:sldId id="384" r:id="rId42"/>
    <p:sldId id="385" r:id="rId43"/>
    <p:sldId id="38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67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04042CE-0B70-40E8-83AC-1DD8AD4978BC}" type="datetimeFigureOut">
              <a:rPr lang="en-US" smtClean="0"/>
              <a:pPr>
                <a:defRPr/>
              </a:pPr>
              <a:t>5/1/2017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220198-B1A3-42F7-A558-15767EF1FBCA}" type="slidenum">
              <a:rPr lang="en-US" smtClean="0"/>
              <a:pPr>
                <a:defRPr/>
              </a:pPr>
              <a:t>‹#›</a:t>
            </a:fld>
            <a:endParaRPr lang="en-US"/>
          </a:p>
        </p:txBody>
      </p:sp>
    </p:spTree>
    <p:extLst>
      <p:ext uri="{BB962C8B-B14F-4D97-AF65-F5344CB8AC3E}">
        <p14:creationId xmlns:p14="http://schemas.microsoft.com/office/powerpoint/2010/main" val="247183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98F5A39-D254-450A-AFE6-DBBA0C510918}" type="datetimeFigureOut">
              <a:rPr lang="en-US" smtClean="0"/>
              <a:pPr>
                <a:defRPr/>
              </a:pPr>
              <a:t>5/1/2017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949F85-3441-4525-9B64-D5AED2938DF2}" type="slidenum">
              <a:rPr lang="en-US" smtClean="0"/>
              <a:pPr>
                <a:defRPr/>
              </a:pPr>
              <a:t>‹#›</a:t>
            </a:fld>
            <a:endParaRPr lang="en-US"/>
          </a:p>
        </p:txBody>
      </p:sp>
    </p:spTree>
    <p:extLst>
      <p:ext uri="{BB962C8B-B14F-4D97-AF65-F5344CB8AC3E}">
        <p14:creationId xmlns:p14="http://schemas.microsoft.com/office/powerpoint/2010/main" val="265021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4BC2EF0-EC9B-48A5-97CC-99B71A52DE2A}" type="datetimeFigureOut">
              <a:rPr lang="en-US" smtClean="0"/>
              <a:pPr>
                <a:defRPr/>
              </a:pPr>
              <a:t>5/1/2017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E55CAF4-771F-41BC-82D2-E2A8C9BFA07B}" type="slidenum">
              <a:rPr lang="en-US" smtClean="0"/>
              <a:pPr>
                <a:defRPr/>
              </a:pPr>
              <a:t>‹#›</a:t>
            </a:fld>
            <a:endParaRPr lang="en-US"/>
          </a:p>
        </p:txBody>
      </p:sp>
    </p:spTree>
    <p:extLst>
      <p:ext uri="{BB962C8B-B14F-4D97-AF65-F5344CB8AC3E}">
        <p14:creationId xmlns:p14="http://schemas.microsoft.com/office/powerpoint/2010/main" val="298976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7B30ACC-9A4C-4ECB-9269-4061DFA6D19C}" type="datetimeFigureOut">
              <a:rPr lang="en-US" smtClean="0"/>
              <a:pPr>
                <a:defRPr/>
              </a:pPr>
              <a:t>5/1/2017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D73F052-74F3-4947-93D8-C79A052DCFD4}" type="slidenum">
              <a:rPr lang="en-US" smtClean="0"/>
              <a:pPr>
                <a:defRPr/>
              </a:pPr>
              <a:t>‹#›</a:t>
            </a:fld>
            <a:endParaRPr lang="en-US"/>
          </a:p>
        </p:txBody>
      </p:sp>
    </p:spTree>
    <p:extLst>
      <p:ext uri="{BB962C8B-B14F-4D97-AF65-F5344CB8AC3E}">
        <p14:creationId xmlns:p14="http://schemas.microsoft.com/office/powerpoint/2010/main" val="384029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670E0A9-3AE2-489B-8B4B-2804C8CDF253}" type="datetimeFigureOut">
              <a:rPr lang="en-US" smtClean="0"/>
              <a:pPr>
                <a:defRPr/>
              </a:pPr>
              <a:t>5/1/2017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5E4240-9D07-4CC7-8E1C-0D60A9505642}" type="slidenum">
              <a:rPr lang="en-US" smtClean="0"/>
              <a:pPr>
                <a:defRPr/>
              </a:pPr>
              <a:t>‹#›</a:t>
            </a:fld>
            <a:endParaRPr lang="en-US"/>
          </a:p>
        </p:txBody>
      </p:sp>
    </p:spTree>
    <p:extLst>
      <p:ext uri="{BB962C8B-B14F-4D97-AF65-F5344CB8AC3E}">
        <p14:creationId xmlns:p14="http://schemas.microsoft.com/office/powerpoint/2010/main" val="172062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1A631C5D-4491-480F-8F7C-5A6F7CB2C318}" type="datetimeFigureOut">
              <a:rPr lang="en-US" smtClean="0"/>
              <a:pPr>
                <a:defRPr/>
              </a:pPr>
              <a:t>5/1/2017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D19FB9D-72B6-4DF2-B6BC-8E7042FBCBFD}" type="slidenum">
              <a:rPr lang="en-US" smtClean="0"/>
              <a:pPr>
                <a:defRPr/>
              </a:pPr>
              <a:t>‹#›</a:t>
            </a:fld>
            <a:endParaRPr lang="en-US"/>
          </a:p>
        </p:txBody>
      </p:sp>
    </p:spTree>
    <p:extLst>
      <p:ext uri="{BB962C8B-B14F-4D97-AF65-F5344CB8AC3E}">
        <p14:creationId xmlns:p14="http://schemas.microsoft.com/office/powerpoint/2010/main" val="224435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AD0D8DB-D3DE-477D-8186-9C2AD902651D}" type="datetimeFigureOut">
              <a:rPr lang="en-US" smtClean="0"/>
              <a:pPr>
                <a:defRPr/>
              </a:pPr>
              <a:t>5/1/2017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DE53DFF-112A-43D9-BD7A-87BB12A9B6F0}" type="slidenum">
              <a:rPr lang="en-US" smtClean="0"/>
              <a:pPr>
                <a:defRPr/>
              </a:pPr>
              <a:t>‹#›</a:t>
            </a:fld>
            <a:endParaRPr lang="en-US"/>
          </a:p>
        </p:txBody>
      </p:sp>
    </p:spTree>
    <p:extLst>
      <p:ext uri="{BB962C8B-B14F-4D97-AF65-F5344CB8AC3E}">
        <p14:creationId xmlns:p14="http://schemas.microsoft.com/office/powerpoint/2010/main" val="348302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7BBD749F-5053-4814-986D-4A2FA21791C4}" type="datetimeFigureOut">
              <a:rPr lang="en-US" smtClean="0"/>
              <a:pPr>
                <a:defRPr/>
              </a:pPr>
              <a:t>5/1/2017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13C7573-501D-4664-94CA-7C446BB05A76}" type="slidenum">
              <a:rPr lang="en-US" smtClean="0"/>
              <a:pPr>
                <a:defRPr/>
              </a:pPr>
              <a:t>‹#›</a:t>
            </a:fld>
            <a:endParaRPr lang="en-US"/>
          </a:p>
        </p:txBody>
      </p:sp>
    </p:spTree>
    <p:extLst>
      <p:ext uri="{BB962C8B-B14F-4D97-AF65-F5344CB8AC3E}">
        <p14:creationId xmlns:p14="http://schemas.microsoft.com/office/powerpoint/2010/main" val="197725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915B154-96CA-4F58-A433-B65B0E7C6DFB}" type="datetimeFigureOut">
              <a:rPr lang="en-US" smtClean="0"/>
              <a:pPr>
                <a:defRPr/>
              </a:pPr>
              <a:t>5/1/2017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5039A7E-7EDF-4F5E-AEA5-31B3FC6BE0ED}" type="slidenum">
              <a:rPr lang="en-US" smtClean="0"/>
              <a:pPr>
                <a:defRPr/>
              </a:pPr>
              <a:t>‹#›</a:t>
            </a:fld>
            <a:endParaRPr lang="en-US"/>
          </a:p>
        </p:txBody>
      </p:sp>
    </p:spTree>
    <p:extLst>
      <p:ext uri="{BB962C8B-B14F-4D97-AF65-F5344CB8AC3E}">
        <p14:creationId xmlns:p14="http://schemas.microsoft.com/office/powerpoint/2010/main" val="178669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F9B413-F636-4360-96D3-AE04E9F314D2}" type="datetimeFigureOut">
              <a:rPr lang="en-US" smtClean="0"/>
              <a:pPr>
                <a:defRPr/>
              </a:pPr>
              <a:t>5/1/2017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E4538F-3E46-4C4C-92EB-6626512DF7AD}" type="slidenum">
              <a:rPr lang="en-US" smtClean="0"/>
              <a:pPr>
                <a:defRPr/>
              </a:pPr>
              <a:t>‹#›</a:t>
            </a:fld>
            <a:endParaRPr lang="en-US"/>
          </a:p>
        </p:txBody>
      </p:sp>
    </p:spTree>
    <p:extLst>
      <p:ext uri="{BB962C8B-B14F-4D97-AF65-F5344CB8AC3E}">
        <p14:creationId xmlns:p14="http://schemas.microsoft.com/office/powerpoint/2010/main" val="243447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87C877-9F07-40A5-AD8B-D4081DEF45B8}" type="datetimeFigureOut">
              <a:rPr lang="en-US" smtClean="0"/>
              <a:pPr>
                <a:defRPr/>
              </a:pPr>
              <a:t>5/1/2017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C97911F-B6AC-4C3A-B800-54F841B4DFBF}" type="slidenum">
              <a:rPr lang="en-US" smtClean="0"/>
              <a:pPr>
                <a:defRPr/>
              </a:pPr>
              <a:t>‹#›</a:t>
            </a:fld>
            <a:endParaRPr lang="en-US"/>
          </a:p>
        </p:txBody>
      </p:sp>
    </p:spTree>
    <p:extLst>
      <p:ext uri="{BB962C8B-B14F-4D97-AF65-F5344CB8AC3E}">
        <p14:creationId xmlns:p14="http://schemas.microsoft.com/office/powerpoint/2010/main" val="4155121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9A2420B-5D3D-4743-A298-8828387EA158}" type="datetimeFigureOut">
              <a:rPr lang="en-US" smtClean="0"/>
              <a:pPr>
                <a:defRPr/>
              </a:pPr>
              <a:t>5/1/2017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07040B3-E56C-4FD3-AC64-1BFCDAB8C03E}" type="slidenum">
              <a:rPr lang="en-US" smtClean="0"/>
              <a:pPr>
                <a:defRPr/>
              </a:pPr>
              <a:t>‹#›</a:t>
            </a:fld>
            <a:endParaRPr lang="en-US"/>
          </a:p>
        </p:txBody>
      </p:sp>
    </p:spTree>
    <p:extLst>
      <p:ext uri="{BB962C8B-B14F-4D97-AF65-F5344CB8AC3E}">
        <p14:creationId xmlns:p14="http://schemas.microsoft.com/office/powerpoint/2010/main" val="294159112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acebook.com/viralthread/videos/59813019035966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44496"/>
            <a:ext cx="8229600" cy="1975104"/>
          </a:xfrm>
        </p:spPr>
        <p:txBody>
          <a:bodyPr/>
          <a:lstStyle/>
          <a:p>
            <a:pPr fontAlgn="auto">
              <a:spcAft>
                <a:spcPts val="0"/>
              </a:spcAft>
              <a:defRPr/>
            </a:pPr>
            <a:r>
              <a:rPr lang="en-US" dirty="0" smtClean="0">
                <a:solidFill>
                  <a:schemeClr val="tx2">
                    <a:satMod val="200000"/>
                  </a:schemeClr>
                </a:solidFill>
              </a:rPr>
              <a:t>Critical Thinking </a:t>
            </a:r>
            <a:br>
              <a:rPr lang="en-US" dirty="0" smtClean="0">
                <a:solidFill>
                  <a:schemeClr val="tx2">
                    <a:satMod val="200000"/>
                  </a:schemeClr>
                </a:solidFill>
              </a:rPr>
            </a:br>
            <a:r>
              <a:rPr lang="en-US" dirty="0" smtClean="0">
                <a:solidFill>
                  <a:schemeClr val="tx2">
                    <a:satMod val="200000"/>
                  </a:schemeClr>
                </a:solidFill>
              </a:rPr>
              <a:t>PHIL 145 - 001</a:t>
            </a:r>
            <a:endParaRPr lang="en-US" dirty="0">
              <a:solidFill>
                <a:schemeClr val="tx2">
                  <a:satMod val="200000"/>
                </a:schemeClr>
              </a:solidFill>
            </a:endParaRPr>
          </a:p>
        </p:txBody>
      </p:sp>
      <p:sp>
        <p:nvSpPr>
          <p:cNvPr id="8195" name="Subtitle 2"/>
          <p:cNvSpPr>
            <a:spLocks noGrp="1"/>
          </p:cNvSpPr>
          <p:nvPr>
            <p:ph type="subTitle" idx="1"/>
          </p:nvPr>
        </p:nvSpPr>
        <p:spPr>
          <a:xfrm>
            <a:off x="1447800" y="1987296"/>
            <a:ext cx="6400800" cy="1752600"/>
          </a:xfrm>
        </p:spPr>
        <p:txBody>
          <a:bodyPr/>
          <a:lstStyle/>
          <a:p>
            <a:pPr>
              <a:spcBef>
                <a:spcPct val="0"/>
              </a:spcBef>
            </a:pPr>
            <a:r>
              <a:rPr lang="en-US" sz="2800" dirty="0" smtClean="0">
                <a:solidFill>
                  <a:schemeClr val="tx1"/>
                </a:solidFill>
              </a:rPr>
              <a:t>Week 1: 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772400" cy="1219200"/>
          </a:xfrm>
        </p:spPr>
        <p:txBody>
          <a:bodyPr>
            <a:normAutofit/>
          </a:bodyPr>
          <a:lstStyle/>
          <a:p>
            <a:pPr marL="582930" indent="-514350" fontAlgn="auto">
              <a:spcAft>
                <a:spcPts val="0"/>
              </a:spcAft>
              <a:buNone/>
              <a:defRPr/>
            </a:pPr>
            <a:r>
              <a:rPr lang="en-CA" sz="2600" b="1" dirty="0" smtClean="0">
                <a:solidFill>
                  <a:schemeClr val="tx2">
                    <a:lumMod val="90000"/>
                  </a:schemeClr>
                </a:solidFill>
              </a:rPr>
              <a:t>If you want discernment / Reliable Beliefs …</a:t>
            </a:r>
          </a:p>
          <a:p>
            <a:pPr marL="582930" indent="-514350" fontAlgn="auto">
              <a:spcAft>
                <a:spcPts val="0"/>
              </a:spcAft>
              <a:buNone/>
              <a:defRPr/>
            </a:pPr>
            <a:r>
              <a:rPr lang="en-CA" sz="2600" b="1" dirty="0"/>
              <a:t>	</a:t>
            </a:r>
            <a:r>
              <a:rPr lang="en-CA" sz="2600" b="1" dirty="0" smtClean="0"/>
              <a:t>Learn to understand &amp; evaluate arguments</a:t>
            </a:r>
            <a:endParaRPr lang="en-CA" sz="2600" dirty="0" smtClean="0"/>
          </a:p>
          <a:p>
            <a:pPr marL="1167130" lvl="2" indent="-514350" fontAlgn="auto">
              <a:spcAft>
                <a:spcPts val="0"/>
              </a:spcAft>
              <a:buNone/>
              <a:defRPr/>
            </a:pPr>
            <a:endParaRPr lang="en-US" sz="2600" dirty="0"/>
          </a:p>
        </p:txBody>
      </p:sp>
      <p:sp>
        <p:nvSpPr>
          <p:cNvPr id="16"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Rational </a:t>
            </a:r>
            <a:r>
              <a:rPr lang="en-US" dirty="0">
                <a:solidFill>
                  <a:schemeClr val="tx1"/>
                </a:solidFill>
              </a:rPr>
              <a:t>Moral Agents</a:t>
            </a:r>
            <a:endParaRPr lang="en-US" dirty="0" smtClean="0">
              <a:solidFill>
                <a:schemeClr val="tx1"/>
              </a:solidFill>
            </a:endParaRPr>
          </a:p>
        </p:txBody>
      </p:sp>
      <p:sp>
        <p:nvSpPr>
          <p:cNvPr id="19"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3785641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772400" cy="4876800"/>
          </a:xfrm>
        </p:spPr>
        <p:txBody>
          <a:bodyPr>
            <a:normAutofit/>
          </a:bodyPr>
          <a:lstStyle/>
          <a:p>
            <a:pPr marL="411480" fontAlgn="auto">
              <a:spcAft>
                <a:spcPts val="0"/>
              </a:spcAft>
              <a:buFont typeface="Wingdings"/>
              <a:buChar char=""/>
              <a:defRPr/>
            </a:pPr>
            <a:r>
              <a:rPr lang="en-US" sz="3200" dirty="0" smtClean="0">
                <a:solidFill>
                  <a:srgbClr val="FFC000"/>
                </a:solidFill>
              </a:rPr>
              <a:t>The Filter Model</a:t>
            </a:r>
          </a:p>
          <a:p>
            <a:pPr marL="740664" lvl="1" fontAlgn="auto">
              <a:spcAft>
                <a:spcPts val="0"/>
              </a:spcAft>
              <a:buFont typeface="Wingdings"/>
              <a:buChar char=""/>
              <a:defRPr/>
            </a:pPr>
            <a:r>
              <a:rPr lang="en-US" sz="2800" dirty="0" smtClean="0">
                <a:solidFill>
                  <a:schemeClr val="tx2">
                    <a:lumMod val="90000"/>
                  </a:schemeClr>
                </a:solidFill>
              </a:rPr>
              <a:t>Me</a:t>
            </a:r>
            <a:r>
              <a:rPr lang="en-US" sz="2800" dirty="0" smtClean="0"/>
              <a:t>: Seeker of reasonable beliefs.</a:t>
            </a:r>
          </a:p>
          <a:p>
            <a:pPr marL="740664" lvl="1" fontAlgn="auto">
              <a:spcAft>
                <a:spcPts val="0"/>
              </a:spcAft>
              <a:buFont typeface="Wingdings"/>
              <a:buChar char=""/>
              <a:defRPr/>
            </a:pPr>
            <a:r>
              <a:rPr lang="en-US" sz="2800" dirty="0" smtClean="0">
                <a:solidFill>
                  <a:schemeClr val="tx2">
                    <a:lumMod val="90000"/>
                  </a:schemeClr>
                </a:solidFill>
              </a:rPr>
              <a:t>The World</a:t>
            </a:r>
            <a:r>
              <a:rPr lang="en-US" sz="2800" dirty="0" smtClean="0"/>
              <a:t>: Repository of facts, some truth-tellers, some stupid people, some liars.</a:t>
            </a:r>
          </a:p>
          <a:p>
            <a:pPr marL="740664" lvl="1" fontAlgn="auto">
              <a:spcAft>
                <a:spcPts val="0"/>
              </a:spcAft>
              <a:buFont typeface="Wingdings"/>
              <a:buChar char=""/>
              <a:defRPr/>
            </a:pPr>
            <a:r>
              <a:rPr lang="en-US" sz="2800" dirty="0" smtClean="0">
                <a:solidFill>
                  <a:schemeClr val="tx2">
                    <a:lumMod val="90000"/>
                  </a:schemeClr>
                </a:solidFill>
              </a:rPr>
              <a:t>Critical Thinking</a:t>
            </a:r>
            <a:r>
              <a:rPr lang="en-US" sz="2800" dirty="0" smtClean="0"/>
              <a:t>: A set of skills that filters beliefs – lets truths in but keeps stupidity and lies out. </a:t>
            </a:r>
          </a:p>
          <a:p>
            <a:pPr marL="740664" lvl="1" fontAlgn="auto">
              <a:spcAft>
                <a:spcPts val="0"/>
              </a:spcAft>
              <a:buFont typeface="Wingdings"/>
              <a:buChar char=""/>
              <a:defRPr/>
            </a:pPr>
            <a:r>
              <a:rPr lang="en-US" sz="2800" dirty="0" smtClean="0">
                <a:solidFill>
                  <a:schemeClr val="accent3">
                    <a:lumMod val="40000"/>
                    <a:lumOff val="60000"/>
                  </a:schemeClr>
                </a:solidFill>
              </a:rPr>
              <a:t>Question: </a:t>
            </a:r>
            <a:r>
              <a:rPr lang="en-US" sz="2800" i="1" dirty="0" smtClean="0"/>
              <a:t>What are some major sources of our information?</a:t>
            </a:r>
            <a:endParaRPr lang="en-US" sz="2800" dirty="0" smtClean="0"/>
          </a:p>
        </p:txBody>
      </p:sp>
      <p:sp>
        <p:nvSpPr>
          <p:cNvPr id="6"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Models of Critical Thinking</a:t>
            </a:r>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914400" y="914400"/>
            <a:ext cx="7772400" cy="762000"/>
          </a:xfrm>
        </p:spPr>
        <p:txBody>
          <a:bodyPr/>
          <a:lstStyle/>
          <a:p>
            <a:r>
              <a:rPr lang="en-US" sz="3200" b="1" smtClean="0">
                <a:solidFill>
                  <a:srgbClr val="FFC000"/>
                </a:solidFill>
              </a:rPr>
              <a:t>The Filter Model</a:t>
            </a:r>
          </a:p>
        </p:txBody>
      </p:sp>
      <p:grpSp>
        <p:nvGrpSpPr>
          <p:cNvPr id="4" name="Group 26"/>
          <p:cNvGrpSpPr>
            <a:grpSpLocks/>
          </p:cNvGrpSpPr>
          <p:nvPr/>
        </p:nvGrpSpPr>
        <p:grpSpPr bwMode="auto">
          <a:xfrm>
            <a:off x="914400" y="3962400"/>
            <a:ext cx="2790825" cy="2667000"/>
            <a:chOff x="1353675" y="3886200"/>
            <a:chExt cx="2790262" cy="2667000"/>
          </a:xfrm>
        </p:grpSpPr>
        <p:sp>
          <p:nvSpPr>
            <p:cNvPr id="5" name="Oval 4"/>
            <p:cNvSpPr/>
            <p:nvPr/>
          </p:nvSpPr>
          <p:spPr>
            <a:xfrm>
              <a:off x="1353675" y="3886200"/>
              <a:ext cx="2285539"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Chord 5"/>
            <p:cNvSpPr/>
            <p:nvPr/>
          </p:nvSpPr>
          <p:spPr>
            <a:xfrm rot="11259783">
              <a:off x="3305906" y="4548188"/>
              <a:ext cx="838031" cy="7620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Arc 6"/>
            <p:cNvSpPr/>
            <p:nvPr/>
          </p:nvSpPr>
          <p:spPr>
            <a:xfrm rot="8097085">
              <a:off x="2878076" y="4958638"/>
              <a:ext cx="836613" cy="806287"/>
            </a:xfrm>
            <a:prstGeom prst="arc">
              <a:avLst/>
            </a:prstGeom>
            <a:ln w="889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Oval 7"/>
            <p:cNvSpPr/>
            <p:nvPr/>
          </p:nvSpPr>
          <p:spPr>
            <a:xfrm>
              <a:off x="3029737" y="4343400"/>
              <a:ext cx="533292"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8"/>
            <p:cNvSpPr/>
            <p:nvPr/>
          </p:nvSpPr>
          <p:spPr>
            <a:xfrm>
              <a:off x="3410660" y="4495800"/>
              <a:ext cx="152369"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9" name="Arc 18"/>
          <p:cNvSpPr/>
          <p:nvPr/>
        </p:nvSpPr>
        <p:spPr>
          <a:xfrm>
            <a:off x="304800" y="3352800"/>
            <a:ext cx="4419600" cy="4876800"/>
          </a:xfrm>
          <a:prstGeom prst="arc">
            <a:avLst>
              <a:gd name="adj1" fmla="val 16200000"/>
              <a:gd name="adj2" fmla="val 55576"/>
            </a:avLst>
          </a:prstGeom>
          <a:ln w="1016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nvGrpSpPr>
          <p:cNvPr id="23" name="Group 22"/>
          <p:cNvGrpSpPr>
            <a:grpSpLocks/>
          </p:cNvGrpSpPr>
          <p:nvPr/>
        </p:nvGrpSpPr>
        <p:grpSpPr bwMode="auto">
          <a:xfrm>
            <a:off x="2690678" y="1402933"/>
            <a:ext cx="6148522" cy="4321592"/>
            <a:chOff x="2377800" y="1662865"/>
            <a:chExt cx="6148210" cy="4321208"/>
          </a:xfrm>
        </p:grpSpPr>
        <p:sp>
          <p:nvSpPr>
            <p:cNvPr id="21520" name="TextBox 9"/>
            <p:cNvSpPr txBox="1">
              <a:spLocks noChangeArrowheads="1"/>
            </p:cNvSpPr>
            <p:nvPr/>
          </p:nvSpPr>
          <p:spPr bwMode="auto">
            <a:xfrm rot="21110898">
              <a:off x="2377800" y="2416603"/>
              <a:ext cx="1792478" cy="461665"/>
            </a:xfrm>
            <a:prstGeom prst="rect">
              <a:avLst/>
            </a:prstGeom>
            <a:noFill/>
            <a:ln w="9525">
              <a:noFill/>
              <a:miter lim="800000"/>
              <a:headEnd/>
              <a:tailEnd/>
            </a:ln>
          </p:spPr>
          <p:txBody>
            <a:bodyPr wrap="none">
              <a:spAutoFit/>
            </a:bodyPr>
            <a:lstStyle/>
            <a:p>
              <a:r>
                <a:rPr lang="en-US" sz="2400" dirty="0">
                  <a:latin typeface="Corbel" pitchFamily="34" charset="0"/>
                </a:rPr>
                <a:t>Government</a:t>
              </a:r>
            </a:p>
          </p:txBody>
        </p:sp>
        <p:sp>
          <p:nvSpPr>
            <p:cNvPr id="21521" name="TextBox 10"/>
            <p:cNvSpPr txBox="1">
              <a:spLocks noChangeArrowheads="1"/>
            </p:cNvSpPr>
            <p:nvPr/>
          </p:nvSpPr>
          <p:spPr bwMode="auto">
            <a:xfrm rot="538739">
              <a:off x="4057802" y="1662865"/>
              <a:ext cx="1414170" cy="461665"/>
            </a:xfrm>
            <a:prstGeom prst="rect">
              <a:avLst/>
            </a:prstGeom>
            <a:noFill/>
            <a:ln w="9525">
              <a:noFill/>
              <a:miter lim="800000"/>
              <a:headEnd/>
              <a:tailEnd/>
            </a:ln>
          </p:spPr>
          <p:txBody>
            <a:bodyPr wrap="none">
              <a:spAutoFit/>
            </a:bodyPr>
            <a:lstStyle/>
            <a:p>
              <a:r>
                <a:rPr lang="en-US" sz="2400" dirty="0">
                  <a:latin typeface="Corbel" pitchFamily="34" charset="0"/>
                </a:rPr>
                <a:t>Scientists</a:t>
              </a:r>
            </a:p>
          </p:txBody>
        </p:sp>
        <p:sp>
          <p:nvSpPr>
            <p:cNvPr id="21522" name="TextBox 11"/>
            <p:cNvSpPr txBox="1">
              <a:spLocks noChangeArrowheads="1"/>
            </p:cNvSpPr>
            <p:nvPr/>
          </p:nvSpPr>
          <p:spPr bwMode="auto">
            <a:xfrm rot="1849852">
              <a:off x="5013937" y="2750328"/>
              <a:ext cx="1519968" cy="461665"/>
            </a:xfrm>
            <a:prstGeom prst="rect">
              <a:avLst/>
            </a:prstGeom>
            <a:noFill/>
            <a:ln w="9525">
              <a:noFill/>
              <a:miter lim="800000"/>
              <a:headEnd/>
              <a:tailEnd/>
            </a:ln>
          </p:spPr>
          <p:txBody>
            <a:bodyPr wrap="none">
              <a:spAutoFit/>
            </a:bodyPr>
            <a:lstStyle/>
            <a:p>
              <a:r>
                <a:rPr lang="en-US" sz="2400" dirty="0">
                  <a:latin typeface="Corbel" pitchFamily="34" charset="0"/>
                </a:rPr>
                <a:t>Professors</a:t>
              </a:r>
            </a:p>
          </p:txBody>
        </p:sp>
        <p:sp>
          <p:nvSpPr>
            <p:cNvPr id="21523" name="TextBox 12"/>
            <p:cNvSpPr txBox="1">
              <a:spLocks noChangeArrowheads="1"/>
            </p:cNvSpPr>
            <p:nvPr/>
          </p:nvSpPr>
          <p:spPr bwMode="auto">
            <a:xfrm rot="591706">
              <a:off x="5819051" y="2154158"/>
              <a:ext cx="1178528" cy="523220"/>
            </a:xfrm>
            <a:prstGeom prst="rect">
              <a:avLst/>
            </a:prstGeom>
            <a:noFill/>
            <a:ln w="9525">
              <a:noFill/>
              <a:miter lim="800000"/>
              <a:headEnd/>
              <a:tailEnd/>
            </a:ln>
          </p:spPr>
          <p:txBody>
            <a:bodyPr wrap="none">
              <a:spAutoFit/>
            </a:bodyPr>
            <a:lstStyle/>
            <a:p>
              <a:r>
                <a:rPr lang="en-US" sz="2800" dirty="0">
                  <a:latin typeface="Corbel" pitchFamily="34" charset="0"/>
                </a:rPr>
                <a:t>Family</a:t>
              </a:r>
            </a:p>
          </p:txBody>
        </p:sp>
        <p:sp>
          <p:nvSpPr>
            <p:cNvPr id="21524" name="TextBox 13"/>
            <p:cNvSpPr txBox="1">
              <a:spLocks noChangeArrowheads="1"/>
            </p:cNvSpPr>
            <p:nvPr/>
          </p:nvSpPr>
          <p:spPr bwMode="auto">
            <a:xfrm rot="20454661">
              <a:off x="6589588" y="3742251"/>
              <a:ext cx="1120820" cy="461665"/>
            </a:xfrm>
            <a:prstGeom prst="rect">
              <a:avLst/>
            </a:prstGeom>
            <a:noFill/>
            <a:ln w="9525">
              <a:noFill/>
              <a:miter lim="800000"/>
              <a:headEnd/>
              <a:tailEnd/>
            </a:ln>
          </p:spPr>
          <p:txBody>
            <a:bodyPr wrap="none">
              <a:spAutoFit/>
            </a:bodyPr>
            <a:lstStyle/>
            <a:p>
              <a:r>
                <a:rPr lang="en-US" sz="2400" dirty="0">
                  <a:latin typeface="Corbel" pitchFamily="34" charset="0"/>
                </a:rPr>
                <a:t>Friends</a:t>
              </a:r>
            </a:p>
          </p:txBody>
        </p:sp>
        <p:sp>
          <p:nvSpPr>
            <p:cNvPr id="21525" name="TextBox 14"/>
            <p:cNvSpPr txBox="1">
              <a:spLocks noChangeArrowheads="1"/>
            </p:cNvSpPr>
            <p:nvPr/>
          </p:nvSpPr>
          <p:spPr bwMode="auto">
            <a:xfrm rot="1082956">
              <a:off x="6554518" y="4456974"/>
              <a:ext cx="1479187" cy="461665"/>
            </a:xfrm>
            <a:prstGeom prst="rect">
              <a:avLst/>
            </a:prstGeom>
            <a:noFill/>
            <a:ln w="9525">
              <a:noFill/>
              <a:miter lim="800000"/>
              <a:headEnd/>
              <a:tailEnd/>
            </a:ln>
          </p:spPr>
          <p:txBody>
            <a:bodyPr wrap="none">
              <a:spAutoFit/>
            </a:bodyPr>
            <a:lstStyle/>
            <a:p>
              <a:r>
                <a:rPr lang="en-US" sz="2400" dirty="0">
                  <a:latin typeface="Corbel" pitchFamily="34" charset="0"/>
                </a:rPr>
                <a:t>Politicians</a:t>
              </a:r>
            </a:p>
          </p:txBody>
        </p:sp>
        <p:sp>
          <p:nvSpPr>
            <p:cNvPr id="21526" name="TextBox 15"/>
            <p:cNvSpPr txBox="1">
              <a:spLocks noChangeArrowheads="1"/>
            </p:cNvSpPr>
            <p:nvPr/>
          </p:nvSpPr>
          <p:spPr bwMode="auto">
            <a:xfrm rot="-1311927">
              <a:off x="5306272" y="5460853"/>
              <a:ext cx="2119491" cy="523220"/>
            </a:xfrm>
            <a:prstGeom prst="rect">
              <a:avLst/>
            </a:prstGeom>
            <a:noFill/>
            <a:ln w="9525">
              <a:noFill/>
              <a:miter lim="800000"/>
              <a:headEnd/>
              <a:tailEnd/>
            </a:ln>
          </p:spPr>
          <p:txBody>
            <a:bodyPr wrap="none">
              <a:spAutoFit/>
            </a:bodyPr>
            <a:lstStyle/>
            <a:p>
              <a:r>
                <a:rPr lang="en-US" sz="2800">
                  <a:latin typeface="Corbel" pitchFamily="34" charset="0"/>
                </a:rPr>
                <a:t>Corporations</a:t>
              </a:r>
            </a:p>
          </p:txBody>
        </p:sp>
        <p:sp>
          <p:nvSpPr>
            <p:cNvPr id="21527" name="TextBox 16"/>
            <p:cNvSpPr txBox="1">
              <a:spLocks noChangeArrowheads="1"/>
            </p:cNvSpPr>
            <p:nvPr/>
          </p:nvSpPr>
          <p:spPr bwMode="auto">
            <a:xfrm rot="-771358">
              <a:off x="7116969" y="2651992"/>
              <a:ext cx="1005403" cy="461665"/>
            </a:xfrm>
            <a:prstGeom prst="rect">
              <a:avLst/>
            </a:prstGeom>
            <a:noFill/>
            <a:ln w="9525">
              <a:noFill/>
              <a:miter lim="800000"/>
              <a:headEnd/>
              <a:tailEnd/>
            </a:ln>
          </p:spPr>
          <p:txBody>
            <a:bodyPr wrap="none">
              <a:spAutoFit/>
            </a:bodyPr>
            <a:lstStyle/>
            <a:p>
              <a:r>
                <a:rPr lang="en-US" sz="2400">
                  <a:latin typeface="Corbel" pitchFamily="34" charset="0"/>
                </a:rPr>
                <a:t>Clergy</a:t>
              </a:r>
            </a:p>
          </p:txBody>
        </p:sp>
        <p:sp>
          <p:nvSpPr>
            <p:cNvPr id="21528" name="TextBox 17"/>
            <p:cNvSpPr txBox="1">
              <a:spLocks noChangeArrowheads="1"/>
            </p:cNvSpPr>
            <p:nvPr/>
          </p:nvSpPr>
          <p:spPr bwMode="auto">
            <a:xfrm rot="20454661">
              <a:off x="6071242" y="3322447"/>
              <a:ext cx="1109599" cy="523220"/>
            </a:xfrm>
            <a:prstGeom prst="rect">
              <a:avLst/>
            </a:prstGeom>
            <a:noFill/>
            <a:ln w="9525">
              <a:noFill/>
              <a:miter lim="800000"/>
              <a:headEnd/>
              <a:tailEnd/>
            </a:ln>
          </p:spPr>
          <p:txBody>
            <a:bodyPr wrap="none">
              <a:spAutoFit/>
            </a:bodyPr>
            <a:lstStyle/>
            <a:p>
              <a:r>
                <a:rPr lang="en-US" sz="2800" dirty="0">
                  <a:latin typeface="Corbel" pitchFamily="34" charset="0"/>
                </a:rPr>
                <a:t>Media</a:t>
              </a:r>
            </a:p>
          </p:txBody>
        </p:sp>
        <p:sp>
          <p:nvSpPr>
            <p:cNvPr id="21529" name="TextBox 19"/>
            <p:cNvSpPr txBox="1">
              <a:spLocks noChangeArrowheads="1"/>
            </p:cNvSpPr>
            <p:nvPr/>
          </p:nvSpPr>
          <p:spPr bwMode="auto">
            <a:xfrm rot="-771358">
              <a:off x="7506179" y="5168199"/>
              <a:ext cx="1019831" cy="461665"/>
            </a:xfrm>
            <a:prstGeom prst="rect">
              <a:avLst/>
            </a:prstGeom>
            <a:noFill/>
            <a:ln w="9525">
              <a:noFill/>
              <a:miter lim="800000"/>
              <a:headEnd/>
              <a:tailEnd/>
            </a:ln>
          </p:spPr>
          <p:txBody>
            <a:bodyPr wrap="none">
              <a:spAutoFit/>
            </a:bodyPr>
            <a:lstStyle/>
            <a:p>
              <a:r>
                <a:rPr lang="en-US" sz="2400">
                  <a:latin typeface="Corbel" pitchFamily="34" charset="0"/>
                </a:rPr>
                <a:t>Artists</a:t>
              </a:r>
            </a:p>
          </p:txBody>
        </p:sp>
        <p:sp>
          <p:nvSpPr>
            <p:cNvPr id="21530" name="TextBox 20"/>
            <p:cNvSpPr txBox="1">
              <a:spLocks noChangeArrowheads="1"/>
            </p:cNvSpPr>
            <p:nvPr/>
          </p:nvSpPr>
          <p:spPr bwMode="auto">
            <a:xfrm rot="20828642">
              <a:off x="4621865" y="3251656"/>
              <a:ext cx="1200970" cy="461665"/>
            </a:xfrm>
            <a:prstGeom prst="rect">
              <a:avLst/>
            </a:prstGeom>
            <a:noFill/>
            <a:ln w="9525">
              <a:noFill/>
              <a:miter lim="800000"/>
              <a:headEnd/>
              <a:tailEnd/>
            </a:ln>
          </p:spPr>
          <p:txBody>
            <a:bodyPr wrap="none">
              <a:spAutoFit/>
            </a:bodyPr>
            <a:lstStyle/>
            <a:p>
              <a:r>
                <a:rPr lang="en-US" sz="2400" dirty="0">
                  <a:latin typeface="Corbel" pitchFamily="34" charset="0"/>
                </a:rPr>
                <a:t>Authors</a:t>
              </a:r>
            </a:p>
          </p:txBody>
        </p:sp>
      </p:grpSp>
      <p:sp>
        <p:nvSpPr>
          <p:cNvPr id="22" name="Striped Right Arrow 21"/>
          <p:cNvSpPr/>
          <p:nvPr/>
        </p:nvSpPr>
        <p:spPr>
          <a:xfrm rot="7598378">
            <a:off x="3352800" y="2605088"/>
            <a:ext cx="1066800" cy="914400"/>
          </a:xfrm>
          <a:prstGeom prst="stripedRightArrow">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24" name="Striped Right Arrow 23"/>
          <p:cNvSpPr/>
          <p:nvPr/>
        </p:nvSpPr>
        <p:spPr>
          <a:xfrm rot="8608832">
            <a:off x="4329113" y="3579813"/>
            <a:ext cx="1066800" cy="914400"/>
          </a:xfrm>
          <a:prstGeom prst="stripedRightArrow">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25" name="Striped Right Arrow 24"/>
          <p:cNvSpPr/>
          <p:nvPr/>
        </p:nvSpPr>
        <p:spPr>
          <a:xfrm rot="9561700">
            <a:off x="4800600" y="4738688"/>
            <a:ext cx="1066800" cy="914400"/>
          </a:xfrm>
          <a:prstGeom prst="stripedRightArrow">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26" name="TextBox 25"/>
          <p:cNvSpPr txBox="1">
            <a:spLocks noChangeArrowheads="1"/>
          </p:cNvSpPr>
          <p:nvPr/>
        </p:nvSpPr>
        <p:spPr bwMode="auto">
          <a:xfrm rot="2916804">
            <a:off x="2690812" y="4187826"/>
            <a:ext cx="2233613" cy="461962"/>
          </a:xfrm>
          <a:prstGeom prst="rect">
            <a:avLst/>
          </a:prstGeom>
          <a:noFill/>
          <a:ln w="9525">
            <a:noFill/>
            <a:miter lim="800000"/>
            <a:headEnd/>
            <a:tailEnd/>
          </a:ln>
        </p:spPr>
        <p:txBody>
          <a:bodyPr wrap="none">
            <a:spAutoFit/>
          </a:bodyPr>
          <a:lstStyle/>
          <a:p>
            <a:r>
              <a:rPr lang="en-US" sz="2400">
                <a:latin typeface="Corbel" pitchFamily="34" charset="0"/>
              </a:rPr>
              <a:t>Critical Thinking</a:t>
            </a:r>
          </a:p>
        </p:txBody>
      </p:sp>
      <p:cxnSp>
        <p:nvCxnSpPr>
          <p:cNvPr id="29" name="Straight Arrow Connector 28"/>
          <p:cNvCxnSpPr/>
          <p:nvPr/>
        </p:nvCxnSpPr>
        <p:spPr>
          <a:xfrm rot="10800000" flipV="1">
            <a:off x="2209800" y="4038600"/>
            <a:ext cx="838200" cy="60960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2362200" y="4724400"/>
            <a:ext cx="1371600" cy="45720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2362200" y="5486400"/>
            <a:ext cx="1905000" cy="1588"/>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42975" y="4648200"/>
            <a:ext cx="1724025" cy="830263"/>
          </a:xfrm>
          <a:prstGeom prst="rect">
            <a:avLst/>
          </a:prstGeom>
          <a:noFill/>
        </p:spPr>
        <p:txBody>
          <a:bodyPr wrap="none">
            <a:spAutoFit/>
          </a:bodyP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mn-lt"/>
                <a:cs typeface="+mn-cs"/>
              </a:rPr>
              <a:t>Reasonable</a:t>
            </a:r>
          </a:p>
          <a:p>
            <a:pPr algn="ctr" fontAlgn="auto">
              <a:spcBef>
                <a:spcPts val="0"/>
              </a:spcBef>
              <a:spcAft>
                <a:spcPts val="0"/>
              </a:spcAft>
              <a:defRPr/>
            </a:pPr>
            <a:r>
              <a:rPr lang="en-US" sz="2400" b="1" dirty="0">
                <a:effectLst>
                  <a:outerShdw blurRad="38100" dist="38100" dir="2700000" algn="tl">
                    <a:srgbClr val="000000">
                      <a:alpha val="43137"/>
                    </a:srgbClr>
                  </a:outerShdw>
                </a:effectLst>
                <a:latin typeface="+mn-lt"/>
                <a:cs typeface="+mn-cs"/>
              </a:rPr>
              <a:t>Beliefs</a:t>
            </a:r>
          </a:p>
        </p:txBody>
      </p:sp>
      <p:sp>
        <p:nvSpPr>
          <p:cNvPr id="40" name="TextBox 39"/>
          <p:cNvSpPr txBox="1"/>
          <p:nvPr/>
        </p:nvSpPr>
        <p:spPr>
          <a:xfrm rot="3169102">
            <a:off x="3990181" y="3799682"/>
            <a:ext cx="2225675" cy="461962"/>
          </a:xfrm>
          <a:prstGeom prst="rect">
            <a:avLst/>
          </a:prstGeom>
          <a:noFill/>
        </p:spPr>
        <p:txBody>
          <a:bodyPr wrap="none">
            <a:spAutoFit/>
          </a:bodyPr>
          <a:lstStyle/>
          <a:p>
            <a:pPr fontAlgn="auto">
              <a:spcBef>
                <a:spcPts val="0"/>
              </a:spcBef>
              <a:spcAft>
                <a:spcPts val="0"/>
              </a:spcAft>
              <a:defRPr/>
            </a:pPr>
            <a:r>
              <a:rPr lang="en-US" sz="2400" b="1" dirty="0">
                <a:solidFill>
                  <a:srgbClr val="FFC000"/>
                </a:solidFill>
                <a:latin typeface="+mn-lt"/>
                <a:cs typeface="+mn-cs"/>
              </a:rPr>
              <a:t>INFO</a:t>
            </a:r>
            <a:r>
              <a:rPr lang="en-US" sz="2400" b="1" dirty="0">
                <a:solidFill>
                  <a:schemeClr val="accent6">
                    <a:lumMod val="75000"/>
                  </a:schemeClr>
                </a:solidFill>
                <a:latin typeface="+mn-lt"/>
                <a:cs typeface="+mn-cs"/>
              </a:rPr>
              <a:t>RM</a:t>
            </a:r>
            <a:r>
              <a:rPr lang="en-US" sz="2400" b="1" dirty="0">
                <a:solidFill>
                  <a:srgbClr val="FFC000"/>
                </a:solidFill>
                <a:latin typeface="+mn-lt"/>
                <a:cs typeface="+mn-cs"/>
              </a:rPr>
              <a:t>ATION</a:t>
            </a:r>
          </a:p>
        </p:txBody>
      </p:sp>
      <p:sp>
        <p:nvSpPr>
          <p:cNvPr id="41"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Models of Critical Thinking</a:t>
            </a:r>
          </a:p>
        </p:txBody>
      </p:sp>
      <p:sp>
        <p:nvSpPr>
          <p:cNvPr id="42"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20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2000" fill="hold"/>
                                        <p:tgtEl>
                                          <p:spTgt spid="22"/>
                                        </p:tgtEl>
                                        <p:attrNameLst>
                                          <p:attrName>ppt_x</p:attrName>
                                        </p:attrNameLst>
                                      </p:cBhvr>
                                      <p:tavLst>
                                        <p:tav tm="0">
                                          <p:val>
                                            <p:strVal val="1+#ppt_w/2"/>
                                          </p:val>
                                        </p:tav>
                                        <p:tav tm="100000">
                                          <p:val>
                                            <p:strVal val="#ppt_x"/>
                                          </p:val>
                                        </p:tav>
                                      </p:tavLst>
                                    </p:anim>
                                    <p:anim calcmode="lin" valueType="num">
                                      <p:cBhvr additive="base">
                                        <p:cTn id="19" dur="2000" fill="hold"/>
                                        <p:tgtEl>
                                          <p:spTgt spid="22"/>
                                        </p:tgtEl>
                                        <p:attrNameLst>
                                          <p:attrName>ppt_y</p:attrName>
                                        </p:attrNameLst>
                                      </p:cBhvr>
                                      <p:tavLst>
                                        <p:tav tm="0">
                                          <p:val>
                                            <p:strVal val="0-#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2000" fill="hold"/>
                                        <p:tgtEl>
                                          <p:spTgt spid="40"/>
                                        </p:tgtEl>
                                        <p:attrNameLst>
                                          <p:attrName>ppt_x</p:attrName>
                                        </p:attrNameLst>
                                      </p:cBhvr>
                                      <p:tavLst>
                                        <p:tav tm="0">
                                          <p:val>
                                            <p:strVal val="1+#ppt_w/2"/>
                                          </p:val>
                                        </p:tav>
                                        <p:tav tm="100000">
                                          <p:val>
                                            <p:strVal val="#ppt_x"/>
                                          </p:val>
                                        </p:tav>
                                      </p:tavLst>
                                    </p:anim>
                                    <p:anim calcmode="lin" valueType="num">
                                      <p:cBhvr additive="base">
                                        <p:cTn id="23" dur="2000" fill="hold"/>
                                        <p:tgtEl>
                                          <p:spTgt spid="40"/>
                                        </p:tgtEl>
                                        <p:attrNameLst>
                                          <p:attrName>ppt_y</p:attrName>
                                        </p:attrNameLst>
                                      </p:cBhvr>
                                      <p:tavLst>
                                        <p:tav tm="0">
                                          <p:val>
                                            <p:strVal val="0-#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2000" fill="hold"/>
                                        <p:tgtEl>
                                          <p:spTgt spid="24"/>
                                        </p:tgtEl>
                                        <p:attrNameLst>
                                          <p:attrName>ppt_x</p:attrName>
                                        </p:attrNameLst>
                                      </p:cBhvr>
                                      <p:tavLst>
                                        <p:tav tm="0">
                                          <p:val>
                                            <p:strVal val="1+#ppt_w/2"/>
                                          </p:val>
                                        </p:tav>
                                        <p:tav tm="100000">
                                          <p:val>
                                            <p:strVal val="#ppt_x"/>
                                          </p:val>
                                        </p:tav>
                                      </p:tavLst>
                                    </p:anim>
                                    <p:anim calcmode="lin" valueType="num">
                                      <p:cBhvr additive="base">
                                        <p:cTn id="27" dur="2000" fill="hold"/>
                                        <p:tgtEl>
                                          <p:spTgt spid="24"/>
                                        </p:tgtEl>
                                        <p:attrNameLst>
                                          <p:attrName>ppt_y</p:attrName>
                                        </p:attrNameLst>
                                      </p:cBhvr>
                                      <p:tavLst>
                                        <p:tav tm="0">
                                          <p:val>
                                            <p:strVal val="0-#ppt_h/2"/>
                                          </p:val>
                                        </p:tav>
                                        <p:tav tm="100000">
                                          <p:val>
                                            <p:strVal val="#ppt_y"/>
                                          </p:val>
                                        </p:tav>
                                      </p:tavLst>
                                    </p:anim>
                                  </p:childTnLst>
                                </p:cTn>
                              </p:par>
                              <p:par>
                                <p:cTn id="28" presetID="2" presetClass="entr" presetSubtype="3"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000" fill="hold"/>
                                        <p:tgtEl>
                                          <p:spTgt spid="25"/>
                                        </p:tgtEl>
                                        <p:attrNameLst>
                                          <p:attrName>ppt_x</p:attrName>
                                        </p:attrNameLst>
                                      </p:cBhvr>
                                      <p:tavLst>
                                        <p:tav tm="0">
                                          <p:val>
                                            <p:strVal val="1+#ppt_w/2"/>
                                          </p:val>
                                        </p:tav>
                                        <p:tav tm="100000">
                                          <p:val>
                                            <p:strVal val="#ppt_x"/>
                                          </p:val>
                                        </p:tav>
                                      </p:tavLst>
                                    </p:anim>
                                    <p:anim calcmode="lin" valueType="num">
                                      <p:cBhvr additive="base">
                                        <p:cTn id="31" dur="20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0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20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3"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1+#ppt_w/2"/>
                                          </p:val>
                                        </p:tav>
                                        <p:tav tm="100000">
                                          <p:val>
                                            <p:strVal val="#ppt_x"/>
                                          </p:val>
                                        </p:tav>
                                      </p:tavLst>
                                    </p:anim>
                                    <p:anim calcmode="lin" valueType="num">
                                      <p:cBhvr additive="base">
                                        <p:cTn id="45" dur="500" fill="hold"/>
                                        <p:tgtEl>
                                          <p:spTgt spid="30"/>
                                        </p:tgtEl>
                                        <p:attrNameLst>
                                          <p:attrName>ppt_y</p:attrName>
                                        </p:attrNameLst>
                                      </p:cBhvr>
                                      <p:tavLst>
                                        <p:tav tm="0">
                                          <p:val>
                                            <p:strVal val="0-#ppt_h/2"/>
                                          </p:val>
                                        </p:tav>
                                        <p:tav tm="100000">
                                          <p:val>
                                            <p:strVal val="#ppt_y"/>
                                          </p:val>
                                        </p:tav>
                                      </p:tavLst>
                                    </p:anim>
                                  </p:childTnLst>
                                </p:cTn>
                              </p:par>
                              <p:par>
                                <p:cTn id="46" presetID="2" presetClass="entr" presetSubtype="3"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1+#ppt_w/2"/>
                                          </p:val>
                                        </p:tav>
                                        <p:tav tm="100000">
                                          <p:val>
                                            <p:strVal val="#ppt_x"/>
                                          </p:val>
                                        </p:tav>
                                      </p:tavLst>
                                    </p:anim>
                                    <p:anim calcmode="lin" valueType="num">
                                      <p:cBhvr additive="base">
                                        <p:cTn id="49" dur="500" fill="hold"/>
                                        <p:tgtEl>
                                          <p:spTgt spid="32"/>
                                        </p:tgtEl>
                                        <p:attrNameLst>
                                          <p:attrName>ppt_y</p:attrName>
                                        </p:attrNameLst>
                                      </p:cBhvr>
                                      <p:tavLst>
                                        <p:tav tm="0">
                                          <p:val>
                                            <p:strVal val="0-#ppt_h/2"/>
                                          </p:val>
                                        </p:tav>
                                        <p:tav tm="100000">
                                          <p:val>
                                            <p:strVal val="#ppt_y"/>
                                          </p:val>
                                        </p:tav>
                                      </p:tavLst>
                                    </p:anim>
                                  </p:childTnLst>
                                </p:cTn>
                              </p:par>
                              <p:par>
                                <p:cTn id="50" presetID="2" presetClass="entr" presetSubtype="3"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1+#ppt_w/2"/>
                                          </p:val>
                                        </p:tav>
                                        <p:tav tm="100000">
                                          <p:val>
                                            <p:strVal val="#ppt_x"/>
                                          </p:val>
                                        </p:tav>
                                      </p:tavLst>
                                    </p:anim>
                                    <p:anim calcmode="lin" valueType="num">
                                      <p:cBhvr additive="base">
                                        <p:cTn id="53" dur="500" fill="hold"/>
                                        <p:tgtEl>
                                          <p:spTgt spid="29"/>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6"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772400" cy="5105400"/>
          </a:xfrm>
        </p:spPr>
        <p:txBody>
          <a:bodyPr>
            <a:normAutofit fontScale="92500"/>
          </a:bodyPr>
          <a:lstStyle/>
          <a:p>
            <a:pPr marL="411480" fontAlgn="auto">
              <a:spcAft>
                <a:spcPts val="0"/>
              </a:spcAft>
              <a:buFont typeface="Wingdings"/>
              <a:buChar char=""/>
              <a:defRPr/>
            </a:pPr>
            <a:r>
              <a:rPr lang="en-US" sz="3200" dirty="0" smtClean="0">
                <a:solidFill>
                  <a:srgbClr val="FFC000"/>
                </a:solidFill>
              </a:rPr>
              <a:t>The </a:t>
            </a:r>
            <a:r>
              <a:rPr lang="en-US" sz="3200" dirty="0" err="1" smtClean="0">
                <a:solidFill>
                  <a:srgbClr val="FFC000"/>
                </a:solidFill>
              </a:rPr>
              <a:t>Metacognition</a:t>
            </a:r>
            <a:r>
              <a:rPr lang="en-US" sz="3200" dirty="0" smtClean="0">
                <a:solidFill>
                  <a:srgbClr val="FFC000"/>
                </a:solidFill>
              </a:rPr>
              <a:t> Model</a:t>
            </a:r>
          </a:p>
          <a:p>
            <a:pPr marL="740664" lvl="1" fontAlgn="auto">
              <a:spcAft>
                <a:spcPts val="0"/>
              </a:spcAft>
              <a:buFont typeface="Wingdings"/>
              <a:buChar char=""/>
              <a:defRPr/>
            </a:pPr>
            <a:r>
              <a:rPr lang="en-US" sz="2800" dirty="0" smtClean="0">
                <a:solidFill>
                  <a:schemeClr val="tx2">
                    <a:lumMod val="90000"/>
                  </a:schemeClr>
                </a:solidFill>
              </a:rPr>
              <a:t>Me</a:t>
            </a:r>
            <a:r>
              <a:rPr lang="en-US" sz="2800" dirty="0" smtClean="0"/>
              <a:t>: Sometimes seeker of reasonable beliefs, with tendencies to exaggerate, to mislead, to value ideology over accuracy, to be confused, and to be simultaneously overconfident and under-informed.</a:t>
            </a:r>
          </a:p>
          <a:p>
            <a:pPr marL="740664" lvl="1" fontAlgn="auto">
              <a:spcAft>
                <a:spcPts val="0"/>
              </a:spcAft>
              <a:buFont typeface="Wingdings"/>
              <a:buChar char=""/>
              <a:defRPr/>
            </a:pPr>
            <a:r>
              <a:rPr lang="en-US" sz="2800" dirty="0" smtClean="0">
                <a:solidFill>
                  <a:schemeClr val="tx2">
                    <a:lumMod val="90000"/>
                  </a:schemeClr>
                </a:solidFill>
              </a:rPr>
              <a:t>The World</a:t>
            </a:r>
            <a:r>
              <a:rPr lang="en-US" sz="2800" dirty="0" smtClean="0"/>
              <a:t>: Filled with other people much like me. (And a few stupid people and liars)</a:t>
            </a:r>
          </a:p>
          <a:p>
            <a:pPr marL="740664" lvl="1" fontAlgn="auto">
              <a:spcAft>
                <a:spcPts val="0"/>
              </a:spcAft>
              <a:buFont typeface="Wingdings"/>
              <a:buChar char=""/>
              <a:defRPr/>
            </a:pPr>
            <a:r>
              <a:rPr lang="en-US" sz="2800" dirty="0" smtClean="0">
                <a:solidFill>
                  <a:schemeClr val="tx2">
                    <a:lumMod val="90000"/>
                  </a:schemeClr>
                </a:solidFill>
              </a:rPr>
              <a:t>Critical Thinking</a:t>
            </a:r>
            <a:r>
              <a:rPr lang="en-US" sz="2800" dirty="0" smtClean="0"/>
              <a:t>: The cognitive habit of paying attention to these tendencies in myself and others, and actively seeking to minimize them.</a:t>
            </a:r>
            <a:endParaRPr lang="en-US" sz="6000" dirty="0" smtClean="0"/>
          </a:p>
          <a:p>
            <a:pPr marL="740664" lvl="1" fontAlgn="auto">
              <a:spcAft>
                <a:spcPts val="0"/>
              </a:spcAft>
              <a:buFont typeface="Wingdings"/>
              <a:buChar char=""/>
              <a:defRPr/>
            </a:pPr>
            <a:r>
              <a:rPr lang="en-US" sz="2800" i="1" dirty="0" smtClean="0"/>
              <a:t>“critical thinking starts at home.” (T. Kenyon, 2008)</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Models of Critical Thinking</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8077200" cy="5257800"/>
          </a:xfrm>
        </p:spPr>
        <p:txBody>
          <a:bodyPr>
            <a:normAutofit fontScale="92500" lnSpcReduction="10000"/>
          </a:bodyPr>
          <a:lstStyle/>
          <a:p>
            <a:pPr marL="411480" fontAlgn="auto">
              <a:spcAft>
                <a:spcPts val="0"/>
              </a:spcAft>
              <a:buFont typeface="Wingdings"/>
              <a:buChar char=""/>
              <a:defRPr/>
            </a:pPr>
            <a:r>
              <a:rPr lang="en-US" sz="3200" dirty="0" smtClean="0">
                <a:solidFill>
                  <a:srgbClr val="FFC000"/>
                </a:solidFill>
              </a:rPr>
              <a:t>The </a:t>
            </a:r>
            <a:r>
              <a:rPr lang="en-US" sz="3200" dirty="0" err="1" smtClean="0">
                <a:solidFill>
                  <a:srgbClr val="FFC000"/>
                </a:solidFill>
              </a:rPr>
              <a:t>Metacognition</a:t>
            </a:r>
            <a:r>
              <a:rPr lang="en-US" sz="3200" dirty="0" smtClean="0">
                <a:solidFill>
                  <a:srgbClr val="FFC000"/>
                </a:solidFill>
              </a:rPr>
              <a:t> Model</a:t>
            </a:r>
          </a:p>
          <a:p>
            <a:pPr marL="740664" lvl="1" fontAlgn="auto">
              <a:spcAft>
                <a:spcPts val="0"/>
              </a:spcAft>
              <a:buFont typeface="Wingdings"/>
              <a:buChar char=""/>
              <a:defRPr/>
            </a:pPr>
            <a:r>
              <a:rPr lang="en-US" i="1" dirty="0" smtClean="0"/>
              <a:t>Even if only truths get into your mind, you may still end up believing all sorts of falsehoods. How? </a:t>
            </a:r>
          </a:p>
          <a:p>
            <a:pPr marL="996252" lvl="2" fontAlgn="auto">
              <a:spcAft>
                <a:spcPts val="0"/>
              </a:spcAft>
              <a:buFont typeface="Wingdings"/>
              <a:buChar char=""/>
              <a:defRPr/>
            </a:pPr>
            <a:r>
              <a:rPr lang="en-US" i="1" dirty="0" smtClean="0"/>
              <a:t>by shading the interpretation of those truths, </a:t>
            </a:r>
          </a:p>
          <a:p>
            <a:pPr marL="996252" lvl="2" fontAlgn="auto">
              <a:spcAft>
                <a:spcPts val="0"/>
              </a:spcAft>
              <a:buFont typeface="Wingdings"/>
              <a:buChar char=""/>
              <a:defRPr/>
            </a:pPr>
            <a:r>
              <a:rPr lang="en-US" i="1" dirty="0" smtClean="0"/>
              <a:t>by overestimating how much you really know, </a:t>
            </a:r>
          </a:p>
          <a:p>
            <a:pPr marL="996252" lvl="2" fontAlgn="auto">
              <a:spcAft>
                <a:spcPts val="0"/>
              </a:spcAft>
              <a:buFont typeface="Wingdings"/>
              <a:buChar char=""/>
              <a:defRPr/>
            </a:pPr>
            <a:r>
              <a:rPr lang="en-US" i="1" dirty="0" smtClean="0"/>
              <a:t>by drawing unwarranted inferences from what you’ve been told, </a:t>
            </a:r>
          </a:p>
          <a:p>
            <a:pPr marL="996252" lvl="2" fontAlgn="auto">
              <a:spcAft>
                <a:spcPts val="0"/>
              </a:spcAft>
              <a:buFont typeface="Wingdings"/>
              <a:buChar char=""/>
              <a:defRPr/>
            </a:pPr>
            <a:r>
              <a:rPr lang="en-US" i="1" dirty="0" smtClean="0"/>
              <a:t>by finding ways to reconcile the falsehoods you generate with the truths you have been given. </a:t>
            </a:r>
          </a:p>
          <a:p>
            <a:pPr marL="740664" lvl="1" fontAlgn="auto">
              <a:spcAft>
                <a:spcPts val="0"/>
              </a:spcAft>
              <a:buFont typeface="Wingdings"/>
              <a:buChar char=""/>
              <a:defRPr/>
            </a:pPr>
            <a:r>
              <a:rPr lang="en-US" i="1" dirty="0" smtClean="0">
                <a:solidFill>
                  <a:schemeClr val="tx2">
                    <a:lumMod val="75000"/>
                  </a:schemeClr>
                </a:solidFill>
              </a:rPr>
              <a:t>“The basic critical reasoning issue is not what </a:t>
            </a:r>
            <a:r>
              <a:rPr lang="en-US" dirty="0" smtClean="0">
                <a:solidFill>
                  <a:schemeClr val="tx2">
                    <a:lumMod val="75000"/>
                  </a:schemeClr>
                </a:solidFill>
              </a:rPr>
              <a:t>gets into </a:t>
            </a:r>
            <a:r>
              <a:rPr lang="en-US" i="1" dirty="0" smtClean="0">
                <a:solidFill>
                  <a:schemeClr val="tx2">
                    <a:lumMod val="75000"/>
                  </a:schemeClr>
                </a:solidFill>
              </a:rPr>
              <a:t>your head. The most basic issue is what </a:t>
            </a:r>
            <a:r>
              <a:rPr lang="en-US" dirty="0" smtClean="0">
                <a:solidFill>
                  <a:schemeClr val="tx2">
                    <a:lumMod val="75000"/>
                  </a:schemeClr>
                </a:solidFill>
              </a:rPr>
              <a:t>happens</a:t>
            </a:r>
            <a:r>
              <a:rPr lang="en-US" i="1" dirty="0" smtClean="0">
                <a:solidFill>
                  <a:schemeClr val="tx2">
                    <a:lumMod val="75000"/>
                  </a:schemeClr>
                </a:solidFill>
              </a:rPr>
              <a:t> in there.”</a:t>
            </a:r>
            <a:r>
              <a:rPr lang="en-US" i="1" dirty="0" smtClean="0"/>
              <a:t> (ibid)</a:t>
            </a:r>
          </a:p>
          <a:p>
            <a:pPr marL="996696" lvl="2" fontAlgn="auto">
              <a:spcAft>
                <a:spcPts val="0"/>
              </a:spcAft>
              <a:buFont typeface="Wingdings 2"/>
              <a:buChar char=""/>
              <a:defRPr/>
            </a:pPr>
            <a:r>
              <a:rPr lang="en-US" dirty="0" smtClean="0"/>
              <a:t>Not only protecting your mind, but restructuring your own ways of forming and revising beliefs.</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Models of Critical Thinking</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914400" y="914400"/>
            <a:ext cx="7772400" cy="762000"/>
          </a:xfrm>
        </p:spPr>
        <p:txBody>
          <a:bodyPr/>
          <a:lstStyle/>
          <a:p>
            <a:r>
              <a:rPr lang="en-US" sz="3200" b="1" smtClean="0">
                <a:solidFill>
                  <a:srgbClr val="FFC000"/>
                </a:solidFill>
              </a:rPr>
              <a:t>The Metacognition Model</a:t>
            </a:r>
          </a:p>
        </p:txBody>
      </p:sp>
      <p:grpSp>
        <p:nvGrpSpPr>
          <p:cNvPr id="24580" name="Group 26"/>
          <p:cNvGrpSpPr>
            <a:grpSpLocks/>
          </p:cNvGrpSpPr>
          <p:nvPr/>
        </p:nvGrpSpPr>
        <p:grpSpPr bwMode="auto">
          <a:xfrm>
            <a:off x="914400" y="4038600"/>
            <a:ext cx="2790825" cy="2667000"/>
            <a:chOff x="1353675" y="3886200"/>
            <a:chExt cx="2790262" cy="2667000"/>
          </a:xfrm>
        </p:grpSpPr>
        <p:sp>
          <p:nvSpPr>
            <p:cNvPr id="5" name="Oval 4"/>
            <p:cNvSpPr/>
            <p:nvPr/>
          </p:nvSpPr>
          <p:spPr>
            <a:xfrm>
              <a:off x="1353675" y="3886200"/>
              <a:ext cx="2285539"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Chord 5"/>
            <p:cNvSpPr/>
            <p:nvPr/>
          </p:nvSpPr>
          <p:spPr>
            <a:xfrm rot="11259783">
              <a:off x="3305906" y="4548188"/>
              <a:ext cx="838031" cy="76200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Arc 6"/>
            <p:cNvSpPr/>
            <p:nvPr/>
          </p:nvSpPr>
          <p:spPr>
            <a:xfrm rot="8097085">
              <a:off x="2878076" y="4958638"/>
              <a:ext cx="836613" cy="806287"/>
            </a:xfrm>
            <a:prstGeom prst="arc">
              <a:avLst/>
            </a:prstGeom>
            <a:ln w="889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Oval 7"/>
            <p:cNvSpPr/>
            <p:nvPr/>
          </p:nvSpPr>
          <p:spPr>
            <a:xfrm>
              <a:off x="3029737" y="4343400"/>
              <a:ext cx="533292"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8"/>
            <p:cNvSpPr/>
            <p:nvPr/>
          </p:nvSpPr>
          <p:spPr>
            <a:xfrm>
              <a:off x="3410660" y="4495800"/>
              <a:ext cx="152369"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4581" name="Group 22"/>
          <p:cNvGrpSpPr>
            <a:grpSpLocks/>
          </p:cNvGrpSpPr>
          <p:nvPr/>
        </p:nvGrpSpPr>
        <p:grpSpPr bwMode="auto">
          <a:xfrm>
            <a:off x="4097338" y="1371600"/>
            <a:ext cx="4741862" cy="3462338"/>
            <a:chOff x="3272547" y="1738505"/>
            <a:chExt cx="4615900" cy="3860581"/>
          </a:xfrm>
        </p:grpSpPr>
        <p:sp>
          <p:nvSpPr>
            <p:cNvPr id="24597" name="TextBox 9"/>
            <p:cNvSpPr txBox="1">
              <a:spLocks noChangeArrowheads="1"/>
            </p:cNvSpPr>
            <p:nvPr/>
          </p:nvSpPr>
          <p:spPr bwMode="auto">
            <a:xfrm rot="-489102">
              <a:off x="3272547" y="2142691"/>
              <a:ext cx="1526379" cy="400110"/>
            </a:xfrm>
            <a:prstGeom prst="rect">
              <a:avLst/>
            </a:prstGeom>
            <a:noFill/>
            <a:ln w="9525">
              <a:noFill/>
              <a:miter lim="800000"/>
              <a:headEnd/>
              <a:tailEnd/>
            </a:ln>
          </p:spPr>
          <p:txBody>
            <a:bodyPr wrap="none">
              <a:spAutoFit/>
            </a:bodyPr>
            <a:lstStyle/>
            <a:p>
              <a:r>
                <a:rPr lang="en-US" sz="2000">
                  <a:latin typeface="Corbel" pitchFamily="34" charset="0"/>
                </a:rPr>
                <a:t>Government</a:t>
              </a:r>
            </a:p>
          </p:txBody>
        </p:sp>
        <p:sp>
          <p:nvSpPr>
            <p:cNvPr id="24598" name="TextBox 10"/>
            <p:cNvSpPr txBox="1">
              <a:spLocks noChangeArrowheads="1"/>
            </p:cNvSpPr>
            <p:nvPr/>
          </p:nvSpPr>
          <p:spPr bwMode="auto">
            <a:xfrm rot="538739">
              <a:off x="4318070" y="1738505"/>
              <a:ext cx="1207382" cy="400110"/>
            </a:xfrm>
            <a:prstGeom prst="rect">
              <a:avLst/>
            </a:prstGeom>
            <a:noFill/>
            <a:ln w="9525">
              <a:noFill/>
              <a:miter lim="800000"/>
              <a:headEnd/>
              <a:tailEnd/>
            </a:ln>
          </p:spPr>
          <p:txBody>
            <a:bodyPr wrap="none">
              <a:spAutoFit/>
            </a:bodyPr>
            <a:lstStyle/>
            <a:p>
              <a:r>
                <a:rPr lang="en-US" sz="2000">
                  <a:latin typeface="Corbel" pitchFamily="34" charset="0"/>
                </a:rPr>
                <a:t>Scientists</a:t>
              </a:r>
            </a:p>
          </p:txBody>
        </p:sp>
        <p:sp>
          <p:nvSpPr>
            <p:cNvPr id="24599" name="TextBox 11"/>
            <p:cNvSpPr txBox="1">
              <a:spLocks noChangeArrowheads="1"/>
            </p:cNvSpPr>
            <p:nvPr/>
          </p:nvSpPr>
          <p:spPr bwMode="auto">
            <a:xfrm rot="1849852">
              <a:off x="5124544" y="2597453"/>
              <a:ext cx="1298753" cy="400110"/>
            </a:xfrm>
            <a:prstGeom prst="rect">
              <a:avLst/>
            </a:prstGeom>
            <a:noFill/>
            <a:ln w="9525">
              <a:noFill/>
              <a:miter lim="800000"/>
              <a:headEnd/>
              <a:tailEnd/>
            </a:ln>
          </p:spPr>
          <p:txBody>
            <a:bodyPr wrap="none">
              <a:spAutoFit/>
            </a:bodyPr>
            <a:lstStyle/>
            <a:p>
              <a:r>
                <a:rPr lang="en-US" sz="2000">
                  <a:latin typeface="Corbel" pitchFamily="34" charset="0"/>
                </a:rPr>
                <a:t>Professors</a:t>
              </a:r>
            </a:p>
          </p:txBody>
        </p:sp>
        <p:sp>
          <p:nvSpPr>
            <p:cNvPr id="24600" name="TextBox 12"/>
            <p:cNvSpPr txBox="1">
              <a:spLocks noChangeArrowheads="1"/>
            </p:cNvSpPr>
            <p:nvPr/>
          </p:nvSpPr>
          <p:spPr bwMode="auto">
            <a:xfrm rot="591706">
              <a:off x="6029433" y="2163910"/>
              <a:ext cx="1037463" cy="461665"/>
            </a:xfrm>
            <a:prstGeom prst="rect">
              <a:avLst/>
            </a:prstGeom>
            <a:noFill/>
            <a:ln w="9525">
              <a:noFill/>
              <a:miter lim="800000"/>
              <a:headEnd/>
              <a:tailEnd/>
            </a:ln>
          </p:spPr>
          <p:txBody>
            <a:bodyPr wrap="none">
              <a:spAutoFit/>
            </a:bodyPr>
            <a:lstStyle/>
            <a:p>
              <a:r>
                <a:rPr lang="en-US" sz="2400">
                  <a:latin typeface="Corbel" pitchFamily="34" charset="0"/>
                </a:rPr>
                <a:t>Family</a:t>
              </a:r>
            </a:p>
          </p:txBody>
        </p:sp>
        <p:sp>
          <p:nvSpPr>
            <p:cNvPr id="24601" name="TextBox 13"/>
            <p:cNvSpPr txBox="1">
              <a:spLocks noChangeArrowheads="1"/>
            </p:cNvSpPr>
            <p:nvPr/>
          </p:nvSpPr>
          <p:spPr bwMode="auto">
            <a:xfrm rot="-1145339">
              <a:off x="6923118" y="3573701"/>
              <a:ext cx="965329" cy="400110"/>
            </a:xfrm>
            <a:prstGeom prst="rect">
              <a:avLst/>
            </a:prstGeom>
            <a:noFill/>
            <a:ln w="9525">
              <a:noFill/>
              <a:miter lim="800000"/>
              <a:headEnd/>
              <a:tailEnd/>
            </a:ln>
          </p:spPr>
          <p:txBody>
            <a:bodyPr wrap="none">
              <a:spAutoFit/>
            </a:bodyPr>
            <a:lstStyle/>
            <a:p>
              <a:r>
                <a:rPr lang="en-US" sz="2000">
                  <a:latin typeface="Corbel" pitchFamily="34" charset="0"/>
                </a:rPr>
                <a:t>Friends</a:t>
              </a:r>
            </a:p>
          </p:txBody>
        </p:sp>
        <p:sp>
          <p:nvSpPr>
            <p:cNvPr id="24602" name="TextBox 14"/>
            <p:cNvSpPr txBox="1">
              <a:spLocks noChangeArrowheads="1"/>
            </p:cNvSpPr>
            <p:nvPr/>
          </p:nvSpPr>
          <p:spPr bwMode="auto">
            <a:xfrm rot="1082956">
              <a:off x="5803229" y="4127299"/>
              <a:ext cx="1258614" cy="400110"/>
            </a:xfrm>
            <a:prstGeom prst="rect">
              <a:avLst/>
            </a:prstGeom>
            <a:noFill/>
            <a:ln w="9525">
              <a:noFill/>
              <a:miter lim="800000"/>
              <a:headEnd/>
              <a:tailEnd/>
            </a:ln>
          </p:spPr>
          <p:txBody>
            <a:bodyPr wrap="none">
              <a:spAutoFit/>
            </a:bodyPr>
            <a:lstStyle/>
            <a:p>
              <a:r>
                <a:rPr lang="en-US" sz="2000">
                  <a:latin typeface="Corbel" pitchFamily="34" charset="0"/>
                </a:rPr>
                <a:t>Politicians</a:t>
              </a:r>
            </a:p>
          </p:txBody>
        </p:sp>
        <p:sp>
          <p:nvSpPr>
            <p:cNvPr id="24603" name="TextBox 15"/>
            <p:cNvSpPr txBox="1">
              <a:spLocks noChangeArrowheads="1"/>
            </p:cNvSpPr>
            <p:nvPr/>
          </p:nvSpPr>
          <p:spPr bwMode="auto">
            <a:xfrm rot="-1311927">
              <a:off x="5783267" y="4715105"/>
              <a:ext cx="1842171" cy="461665"/>
            </a:xfrm>
            <a:prstGeom prst="rect">
              <a:avLst/>
            </a:prstGeom>
            <a:noFill/>
            <a:ln w="9525">
              <a:noFill/>
              <a:miter lim="800000"/>
              <a:headEnd/>
              <a:tailEnd/>
            </a:ln>
          </p:spPr>
          <p:txBody>
            <a:bodyPr wrap="none">
              <a:spAutoFit/>
            </a:bodyPr>
            <a:lstStyle/>
            <a:p>
              <a:r>
                <a:rPr lang="en-US" sz="2400">
                  <a:latin typeface="Corbel" pitchFamily="34" charset="0"/>
                </a:rPr>
                <a:t>Corporations</a:t>
              </a:r>
            </a:p>
          </p:txBody>
        </p:sp>
        <p:sp>
          <p:nvSpPr>
            <p:cNvPr id="24604" name="TextBox 16"/>
            <p:cNvSpPr txBox="1">
              <a:spLocks noChangeArrowheads="1"/>
            </p:cNvSpPr>
            <p:nvPr/>
          </p:nvSpPr>
          <p:spPr bwMode="auto">
            <a:xfrm rot="-771358">
              <a:off x="6994678" y="2727968"/>
              <a:ext cx="869149" cy="400110"/>
            </a:xfrm>
            <a:prstGeom prst="rect">
              <a:avLst/>
            </a:prstGeom>
            <a:noFill/>
            <a:ln w="9525">
              <a:noFill/>
              <a:miter lim="800000"/>
              <a:headEnd/>
              <a:tailEnd/>
            </a:ln>
          </p:spPr>
          <p:txBody>
            <a:bodyPr wrap="none">
              <a:spAutoFit/>
            </a:bodyPr>
            <a:lstStyle/>
            <a:p>
              <a:r>
                <a:rPr lang="en-US" sz="2000">
                  <a:latin typeface="Corbel" pitchFamily="34" charset="0"/>
                </a:rPr>
                <a:t>Clergy</a:t>
              </a:r>
            </a:p>
          </p:txBody>
        </p:sp>
        <p:sp>
          <p:nvSpPr>
            <p:cNvPr id="24605" name="TextBox 17"/>
            <p:cNvSpPr txBox="1">
              <a:spLocks noChangeArrowheads="1"/>
            </p:cNvSpPr>
            <p:nvPr/>
          </p:nvSpPr>
          <p:spPr bwMode="auto">
            <a:xfrm rot="-1145339">
              <a:off x="5893210" y="3234782"/>
              <a:ext cx="979755" cy="461665"/>
            </a:xfrm>
            <a:prstGeom prst="rect">
              <a:avLst/>
            </a:prstGeom>
            <a:noFill/>
            <a:ln w="9525">
              <a:noFill/>
              <a:miter lim="800000"/>
              <a:headEnd/>
              <a:tailEnd/>
            </a:ln>
          </p:spPr>
          <p:txBody>
            <a:bodyPr wrap="none">
              <a:spAutoFit/>
            </a:bodyPr>
            <a:lstStyle/>
            <a:p>
              <a:r>
                <a:rPr lang="en-US" sz="2400">
                  <a:latin typeface="Corbel" pitchFamily="34" charset="0"/>
                </a:rPr>
                <a:t>Media</a:t>
              </a:r>
            </a:p>
          </p:txBody>
        </p:sp>
        <p:sp>
          <p:nvSpPr>
            <p:cNvPr id="24606" name="TextBox 19"/>
            <p:cNvSpPr txBox="1">
              <a:spLocks noChangeArrowheads="1"/>
            </p:cNvSpPr>
            <p:nvPr/>
          </p:nvSpPr>
          <p:spPr bwMode="auto">
            <a:xfrm rot="-771358">
              <a:off x="6946928" y="5198976"/>
              <a:ext cx="881973" cy="400110"/>
            </a:xfrm>
            <a:prstGeom prst="rect">
              <a:avLst/>
            </a:prstGeom>
            <a:noFill/>
            <a:ln w="9525">
              <a:noFill/>
              <a:miter lim="800000"/>
              <a:headEnd/>
              <a:tailEnd/>
            </a:ln>
          </p:spPr>
          <p:txBody>
            <a:bodyPr wrap="none">
              <a:spAutoFit/>
            </a:bodyPr>
            <a:lstStyle/>
            <a:p>
              <a:r>
                <a:rPr lang="en-US" sz="2000">
                  <a:latin typeface="Corbel" pitchFamily="34" charset="0"/>
                </a:rPr>
                <a:t>Artists</a:t>
              </a:r>
            </a:p>
          </p:txBody>
        </p:sp>
        <p:sp>
          <p:nvSpPr>
            <p:cNvPr id="24607" name="TextBox 20"/>
            <p:cNvSpPr txBox="1">
              <a:spLocks noChangeArrowheads="1"/>
            </p:cNvSpPr>
            <p:nvPr/>
          </p:nvSpPr>
          <p:spPr bwMode="auto">
            <a:xfrm rot="-771358">
              <a:off x="4530874" y="2935782"/>
              <a:ext cx="1034257" cy="400110"/>
            </a:xfrm>
            <a:prstGeom prst="rect">
              <a:avLst/>
            </a:prstGeom>
            <a:noFill/>
            <a:ln w="9525">
              <a:noFill/>
              <a:miter lim="800000"/>
              <a:headEnd/>
              <a:tailEnd/>
            </a:ln>
          </p:spPr>
          <p:txBody>
            <a:bodyPr wrap="none">
              <a:spAutoFit/>
            </a:bodyPr>
            <a:lstStyle/>
            <a:p>
              <a:r>
                <a:rPr lang="en-US" sz="2000">
                  <a:latin typeface="Corbel" pitchFamily="34" charset="0"/>
                </a:rPr>
                <a:t>Authors</a:t>
              </a:r>
            </a:p>
          </p:txBody>
        </p:sp>
      </p:grpSp>
      <p:sp>
        <p:nvSpPr>
          <p:cNvPr id="22" name="Striped Right Arrow 21"/>
          <p:cNvSpPr/>
          <p:nvPr/>
        </p:nvSpPr>
        <p:spPr>
          <a:xfrm rot="7598378">
            <a:off x="3899694" y="2502694"/>
            <a:ext cx="896938" cy="577850"/>
          </a:xfrm>
          <a:prstGeom prst="stripedRightArrow">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24" name="Striped Right Arrow 23"/>
          <p:cNvSpPr/>
          <p:nvPr/>
        </p:nvSpPr>
        <p:spPr>
          <a:xfrm rot="8608832">
            <a:off x="4894263" y="3424238"/>
            <a:ext cx="895350" cy="577850"/>
          </a:xfrm>
          <a:prstGeom prst="stripedRightArrow">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25" name="Striped Right Arrow 24"/>
          <p:cNvSpPr/>
          <p:nvPr/>
        </p:nvSpPr>
        <p:spPr>
          <a:xfrm rot="9561700">
            <a:off x="5394325" y="4540250"/>
            <a:ext cx="896938" cy="577850"/>
          </a:xfrm>
          <a:prstGeom prst="stripedRightArrow">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26" name="TextBox 25"/>
          <p:cNvSpPr txBox="1"/>
          <p:nvPr/>
        </p:nvSpPr>
        <p:spPr>
          <a:xfrm>
            <a:off x="1042988" y="1524000"/>
            <a:ext cx="2233612" cy="461963"/>
          </a:xfrm>
          <a:prstGeom prst="rect">
            <a:avLst/>
          </a:prstGeom>
          <a:noFill/>
        </p:spPr>
        <p:txBody>
          <a:bodyPr wrap="none">
            <a:spAutoFit/>
          </a:bodyPr>
          <a:lstStyle/>
          <a:p>
            <a:pPr fontAlgn="auto">
              <a:spcBef>
                <a:spcPts val="0"/>
              </a:spcBef>
              <a:spcAft>
                <a:spcPts val="0"/>
              </a:spcAft>
              <a:defRPr/>
            </a:pPr>
            <a:r>
              <a:rPr lang="en-US" sz="2400" dirty="0">
                <a:solidFill>
                  <a:schemeClr val="tx2">
                    <a:lumMod val="90000"/>
                  </a:schemeClr>
                </a:solidFill>
                <a:latin typeface="+mn-lt"/>
                <a:cs typeface="+mn-cs"/>
              </a:rPr>
              <a:t>Critical Thinking</a:t>
            </a:r>
          </a:p>
        </p:txBody>
      </p:sp>
      <p:sp>
        <p:nvSpPr>
          <p:cNvPr id="40" name="TextBox 39"/>
          <p:cNvSpPr txBox="1"/>
          <p:nvPr/>
        </p:nvSpPr>
        <p:spPr>
          <a:xfrm rot="3169102">
            <a:off x="4430712" y="3451226"/>
            <a:ext cx="2227263" cy="461962"/>
          </a:xfrm>
          <a:prstGeom prst="rect">
            <a:avLst/>
          </a:prstGeom>
          <a:noFill/>
        </p:spPr>
        <p:txBody>
          <a:bodyPr wrap="none">
            <a:spAutoFit/>
          </a:bodyPr>
          <a:lstStyle/>
          <a:p>
            <a:pPr fontAlgn="auto">
              <a:spcBef>
                <a:spcPts val="0"/>
              </a:spcBef>
              <a:spcAft>
                <a:spcPts val="0"/>
              </a:spcAft>
              <a:defRPr/>
            </a:pPr>
            <a:r>
              <a:rPr lang="en-US" sz="2400" b="1" dirty="0">
                <a:solidFill>
                  <a:srgbClr val="FFC000"/>
                </a:solidFill>
                <a:latin typeface="+mn-lt"/>
                <a:cs typeface="+mn-cs"/>
              </a:rPr>
              <a:t>INFO</a:t>
            </a:r>
            <a:r>
              <a:rPr lang="en-US" sz="2400" b="1" dirty="0">
                <a:solidFill>
                  <a:schemeClr val="accent6">
                    <a:lumMod val="75000"/>
                  </a:schemeClr>
                </a:solidFill>
                <a:latin typeface="+mn-lt"/>
                <a:cs typeface="+mn-cs"/>
              </a:rPr>
              <a:t>RM</a:t>
            </a:r>
            <a:r>
              <a:rPr lang="en-US" sz="2400" b="1" dirty="0">
                <a:solidFill>
                  <a:srgbClr val="FFC000"/>
                </a:solidFill>
                <a:latin typeface="+mn-lt"/>
                <a:cs typeface="+mn-cs"/>
              </a:rPr>
              <a:t>ATION</a:t>
            </a:r>
          </a:p>
        </p:txBody>
      </p:sp>
      <p:sp>
        <p:nvSpPr>
          <p:cNvPr id="33" name="Cloud Callout 32"/>
          <p:cNvSpPr/>
          <p:nvPr/>
        </p:nvSpPr>
        <p:spPr>
          <a:xfrm>
            <a:off x="838200" y="1981200"/>
            <a:ext cx="2895600" cy="1905000"/>
          </a:xfrm>
          <a:prstGeom prst="cloudCallout">
            <a:avLst>
              <a:gd name="adj1" fmla="val 3184"/>
              <a:gd name="adj2" fmla="val 689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grpSp>
        <p:nvGrpSpPr>
          <p:cNvPr id="23" name="Group 53"/>
          <p:cNvGrpSpPr>
            <a:grpSpLocks/>
          </p:cNvGrpSpPr>
          <p:nvPr/>
        </p:nvGrpSpPr>
        <p:grpSpPr bwMode="auto">
          <a:xfrm>
            <a:off x="1600200" y="2286000"/>
            <a:ext cx="1524000" cy="1371600"/>
            <a:chOff x="1600200" y="2286000"/>
            <a:chExt cx="1524000" cy="1371600"/>
          </a:xfrm>
        </p:grpSpPr>
        <p:grpSp>
          <p:nvGrpSpPr>
            <p:cNvPr id="24590" name="Group 26"/>
            <p:cNvGrpSpPr>
              <a:grpSpLocks/>
            </p:cNvGrpSpPr>
            <p:nvPr/>
          </p:nvGrpSpPr>
          <p:grpSpPr bwMode="auto">
            <a:xfrm>
              <a:off x="1600200" y="2286000"/>
              <a:ext cx="1524000" cy="1371600"/>
              <a:chOff x="1353675" y="3886200"/>
              <a:chExt cx="2790262" cy="2667000"/>
            </a:xfrm>
          </p:grpSpPr>
          <p:sp>
            <p:nvSpPr>
              <p:cNvPr id="35" name="Oval 34"/>
              <p:cNvSpPr/>
              <p:nvPr/>
            </p:nvSpPr>
            <p:spPr>
              <a:xfrm>
                <a:off x="1353675" y="3886200"/>
                <a:ext cx="2287434"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Chord 36"/>
              <p:cNvSpPr/>
              <p:nvPr/>
            </p:nvSpPr>
            <p:spPr>
              <a:xfrm rot="11259783">
                <a:off x="3306858" y="4546776"/>
                <a:ext cx="837079" cy="762442"/>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Arc 37"/>
              <p:cNvSpPr/>
              <p:nvPr/>
            </p:nvSpPr>
            <p:spPr>
              <a:xfrm rot="8097085">
                <a:off x="2878424" y="4960683"/>
                <a:ext cx="836523" cy="805108"/>
              </a:xfrm>
              <a:prstGeom prst="arc">
                <a:avLst/>
              </a:prstGeom>
              <a:ln w="889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9" name="Oval 38"/>
              <p:cNvSpPr/>
              <p:nvPr/>
            </p:nvSpPr>
            <p:spPr>
              <a:xfrm>
                <a:off x="3030740" y="4343047"/>
                <a:ext cx="531893" cy="6111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Oval 40"/>
              <p:cNvSpPr/>
              <p:nvPr/>
            </p:nvSpPr>
            <p:spPr>
              <a:xfrm>
                <a:off x="3411493" y="4494302"/>
                <a:ext cx="151139" cy="2315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3074" name="Picture 2"/>
            <p:cNvPicPr>
              <a:picLocks noChangeAspect="1" noChangeArrowheads="1"/>
            </p:cNvPicPr>
            <p:nvPr/>
          </p:nvPicPr>
          <p:blipFill>
            <a:blip r:embed="rId2" cstate="print"/>
            <a:srcRect/>
            <a:stretch>
              <a:fillRect/>
            </a:stretch>
          </p:blipFill>
          <p:spPr bwMode="auto">
            <a:xfrm>
              <a:off x="1671637" y="2438400"/>
              <a:ext cx="919163" cy="873300"/>
            </a:xfrm>
            <a:prstGeom prst="rect">
              <a:avLst/>
            </a:prstGeom>
            <a:ln>
              <a:noFill/>
            </a:ln>
            <a:effectLst>
              <a:softEdge rad="112500"/>
            </a:effectLst>
          </p:spPr>
        </p:pic>
      </p:grpSp>
      <p:sp>
        <p:nvSpPr>
          <p:cNvPr id="3" name="5-Point Star 2"/>
          <p:cNvSpPr/>
          <p:nvPr/>
        </p:nvSpPr>
        <p:spPr>
          <a:xfrm>
            <a:off x="462756" y="3657600"/>
            <a:ext cx="2661444" cy="1752599"/>
          </a:xfrm>
          <a:prstGeom prst="star5">
            <a:avLst>
              <a:gd name="adj" fmla="val 28656"/>
              <a:gd name="hf" fmla="val 105146"/>
              <a:gd name="vf" fmla="val 110557"/>
            </a:avLst>
          </a:pr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spcBef>
                <a:spcPts val="0"/>
              </a:spcBef>
              <a:spcAft>
                <a:spcPts val="0"/>
              </a:spcAft>
              <a:defRPr/>
            </a:pPr>
            <a:r>
              <a:rPr lang="en-US" b="1" dirty="0">
                <a:effectLst>
                  <a:outerShdw blurRad="38100" dist="38100" dir="2700000" algn="tl">
                    <a:srgbClr val="000000">
                      <a:alpha val="43137"/>
                    </a:srgbClr>
                  </a:outerShdw>
                </a:effectLst>
              </a:rPr>
              <a:t>Improved</a:t>
            </a:r>
          </a:p>
          <a:p>
            <a:pPr algn="ctr" fontAlgn="auto">
              <a:spcBef>
                <a:spcPts val="0"/>
              </a:spcBef>
              <a:spcAft>
                <a:spcPts val="0"/>
              </a:spcAft>
              <a:defRPr/>
            </a:pPr>
            <a:r>
              <a:rPr lang="en-US" b="1" dirty="0">
                <a:effectLst>
                  <a:outerShdw blurRad="38100" dist="38100" dir="2700000" algn="tl">
                    <a:srgbClr val="000000">
                      <a:alpha val="43137"/>
                    </a:srgbClr>
                  </a:outerShdw>
                </a:effectLst>
              </a:rPr>
              <a:t>Cognitive</a:t>
            </a:r>
          </a:p>
          <a:p>
            <a:pPr algn="ctr" fontAlgn="auto">
              <a:spcBef>
                <a:spcPts val="0"/>
              </a:spcBef>
              <a:spcAft>
                <a:spcPts val="0"/>
              </a:spcAft>
              <a:defRPr/>
            </a:pPr>
            <a:r>
              <a:rPr lang="en-US" b="1" dirty="0">
                <a:effectLst>
                  <a:outerShdw blurRad="38100" dist="38100" dir="2700000" algn="tl">
                    <a:srgbClr val="000000">
                      <a:alpha val="43137"/>
                    </a:srgbClr>
                  </a:outerShdw>
                </a:effectLst>
              </a:rPr>
              <a:t>Habits</a:t>
            </a:r>
          </a:p>
        </p:txBody>
      </p:sp>
      <p:sp>
        <p:nvSpPr>
          <p:cNvPr id="42"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Models of Critical Thinking</a:t>
            </a:r>
          </a:p>
        </p:txBody>
      </p:sp>
      <p:sp>
        <p:nvSpPr>
          <p:cNvPr id="43"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0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8229600" cy="5562600"/>
          </a:xfrm>
        </p:spPr>
        <p:txBody>
          <a:bodyPr/>
          <a:lstStyle/>
          <a:p>
            <a:r>
              <a:rPr lang="en-US" sz="3200" dirty="0" smtClean="0"/>
              <a:t>What is Critical Thinking?</a:t>
            </a:r>
          </a:p>
          <a:p>
            <a:pPr lvl="1"/>
            <a:r>
              <a:rPr lang="en-US" sz="2800" dirty="0" smtClean="0"/>
              <a:t>In brief, the </a:t>
            </a:r>
            <a:r>
              <a:rPr lang="en-US" sz="2800" u="sng" dirty="0" smtClean="0"/>
              <a:t>ability</a:t>
            </a:r>
            <a:r>
              <a:rPr lang="en-US" sz="2800" dirty="0" smtClean="0"/>
              <a:t> to </a:t>
            </a:r>
            <a:r>
              <a:rPr lang="en-US" sz="2800" i="1" dirty="0" smtClean="0"/>
              <a:t>understand</a:t>
            </a:r>
            <a:r>
              <a:rPr lang="en-US" sz="2800" dirty="0" smtClean="0"/>
              <a:t> and </a:t>
            </a:r>
            <a:r>
              <a:rPr lang="en-US" sz="2800" i="1" dirty="0" smtClean="0"/>
              <a:t>evaluate</a:t>
            </a:r>
            <a:r>
              <a:rPr lang="en-US" sz="2800" dirty="0" smtClean="0"/>
              <a:t> </a:t>
            </a:r>
            <a:r>
              <a:rPr lang="en-US" sz="2800" b="1" dirty="0" smtClean="0"/>
              <a:t>arguments.</a:t>
            </a:r>
          </a:p>
          <a:p>
            <a:r>
              <a:rPr lang="en-US" sz="3200" dirty="0" smtClean="0"/>
              <a:t>Two Questions:</a:t>
            </a:r>
          </a:p>
          <a:p>
            <a:pPr marL="968375" lvl="1" indent="-514350">
              <a:buFont typeface="+mj-lt"/>
              <a:buAutoNum type="arabicPeriod"/>
            </a:pPr>
            <a:r>
              <a:rPr lang="en-US" sz="2800" i="1" u="sng" dirty="0" smtClean="0"/>
              <a:t>What is an argument</a:t>
            </a:r>
            <a:r>
              <a:rPr lang="en-US" sz="2800" i="1" dirty="0" smtClean="0"/>
              <a:t>?</a:t>
            </a:r>
            <a:r>
              <a:rPr lang="en-US" sz="2800" dirty="0" smtClean="0"/>
              <a:t> </a:t>
            </a:r>
          </a:p>
          <a:p>
            <a:pPr lvl="2"/>
            <a:r>
              <a:rPr lang="en-US" sz="2800" dirty="0" smtClean="0"/>
              <a:t>By contrast to other things we do with language</a:t>
            </a:r>
          </a:p>
          <a:p>
            <a:pPr marL="968375" lvl="1" indent="-514350">
              <a:buFont typeface="+mj-lt"/>
              <a:buAutoNum type="arabicPeriod"/>
            </a:pPr>
            <a:r>
              <a:rPr lang="en-US" sz="2800" i="1" u="sng" dirty="0" smtClean="0"/>
              <a:t>What is a good argument</a:t>
            </a:r>
            <a:r>
              <a:rPr lang="en-US" sz="2800" i="1" dirty="0" smtClean="0"/>
              <a:t>?</a:t>
            </a:r>
          </a:p>
          <a:p>
            <a:pPr lvl="2"/>
            <a:r>
              <a:rPr lang="en-US" sz="2800" dirty="0" smtClean="0"/>
              <a:t>By contrast to bad arguments</a:t>
            </a:r>
            <a:endParaRPr lang="en-US" b="1" dirty="0" smtClean="0"/>
          </a:p>
          <a:p>
            <a:pPr lvl="1"/>
            <a:r>
              <a:rPr lang="en-US" sz="3200" dirty="0" smtClean="0"/>
              <a:t>What is an argument?</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What is an Argument?</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1539438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idx="1"/>
          </p:nvPr>
        </p:nvSpPr>
        <p:spPr>
          <a:xfrm>
            <a:off x="914400" y="990600"/>
            <a:ext cx="7772400" cy="4953000"/>
          </a:xfrm>
        </p:spPr>
        <p:txBody>
          <a:bodyPr>
            <a:normAutofit lnSpcReduction="10000"/>
          </a:bodyPr>
          <a:lstStyle/>
          <a:p>
            <a:pPr>
              <a:lnSpc>
                <a:spcPct val="80000"/>
              </a:lnSpc>
            </a:pPr>
            <a:r>
              <a:rPr lang="en-US" sz="3200" dirty="0" smtClean="0">
                <a:solidFill>
                  <a:schemeClr val="tx2">
                    <a:lumMod val="75000"/>
                  </a:schemeClr>
                </a:solidFill>
                <a:effectLst>
                  <a:outerShdw blurRad="38100" dist="38100" dir="2700000" algn="tl">
                    <a:srgbClr val="000000">
                      <a:alpha val="43137"/>
                    </a:srgbClr>
                  </a:outerShdw>
                </a:effectLst>
              </a:rPr>
              <a:t>An </a:t>
            </a:r>
            <a:r>
              <a:rPr lang="en-US" sz="3200" b="1" dirty="0" smtClean="0">
                <a:solidFill>
                  <a:schemeClr val="tx2">
                    <a:lumMod val="75000"/>
                  </a:schemeClr>
                </a:solidFill>
                <a:effectLst>
                  <a:outerShdw blurRad="38100" dist="38100" dir="2700000" algn="tl">
                    <a:srgbClr val="000000">
                      <a:alpha val="43137"/>
                    </a:srgbClr>
                  </a:outerShdw>
                </a:effectLst>
              </a:rPr>
              <a:t>argument</a:t>
            </a:r>
            <a:r>
              <a:rPr lang="en-US" sz="3200" dirty="0" smtClean="0">
                <a:solidFill>
                  <a:schemeClr val="tx2">
                    <a:lumMod val="75000"/>
                  </a:schemeClr>
                </a:solidFill>
                <a:effectLst>
                  <a:outerShdw blurRad="38100" dist="38100" dir="2700000" algn="tl">
                    <a:srgbClr val="000000">
                      <a:alpha val="43137"/>
                    </a:srgbClr>
                  </a:outerShdw>
                </a:effectLst>
              </a:rPr>
              <a:t> is:</a:t>
            </a:r>
          </a:p>
          <a:p>
            <a:pPr marL="454025" lvl="1" indent="0">
              <a:lnSpc>
                <a:spcPct val="80000"/>
              </a:lnSpc>
              <a:buNone/>
            </a:pPr>
            <a:endParaRPr lang="en-US" sz="1200" i="1" dirty="0" smtClean="0"/>
          </a:p>
          <a:p>
            <a:pPr lvl="1">
              <a:lnSpc>
                <a:spcPct val="80000"/>
              </a:lnSpc>
            </a:pPr>
            <a:r>
              <a:rPr lang="en-US" sz="2800" i="1" dirty="0" smtClean="0"/>
              <a:t>A set of claims in which one or more of them – the </a:t>
            </a:r>
            <a:r>
              <a:rPr lang="en-US" sz="2800" b="1" i="1" dirty="0" smtClean="0">
                <a:solidFill>
                  <a:srgbClr val="FFC000"/>
                </a:solidFill>
              </a:rPr>
              <a:t>premises</a:t>
            </a:r>
            <a:r>
              <a:rPr lang="en-US" sz="2800" i="1" dirty="0" smtClean="0">
                <a:solidFill>
                  <a:srgbClr val="FFC000"/>
                </a:solidFill>
              </a:rPr>
              <a:t> </a:t>
            </a:r>
            <a:r>
              <a:rPr lang="en-US" sz="2800" i="1" dirty="0" smtClean="0"/>
              <a:t>– are put forward so as to offer reasons for another claim, the </a:t>
            </a:r>
            <a:r>
              <a:rPr lang="en-US" sz="2800" b="1" i="1" dirty="0" smtClean="0">
                <a:solidFill>
                  <a:srgbClr val="FFC000"/>
                </a:solidFill>
              </a:rPr>
              <a:t>conclusion</a:t>
            </a:r>
            <a:r>
              <a:rPr lang="en-US" sz="2800" i="1" dirty="0" smtClean="0"/>
              <a:t>.</a:t>
            </a:r>
          </a:p>
          <a:p>
            <a:pPr marL="454025" lvl="1" indent="0">
              <a:lnSpc>
                <a:spcPct val="80000"/>
              </a:lnSpc>
              <a:buNone/>
            </a:pPr>
            <a:endParaRPr lang="en-US" sz="1200" i="1" dirty="0" smtClean="0"/>
          </a:p>
          <a:p>
            <a:pPr lvl="1">
              <a:lnSpc>
                <a:spcPct val="80000"/>
              </a:lnSpc>
            </a:pPr>
            <a:r>
              <a:rPr lang="en-US" sz="2800" dirty="0" smtClean="0"/>
              <a:t>Not equivalent to a “fight” or “disagreement.”  </a:t>
            </a:r>
          </a:p>
          <a:p>
            <a:pPr lvl="2">
              <a:lnSpc>
                <a:spcPct val="80000"/>
              </a:lnSpc>
            </a:pPr>
            <a:r>
              <a:rPr lang="en-US" dirty="0" smtClean="0"/>
              <a:t>Arguments in the sense defined are about providing justification for some belief or other.</a:t>
            </a:r>
          </a:p>
          <a:p>
            <a:pPr marL="766763" lvl="2" indent="0">
              <a:lnSpc>
                <a:spcPct val="80000"/>
              </a:lnSpc>
              <a:buNone/>
            </a:pPr>
            <a:endParaRPr lang="en-US" sz="1200" dirty="0" smtClean="0"/>
          </a:p>
          <a:p>
            <a:pPr lvl="1">
              <a:lnSpc>
                <a:spcPct val="80000"/>
              </a:lnSpc>
            </a:pPr>
            <a:r>
              <a:rPr lang="en-US" sz="2800" dirty="0" smtClean="0"/>
              <a:t>A social entity – </a:t>
            </a:r>
            <a:r>
              <a:rPr lang="en-US" sz="2800" u="sng" dirty="0" smtClean="0"/>
              <a:t>an effort to persuade someone else</a:t>
            </a:r>
            <a:r>
              <a:rPr lang="en-US" sz="2800" dirty="0" smtClean="0"/>
              <a:t> of the truth of some claim (the conclusion).</a:t>
            </a:r>
          </a:p>
          <a:p>
            <a:pPr lvl="2">
              <a:lnSpc>
                <a:spcPct val="80000"/>
              </a:lnSpc>
            </a:pPr>
            <a:r>
              <a:rPr lang="en-US" dirty="0" smtClean="0"/>
              <a:t>Other purposes: Clarify your own thoughts; show that some belief can be rationally supported; etc.</a:t>
            </a:r>
          </a:p>
        </p:txBody>
      </p:sp>
      <p:sp>
        <p:nvSpPr>
          <p:cNvPr id="6"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What is an Argument?</a:t>
            </a:r>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259246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fade">
                                      <p:cBhvr>
                                        <p:cTn id="13" dur="1000"/>
                                        <p:tgtEl>
                                          <p:spTgt spid="1433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339">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339">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772400" cy="762000"/>
          </a:xfrm>
        </p:spPr>
        <p:txBody>
          <a:bodyPr/>
          <a:lstStyle/>
          <a:p>
            <a:r>
              <a:rPr lang="en-US" sz="3200" b="1" dirty="0" smtClean="0"/>
              <a:t>Example of an Argument:</a:t>
            </a:r>
          </a:p>
        </p:txBody>
      </p:sp>
      <p:pic>
        <p:nvPicPr>
          <p:cNvPr id="2050" name="Picture 2"/>
          <p:cNvPicPr>
            <a:picLocks noChangeAspect="1" noChangeArrowheads="1"/>
          </p:cNvPicPr>
          <p:nvPr/>
        </p:nvPicPr>
        <p:blipFill>
          <a:blip r:embed="rId2" cstate="print"/>
          <a:srcRect/>
          <a:stretch>
            <a:fillRect/>
          </a:stretch>
        </p:blipFill>
        <p:spPr bwMode="auto">
          <a:xfrm>
            <a:off x="1447800" y="1524000"/>
            <a:ext cx="6553200" cy="4626207"/>
          </a:xfrm>
          <a:prstGeom prst="rect">
            <a:avLst/>
          </a:prstGeom>
          <a:noFill/>
          <a:ln w="9525">
            <a:noFill/>
            <a:miter lim="800000"/>
            <a:headEnd/>
            <a:tailEnd/>
          </a:ln>
        </p:spPr>
      </p:pic>
      <p:sp>
        <p:nvSpPr>
          <p:cNvPr id="6"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What is an Argument?</a:t>
            </a:r>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2814722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What is an Argument?</a:t>
            </a:r>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pic>
        <p:nvPicPr>
          <p:cNvPr id="4" name="Picture 2">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18" t="19540" r="63334" b="24291"/>
          <a:stretch/>
        </p:blipFill>
        <p:spPr bwMode="auto">
          <a:xfrm>
            <a:off x="2789631" y="1143000"/>
            <a:ext cx="3885304" cy="4730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0055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0013"/>
            <a:ext cx="7772400" cy="914400"/>
          </a:xfrm>
        </p:spPr>
        <p:txBody>
          <a:bodyPr/>
          <a:lstStyle/>
          <a:p>
            <a:pPr algn="ctr" fontAlgn="auto">
              <a:spcAft>
                <a:spcPts val="0"/>
              </a:spcAft>
              <a:defRPr/>
            </a:pPr>
            <a:r>
              <a:rPr lang="en-US" dirty="0" smtClean="0">
                <a:solidFill>
                  <a:schemeClr val="tx2">
                    <a:satMod val="200000"/>
                  </a:schemeClr>
                </a:solidFill>
              </a:rPr>
              <a:t>The Plan for Today</a:t>
            </a:r>
            <a:endParaRPr lang="en-US" dirty="0">
              <a:solidFill>
                <a:schemeClr val="tx2">
                  <a:satMod val="200000"/>
                </a:schemeClr>
              </a:solidFill>
            </a:endParaRPr>
          </a:p>
        </p:txBody>
      </p:sp>
      <p:sp>
        <p:nvSpPr>
          <p:cNvPr id="3" name="Content Placeholder 2"/>
          <p:cNvSpPr>
            <a:spLocks noGrp="1"/>
          </p:cNvSpPr>
          <p:nvPr>
            <p:ph idx="1"/>
          </p:nvPr>
        </p:nvSpPr>
        <p:spPr>
          <a:xfrm>
            <a:off x="914400" y="1371600"/>
            <a:ext cx="7772400" cy="4800600"/>
          </a:xfrm>
        </p:spPr>
        <p:txBody>
          <a:bodyPr/>
          <a:lstStyle/>
          <a:p>
            <a:pPr marL="582613" indent="-514350">
              <a:buFont typeface="Consolas" pitchFamily="49" charset="0"/>
              <a:buAutoNum type="arabicPeriod"/>
            </a:pPr>
            <a:r>
              <a:rPr lang="en-US" dirty="0" smtClean="0"/>
              <a:t>Go over highlights of the course outline</a:t>
            </a:r>
          </a:p>
          <a:p>
            <a:pPr marL="911225" lvl="1" indent="-514350"/>
            <a:r>
              <a:rPr lang="en-US" dirty="0" smtClean="0"/>
              <a:t>Make goals and expectations clear</a:t>
            </a:r>
          </a:p>
          <a:p>
            <a:pPr marL="396875" lvl="1" indent="0">
              <a:buNone/>
            </a:pPr>
            <a:endParaRPr lang="en-US" sz="1200" dirty="0" smtClean="0"/>
          </a:p>
          <a:p>
            <a:pPr marL="582613" indent="-514350">
              <a:buFont typeface="Consolas" pitchFamily="49" charset="0"/>
              <a:buAutoNum type="arabicPeriod"/>
            </a:pPr>
            <a:r>
              <a:rPr lang="en-US" dirty="0" smtClean="0"/>
              <a:t>Introduction to Critical Thinking</a:t>
            </a:r>
          </a:p>
          <a:p>
            <a:pPr marL="911225" lvl="1" indent="-514350"/>
            <a:r>
              <a:rPr lang="en-US" dirty="0" smtClean="0"/>
              <a:t>What is the nature and purpose of this discipline?</a:t>
            </a:r>
          </a:p>
          <a:p>
            <a:pPr marL="396875" lvl="1" indent="0">
              <a:buNone/>
            </a:pPr>
            <a:endParaRPr lang="en-US" sz="1200" dirty="0" smtClean="0"/>
          </a:p>
          <a:p>
            <a:pPr marL="582613" indent="-514350">
              <a:buFont typeface="+mj-lt"/>
              <a:buAutoNum type="arabicPeriod"/>
            </a:pPr>
            <a:r>
              <a:rPr lang="en-US" dirty="0" smtClean="0"/>
              <a:t>Cover (some of) Chapter 1 of your text</a:t>
            </a:r>
          </a:p>
          <a:p>
            <a:pPr marL="911225" lvl="1" indent="-514350"/>
            <a:r>
              <a:rPr lang="en-US" dirty="0" smtClean="0"/>
              <a:t>What is (and what is not) an argument?</a:t>
            </a:r>
          </a:p>
        </p:txBody>
      </p:sp>
      <p:sp>
        <p:nvSpPr>
          <p:cNvPr id="4"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endParaRPr lang="en-US" dirty="0" smtClean="0"/>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idx="1"/>
          </p:nvPr>
        </p:nvSpPr>
        <p:spPr>
          <a:xfrm>
            <a:off x="914400" y="1143000"/>
            <a:ext cx="6553200" cy="4495800"/>
          </a:xfrm>
        </p:spPr>
        <p:txBody>
          <a:bodyPr>
            <a:normAutofit lnSpcReduction="10000"/>
          </a:bodyPr>
          <a:lstStyle/>
          <a:p>
            <a:pPr>
              <a:lnSpc>
                <a:spcPct val="80000"/>
              </a:lnSpc>
            </a:pPr>
            <a:r>
              <a:rPr lang="en-US" sz="3200" dirty="0" smtClean="0"/>
              <a:t>Rational argument as ideal means of persuasion / conflict resolution</a:t>
            </a:r>
          </a:p>
          <a:p>
            <a:pPr lvl="1">
              <a:lnSpc>
                <a:spcPct val="80000"/>
              </a:lnSpc>
            </a:pPr>
            <a:r>
              <a:rPr lang="en-US" sz="2800" dirty="0" smtClean="0"/>
              <a:t>As opposed to (a) deception; (b) psychological manipulation; (c) physical violence…</a:t>
            </a:r>
          </a:p>
          <a:p>
            <a:pPr lvl="1">
              <a:lnSpc>
                <a:spcPct val="80000"/>
              </a:lnSpc>
              <a:buNone/>
            </a:pPr>
            <a:endParaRPr lang="en-US" sz="2800" dirty="0" smtClean="0"/>
          </a:p>
          <a:p>
            <a:pPr lvl="1">
              <a:lnSpc>
                <a:spcPct val="80000"/>
              </a:lnSpc>
            </a:pPr>
            <a:r>
              <a:rPr lang="en-US" sz="2800" dirty="0" smtClean="0"/>
              <a:t>E.g. </a:t>
            </a:r>
          </a:p>
          <a:p>
            <a:pPr marL="1223963" lvl="2" indent="-457200">
              <a:lnSpc>
                <a:spcPct val="80000"/>
              </a:lnSpc>
              <a:buFont typeface="+mj-lt"/>
              <a:buAutoNum type="arabicParenR"/>
            </a:pPr>
            <a:r>
              <a:rPr lang="en-US" sz="2800" b="1" dirty="0" smtClean="0">
                <a:solidFill>
                  <a:schemeClr val="accent1">
                    <a:lumMod val="60000"/>
                    <a:lumOff val="40000"/>
                  </a:schemeClr>
                </a:solidFill>
              </a:rPr>
              <a:t>If you don’t believe X [some assertion], Luigi here will beat you with a lead pipe.</a:t>
            </a:r>
          </a:p>
          <a:p>
            <a:pPr lvl="1">
              <a:lnSpc>
                <a:spcPct val="80000"/>
              </a:lnSpc>
              <a:buNone/>
            </a:pPr>
            <a:r>
              <a:rPr lang="en-US" sz="2800" dirty="0" smtClean="0"/>
              <a:t>	Therefore, </a:t>
            </a:r>
          </a:p>
          <a:p>
            <a:pPr marL="1223963" lvl="2" indent="-457200">
              <a:lnSpc>
                <a:spcPct val="80000"/>
              </a:lnSpc>
              <a:buFont typeface="+mj-lt"/>
              <a:buAutoNum type="arabicParenR" startAt="2"/>
            </a:pPr>
            <a:r>
              <a:rPr lang="en-US" sz="2800" b="1" dirty="0" smtClean="0">
                <a:solidFill>
                  <a:schemeClr val="accent2">
                    <a:lumMod val="40000"/>
                    <a:lumOff val="60000"/>
                  </a:schemeClr>
                </a:solidFill>
              </a:rPr>
              <a:t>X.</a:t>
            </a:r>
          </a:p>
        </p:txBody>
      </p:sp>
      <p:sp>
        <p:nvSpPr>
          <p:cNvPr id="6"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800" dirty="0" smtClean="0">
                <a:solidFill>
                  <a:schemeClr val="tx1"/>
                </a:solidFill>
              </a:rPr>
              <a:t>Arguments as rational persuasion</a:t>
            </a:r>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95784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animEffect transition="in" filter="fade">
                                      <p:cBhvr>
                                        <p:cTn id="15" dur="2000"/>
                                        <p:tgtEl>
                                          <p:spTgt spid="1433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339">
                                            <p:txEl>
                                              <p:pRg st="4" end="4"/>
                                            </p:txEl>
                                          </p:spTgt>
                                        </p:tgtEl>
                                        <p:attrNameLst>
                                          <p:attrName>style.visibility</p:attrName>
                                        </p:attrNameLst>
                                      </p:cBhvr>
                                      <p:to>
                                        <p:strVal val="visible"/>
                                      </p:to>
                                    </p:set>
                                    <p:animEffect transition="in" filter="fade">
                                      <p:cBhvr>
                                        <p:cTn id="18" dur="2000"/>
                                        <p:tgtEl>
                                          <p:spTgt spid="1433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339">
                                            <p:txEl>
                                              <p:pRg st="5" end="5"/>
                                            </p:txEl>
                                          </p:spTgt>
                                        </p:tgtEl>
                                        <p:attrNameLst>
                                          <p:attrName>style.visibility</p:attrName>
                                        </p:attrNameLst>
                                      </p:cBhvr>
                                      <p:to>
                                        <p:strVal val="visible"/>
                                      </p:to>
                                    </p:set>
                                    <p:animEffect transition="in" filter="fade">
                                      <p:cBhvr>
                                        <p:cTn id="21" dur="2000"/>
                                        <p:tgtEl>
                                          <p:spTgt spid="1433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339">
                                            <p:txEl>
                                              <p:pRg st="6" end="6"/>
                                            </p:txEl>
                                          </p:spTgt>
                                        </p:tgtEl>
                                        <p:attrNameLst>
                                          <p:attrName>style.visibility</p:attrName>
                                        </p:attrNameLst>
                                      </p:cBhvr>
                                      <p:to>
                                        <p:strVal val="visible"/>
                                      </p:to>
                                    </p:set>
                                    <p:animEffect transition="in" filter="fade">
                                      <p:cBhvr>
                                        <p:cTn id="24" dur="20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idx="1"/>
          </p:nvPr>
        </p:nvSpPr>
        <p:spPr>
          <a:xfrm>
            <a:off x="914400" y="1295400"/>
            <a:ext cx="7772400" cy="4572000"/>
          </a:xfrm>
        </p:spPr>
        <p:txBody>
          <a:bodyPr>
            <a:normAutofit lnSpcReduction="10000"/>
          </a:bodyPr>
          <a:lstStyle/>
          <a:p>
            <a:pPr eaLnBrk="1" hangingPunct="1">
              <a:defRPr/>
            </a:pPr>
            <a:r>
              <a:rPr lang="en-US" dirty="0" smtClean="0"/>
              <a:t>We will treat something as an argument if its context shows that it is intended as an argument.</a:t>
            </a:r>
          </a:p>
          <a:p>
            <a:pPr marL="68263" indent="0" eaLnBrk="1" hangingPunct="1">
              <a:buNone/>
              <a:defRPr/>
            </a:pPr>
            <a:endParaRPr lang="en-US" dirty="0" smtClean="0"/>
          </a:p>
          <a:p>
            <a:pPr>
              <a:defRPr/>
            </a:pPr>
            <a:r>
              <a:rPr lang="en-US" dirty="0" smtClean="0"/>
              <a:t>Balance between</a:t>
            </a:r>
          </a:p>
          <a:p>
            <a:pPr marL="968375" lvl="1" indent="-514350">
              <a:buFont typeface="+mj-lt"/>
              <a:buAutoNum type="alphaLcParenR"/>
              <a:defRPr/>
            </a:pPr>
            <a:r>
              <a:rPr lang="en-US" dirty="0" smtClean="0"/>
              <a:t>Only successful arguments count as arguments.</a:t>
            </a:r>
          </a:p>
          <a:p>
            <a:pPr marL="968375" lvl="1" indent="-514350">
              <a:buFont typeface="+mj-lt"/>
              <a:buAutoNum type="alphaLcParenR"/>
              <a:defRPr/>
            </a:pPr>
            <a:r>
              <a:rPr lang="en-US" dirty="0" smtClean="0"/>
              <a:t>Any set of randomly chosen sentences counts as (at least a bad) argument.</a:t>
            </a:r>
          </a:p>
        </p:txBody>
      </p:sp>
      <p:sp>
        <p:nvSpPr>
          <p:cNvPr id="6"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What is an Argument?</a:t>
            </a:r>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241380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animEffect transition="in" filter="fade">
                                      <p:cBhvr>
                                        <p:cTn id="11" dur="1000"/>
                                        <p:tgtEl>
                                          <p:spTgt spid="14339">
                                            <p:txEl>
                                              <p:pRg st="2" end="2"/>
                                            </p:txEl>
                                          </p:spTgt>
                                        </p:tgtEl>
                                      </p:cBhvr>
                                    </p:animEffect>
                                  </p:childTnLst>
                                </p:cTn>
                              </p:par>
                              <p:par>
                                <p:cTn id="12" presetID="1" presetClass="entr" presetSubtype="0" fill="hold" nodeType="withEffect">
                                  <p:stCondLst>
                                    <p:cond delay="0"/>
                                  </p:stCondLst>
                                  <p:childTnLst>
                                    <p:set>
                                      <p:cBhvr>
                                        <p:cTn id="13" dur="1" fill="hold">
                                          <p:stCondLst>
                                            <p:cond delay="0"/>
                                          </p:stCondLst>
                                        </p:cTn>
                                        <p:tgtEl>
                                          <p:spTgt spid="14339">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914400" y="1219200"/>
            <a:ext cx="7772400" cy="4572000"/>
          </a:xfrm>
        </p:spPr>
        <p:txBody>
          <a:bodyPr>
            <a:normAutofit lnSpcReduction="10000"/>
          </a:bodyPr>
          <a:lstStyle/>
          <a:p>
            <a:r>
              <a:rPr lang="en-US" sz="3200" dirty="0" smtClean="0"/>
              <a:t>The general framework for an argument is:</a:t>
            </a:r>
          </a:p>
          <a:p>
            <a:pPr marL="968375" lvl="1" indent="-514350">
              <a:buFont typeface="+mj-lt"/>
              <a:buAutoNum type="arabicPeriod"/>
            </a:pPr>
            <a:r>
              <a:rPr lang="en-US" sz="2800" b="1" dirty="0" smtClean="0">
                <a:solidFill>
                  <a:schemeClr val="accent1">
                    <a:lumMod val="60000"/>
                    <a:lumOff val="40000"/>
                  </a:schemeClr>
                </a:solidFill>
                <a:effectLst>
                  <a:outerShdw blurRad="38100" dist="38100" dir="2700000" algn="tl">
                    <a:srgbClr val="000000">
                      <a:alpha val="43137"/>
                    </a:srgbClr>
                  </a:outerShdw>
                </a:effectLst>
              </a:rPr>
              <a:t>Premise 1</a:t>
            </a:r>
          </a:p>
          <a:p>
            <a:pPr marL="968375" lvl="1" indent="-514350">
              <a:buFont typeface="+mj-lt"/>
              <a:buAutoNum type="arabicPeriod"/>
            </a:pPr>
            <a:r>
              <a:rPr lang="en-US" sz="2800" b="1" dirty="0" smtClean="0">
                <a:solidFill>
                  <a:schemeClr val="accent1">
                    <a:lumMod val="60000"/>
                    <a:lumOff val="40000"/>
                  </a:schemeClr>
                </a:solidFill>
                <a:effectLst>
                  <a:outerShdw blurRad="38100" dist="38100" dir="2700000" algn="tl">
                    <a:srgbClr val="000000">
                      <a:alpha val="43137"/>
                    </a:srgbClr>
                  </a:outerShdw>
                </a:effectLst>
              </a:rPr>
              <a:t>Premise 2 …</a:t>
            </a:r>
          </a:p>
          <a:p>
            <a:pPr marL="968375" lvl="1" indent="-514350">
              <a:buFont typeface="+mj-lt"/>
              <a:buAutoNum type="arabicPeriod"/>
            </a:pPr>
            <a:r>
              <a:rPr lang="en-US" sz="2800" b="1" dirty="0" smtClean="0">
                <a:solidFill>
                  <a:schemeClr val="accent1">
                    <a:lumMod val="60000"/>
                    <a:lumOff val="40000"/>
                  </a:schemeClr>
                </a:solidFill>
                <a:effectLst>
                  <a:outerShdw blurRad="38100" dist="38100" dir="2700000" algn="tl">
                    <a:srgbClr val="000000">
                      <a:alpha val="43137"/>
                    </a:srgbClr>
                  </a:outerShdw>
                </a:effectLst>
              </a:rPr>
              <a:t>Premise N</a:t>
            </a:r>
            <a:r>
              <a:rPr lang="en-US" sz="2800" dirty="0" smtClean="0"/>
              <a:t> (indicates any number of premises)</a:t>
            </a:r>
          </a:p>
          <a:p>
            <a:pPr lvl="1">
              <a:buNone/>
            </a:pPr>
            <a:r>
              <a:rPr lang="en-CA" sz="2800" dirty="0" smtClean="0"/>
              <a:t>Therefore,</a:t>
            </a:r>
          </a:p>
          <a:p>
            <a:pPr marL="968375" lvl="1" indent="-514350">
              <a:buFont typeface="+mj-lt"/>
              <a:buAutoNum type="arabicPeriod" startAt="4"/>
            </a:pPr>
            <a:r>
              <a:rPr lang="en-CA" sz="2800" b="1" dirty="0" smtClean="0">
                <a:solidFill>
                  <a:schemeClr val="accent2">
                    <a:lumMod val="40000"/>
                    <a:lumOff val="60000"/>
                  </a:schemeClr>
                </a:solidFill>
                <a:effectLst>
                  <a:outerShdw blurRad="38100" dist="38100" dir="2700000" algn="tl">
                    <a:srgbClr val="000000">
                      <a:alpha val="43137"/>
                    </a:srgbClr>
                  </a:outerShdw>
                </a:effectLst>
              </a:rPr>
              <a:t>Conclusion</a:t>
            </a:r>
          </a:p>
          <a:p>
            <a:r>
              <a:rPr lang="en-CA" sz="3200" dirty="0" smtClean="0"/>
              <a:t>This form helps make the logical structure of the argument clear.</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What is an Argument?</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344080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914400" y="1295400"/>
            <a:ext cx="7924800" cy="4572000"/>
          </a:xfrm>
        </p:spPr>
        <p:txBody>
          <a:bodyPr>
            <a:normAutofit lnSpcReduction="10000"/>
          </a:bodyPr>
          <a:lstStyle/>
          <a:p>
            <a:pPr>
              <a:lnSpc>
                <a:spcPct val="80000"/>
              </a:lnSpc>
            </a:pPr>
            <a:r>
              <a:rPr lang="en-US" sz="3200" dirty="0" smtClean="0"/>
              <a:t>We have to be careful to separate argument from </a:t>
            </a:r>
            <a:r>
              <a:rPr lang="en-US" sz="3200" b="1" u="sng" dirty="0" smtClean="0">
                <a:solidFill>
                  <a:schemeClr val="accent3">
                    <a:lumMod val="60000"/>
                    <a:lumOff val="40000"/>
                  </a:schemeClr>
                </a:solidFill>
              </a:rPr>
              <a:t>opinions</a:t>
            </a:r>
            <a:r>
              <a:rPr lang="en-US" sz="3200" dirty="0" smtClean="0"/>
              <a:t> (or mere </a:t>
            </a:r>
            <a:r>
              <a:rPr lang="en-US" sz="3200" b="1" u="sng" dirty="0" smtClean="0">
                <a:solidFill>
                  <a:schemeClr val="accent3">
                    <a:lumMod val="60000"/>
                    <a:lumOff val="40000"/>
                  </a:schemeClr>
                </a:solidFill>
              </a:rPr>
              <a:t>assertions</a:t>
            </a:r>
            <a:r>
              <a:rPr lang="en-US" sz="3200" dirty="0" smtClean="0"/>
              <a:t>). </a:t>
            </a:r>
          </a:p>
          <a:p>
            <a:pPr marL="454025" lvl="1" indent="0">
              <a:lnSpc>
                <a:spcPct val="80000"/>
              </a:lnSpc>
              <a:buNone/>
            </a:pPr>
            <a:endParaRPr lang="en-US" sz="2400" b="1" dirty="0" smtClean="0"/>
          </a:p>
          <a:p>
            <a:pPr lvl="1">
              <a:lnSpc>
                <a:spcPct val="80000"/>
              </a:lnSpc>
            </a:pPr>
            <a:r>
              <a:rPr lang="en-US" sz="2500" b="1" dirty="0" smtClean="0"/>
              <a:t>Opinions: </a:t>
            </a:r>
            <a:r>
              <a:rPr lang="en-US" sz="2500" dirty="0" smtClean="0"/>
              <a:t>beliefs that are usually held with a low degree of confidence. </a:t>
            </a:r>
          </a:p>
          <a:p>
            <a:pPr lvl="1">
              <a:defRPr/>
            </a:pPr>
            <a:r>
              <a:rPr lang="en-US" sz="2500" b="1" u="sng" dirty="0" smtClean="0">
                <a:solidFill>
                  <a:schemeClr val="tx2">
                    <a:lumMod val="90000"/>
                  </a:schemeClr>
                </a:solidFill>
              </a:rPr>
              <a:t>Assertion</a:t>
            </a:r>
            <a:r>
              <a:rPr lang="en-US" sz="2500" b="1" dirty="0" smtClean="0">
                <a:solidFill>
                  <a:schemeClr val="tx2">
                    <a:lumMod val="90000"/>
                  </a:schemeClr>
                </a:solidFill>
              </a:rPr>
              <a:t>:</a:t>
            </a:r>
            <a:r>
              <a:rPr lang="en-US" sz="2500" dirty="0" smtClean="0"/>
              <a:t>  (a) </a:t>
            </a:r>
            <a:r>
              <a:rPr lang="en-US" sz="2500" i="1" dirty="0" smtClean="0"/>
              <a:t>N.</a:t>
            </a:r>
            <a:r>
              <a:rPr lang="en-US" sz="2500" dirty="0" smtClean="0"/>
              <a:t> A statement presented as true. </a:t>
            </a:r>
          </a:p>
          <a:p>
            <a:pPr lvl="1">
              <a:buNone/>
              <a:defRPr/>
            </a:pPr>
            <a:r>
              <a:rPr lang="en-US" sz="2500" dirty="0" smtClean="0"/>
              <a:t>		(b) </a:t>
            </a:r>
            <a:r>
              <a:rPr lang="en-US" sz="2500" i="1" dirty="0" smtClean="0"/>
              <a:t>V.</a:t>
            </a:r>
            <a:r>
              <a:rPr lang="en-US" sz="2500" dirty="0" smtClean="0"/>
              <a:t> The act of presenting a statement as true.</a:t>
            </a:r>
          </a:p>
          <a:p>
            <a:pPr lvl="1">
              <a:buNone/>
              <a:defRPr/>
            </a:pPr>
            <a:endParaRPr lang="en-US" sz="1600" dirty="0" smtClean="0"/>
          </a:p>
          <a:p>
            <a:pPr lvl="1">
              <a:lnSpc>
                <a:spcPct val="80000"/>
              </a:lnSpc>
            </a:pPr>
            <a:r>
              <a:rPr lang="en-US" sz="2800" dirty="0" smtClean="0"/>
              <a:t>Point of argument evaluation: increase confidence in our opinions; have the opinions we do with justification.</a:t>
            </a:r>
          </a:p>
          <a:p>
            <a:pPr lvl="2">
              <a:lnSpc>
                <a:spcPct val="80000"/>
              </a:lnSpc>
            </a:pPr>
            <a:r>
              <a:rPr lang="en-CA" sz="2500" dirty="0" smtClean="0"/>
              <a:t>Important because what we think affects what we do and how we behave.</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Arguments vs. Opinions</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402453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animEffect transition="in" filter="fade">
                                      <p:cBhvr>
                                        <p:cTn id="21" dur="1000"/>
                                        <p:tgtEl>
                                          <p:spTgt spid="16387">
                                            <p:txEl>
                                              <p:pRg st="6" end="6"/>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914400" y="1295400"/>
            <a:ext cx="7924800" cy="4572000"/>
          </a:xfrm>
        </p:spPr>
        <p:txBody>
          <a:bodyPr>
            <a:normAutofit/>
          </a:bodyPr>
          <a:lstStyle/>
          <a:p>
            <a:pPr marL="68263" indent="0">
              <a:lnSpc>
                <a:spcPct val="80000"/>
              </a:lnSpc>
              <a:buNone/>
            </a:pPr>
            <a:endParaRPr lang="en-US" sz="3200" dirty="0" smtClean="0"/>
          </a:p>
          <a:p>
            <a:pPr>
              <a:lnSpc>
                <a:spcPct val="80000"/>
              </a:lnSpc>
            </a:pPr>
            <a:r>
              <a:rPr lang="en-US" sz="3200" i="1" dirty="0" smtClean="0">
                <a:solidFill>
                  <a:srgbClr val="FFC000"/>
                </a:solidFill>
              </a:rPr>
              <a:t>Why do you believe what you believe?</a:t>
            </a:r>
          </a:p>
          <a:p>
            <a:pPr marL="68263" indent="0">
              <a:lnSpc>
                <a:spcPct val="80000"/>
              </a:lnSpc>
              <a:buNone/>
            </a:pPr>
            <a:endParaRPr lang="en-US" sz="3200" dirty="0" smtClean="0"/>
          </a:p>
          <a:p>
            <a:pPr>
              <a:lnSpc>
                <a:spcPct val="80000"/>
              </a:lnSpc>
            </a:pPr>
            <a:r>
              <a:rPr lang="en-US" sz="3200" dirty="0" smtClean="0"/>
              <a:t>Example:</a:t>
            </a:r>
          </a:p>
          <a:p>
            <a:pPr marL="68263" indent="0">
              <a:lnSpc>
                <a:spcPct val="80000"/>
              </a:lnSpc>
              <a:buNone/>
            </a:pPr>
            <a:endParaRPr lang="en-US" sz="3200" dirty="0" smtClean="0"/>
          </a:p>
          <a:p>
            <a:pPr lvl="1">
              <a:lnSpc>
                <a:spcPct val="80000"/>
              </a:lnSpc>
            </a:pPr>
            <a:r>
              <a:rPr lang="en-US" sz="2400" b="1" dirty="0" smtClean="0">
                <a:solidFill>
                  <a:schemeClr val="accent1">
                    <a:lumMod val="60000"/>
                    <a:lumOff val="40000"/>
                  </a:schemeClr>
                </a:solidFill>
              </a:rPr>
              <a:t>I think marijuana should be legalized. Isn’t it just obvious? Who wouldn’t agree? I mean, it’s </a:t>
            </a:r>
            <a:r>
              <a:rPr lang="en-US" sz="2400" b="1" i="1" dirty="0" smtClean="0">
                <a:solidFill>
                  <a:schemeClr val="accent1">
                    <a:lumMod val="60000"/>
                    <a:lumOff val="40000"/>
                  </a:schemeClr>
                </a:solidFill>
              </a:rPr>
              <a:t>marijuana</a:t>
            </a:r>
            <a:r>
              <a:rPr lang="en-US" sz="2400" b="1" dirty="0" smtClean="0">
                <a:solidFill>
                  <a:schemeClr val="accent1">
                    <a:lumMod val="60000"/>
                    <a:lumOff val="40000"/>
                  </a:schemeClr>
                </a:solidFill>
              </a:rPr>
              <a:t>… and it should be legal. Then it wouldn’t be </a:t>
            </a:r>
            <a:r>
              <a:rPr lang="en-US" sz="2400" b="1" i="1" dirty="0" smtClean="0">
                <a:solidFill>
                  <a:schemeClr val="accent1">
                    <a:lumMod val="60000"/>
                    <a:lumOff val="40000"/>
                  </a:schemeClr>
                </a:solidFill>
              </a:rPr>
              <a:t>illegal</a:t>
            </a:r>
            <a:r>
              <a:rPr lang="en-US" sz="2400" b="1" dirty="0" smtClean="0">
                <a:solidFill>
                  <a:schemeClr val="accent1">
                    <a:lumMod val="60000"/>
                    <a:lumOff val="40000"/>
                  </a:schemeClr>
                </a:solidFill>
              </a:rPr>
              <a:t> anymore. And that’s the way it should be. </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Why Arguments are Important</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242407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 calcmode="lin" valueType="num">
                                      <p:cBhvr additive="base">
                                        <p:cTn id="7"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8"/>
          <p:cNvGrpSpPr>
            <a:grpSpLocks/>
          </p:cNvGrpSpPr>
          <p:nvPr/>
        </p:nvGrpSpPr>
        <p:grpSpPr bwMode="auto">
          <a:xfrm>
            <a:off x="838200" y="1371600"/>
            <a:ext cx="1066800" cy="4800600"/>
            <a:chOff x="1981200" y="1524000"/>
            <a:chExt cx="1066800" cy="4953000"/>
          </a:xfrm>
        </p:grpSpPr>
        <p:sp>
          <p:nvSpPr>
            <p:cNvPr id="4" name="Oval 3"/>
            <p:cNvSpPr/>
            <p:nvPr/>
          </p:nvSpPr>
          <p:spPr>
            <a:xfrm>
              <a:off x="2057400" y="1524000"/>
              <a:ext cx="914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Arc 4"/>
            <p:cNvSpPr/>
            <p:nvPr/>
          </p:nvSpPr>
          <p:spPr>
            <a:xfrm flipH="1">
              <a:off x="1981200" y="2590800"/>
              <a:ext cx="762000" cy="3886200"/>
            </a:xfrm>
            <a:prstGeom prst="arc">
              <a:avLst>
                <a:gd name="adj1" fmla="val 16200000"/>
                <a:gd name="adj2" fmla="val 2982727"/>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7" name="Straight Connector 6"/>
            <p:cNvCxnSpPr>
              <a:stCxn id="5" idx="2"/>
            </p:cNvCxnSpPr>
            <p:nvPr/>
          </p:nvCxnSpPr>
          <p:spPr>
            <a:xfrm>
              <a:off x="1990725" y="4972050"/>
              <a:ext cx="219075" cy="1352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p:cNvCxnSpPr>
            <p:nvPr/>
          </p:nvCxnSpPr>
          <p:spPr>
            <a:xfrm>
              <a:off x="1990725" y="4972050"/>
              <a:ext cx="828675" cy="1352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3125" y="3048000"/>
              <a:ext cx="219075" cy="1352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43125" y="3048000"/>
              <a:ext cx="828675" cy="1352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19400" y="6324600"/>
              <a:ext cx="228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09800" y="6324600"/>
              <a:ext cx="228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590800" y="1828800"/>
              <a:ext cx="1524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2819400" y="1828800"/>
              <a:ext cx="1524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 name="Group 19"/>
          <p:cNvGrpSpPr>
            <a:grpSpLocks/>
          </p:cNvGrpSpPr>
          <p:nvPr/>
        </p:nvGrpSpPr>
        <p:grpSpPr bwMode="auto">
          <a:xfrm flipH="1">
            <a:off x="7620000" y="1371600"/>
            <a:ext cx="1066800" cy="4953000"/>
            <a:chOff x="1981200" y="1524000"/>
            <a:chExt cx="1066800" cy="4953000"/>
          </a:xfrm>
        </p:grpSpPr>
        <p:sp>
          <p:nvSpPr>
            <p:cNvPr id="21" name="Oval 20"/>
            <p:cNvSpPr/>
            <p:nvPr/>
          </p:nvSpPr>
          <p:spPr>
            <a:xfrm>
              <a:off x="2057400" y="1524000"/>
              <a:ext cx="914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Arc 21"/>
            <p:cNvSpPr/>
            <p:nvPr/>
          </p:nvSpPr>
          <p:spPr>
            <a:xfrm flipH="1">
              <a:off x="1981200" y="2590800"/>
              <a:ext cx="762000" cy="3886200"/>
            </a:xfrm>
            <a:prstGeom prst="arc">
              <a:avLst>
                <a:gd name="adj1" fmla="val 16200000"/>
                <a:gd name="adj2" fmla="val 2982727"/>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23" name="Straight Connector 22"/>
            <p:cNvCxnSpPr>
              <a:stCxn id="22" idx="2"/>
            </p:cNvCxnSpPr>
            <p:nvPr/>
          </p:nvCxnSpPr>
          <p:spPr>
            <a:xfrm>
              <a:off x="1990725" y="4972050"/>
              <a:ext cx="219075" cy="1352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2"/>
            </p:cNvCxnSpPr>
            <p:nvPr/>
          </p:nvCxnSpPr>
          <p:spPr>
            <a:xfrm>
              <a:off x="1990725" y="4972050"/>
              <a:ext cx="828675" cy="1352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143125" y="3048000"/>
              <a:ext cx="219075" cy="1352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43125" y="3048000"/>
              <a:ext cx="828675" cy="1352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819400" y="6324600"/>
              <a:ext cx="228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6324600"/>
              <a:ext cx="228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590800" y="1828800"/>
              <a:ext cx="1524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2819400" y="1828800"/>
              <a:ext cx="1524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1" name="Rounded Rectangular Callout 30"/>
          <p:cNvSpPr/>
          <p:nvPr/>
        </p:nvSpPr>
        <p:spPr>
          <a:xfrm>
            <a:off x="2438400" y="2133600"/>
            <a:ext cx="4267200" cy="533400"/>
          </a:xfrm>
          <a:prstGeom prst="wedgeRoundRectCallout">
            <a:avLst>
              <a:gd name="adj1" fmla="val -65329"/>
              <a:gd name="adj2" fmla="val -46591"/>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a:t>A swarm of locusts is invading.</a:t>
            </a:r>
          </a:p>
        </p:txBody>
      </p:sp>
      <p:sp>
        <p:nvSpPr>
          <p:cNvPr id="32" name="Rounded Rectangular Callout 31"/>
          <p:cNvSpPr/>
          <p:nvPr/>
        </p:nvSpPr>
        <p:spPr>
          <a:xfrm>
            <a:off x="4954588" y="1600200"/>
            <a:ext cx="2438400" cy="457200"/>
          </a:xfrm>
          <a:prstGeom prst="wedgeRoundRectCallout">
            <a:avLst>
              <a:gd name="adj1" fmla="val 61260"/>
              <a:gd name="adj2" fmla="val 57891"/>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a:t>Why?</a:t>
            </a:r>
          </a:p>
        </p:txBody>
      </p:sp>
      <p:sp>
        <p:nvSpPr>
          <p:cNvPr id="33" name="Rounded Rectangular Callout 32"/>
          <p:cNvSpPr/>
          <p:nvPr/>
        </p:nvSpPr>
        <p:spPr>
          <a:xfrm>
            <a:off x="2057400" y="838200"/>
            <a:ext cx="3733800" cy="533400"/>
          </a:xfrm>
          <a:prstGeom prst="wedgeRoundRectCallout">
            <a:avLst>
              <a:gd name="adj1" fmla="val -54291"/>
              <a:gd name="adj2" fmla="val 142617"/>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a:t>You had better run for it.</a:t>
            </a:r>
          </a:p>
        </p:txBody>
      </p:sp>
      <p:sp>
        <p:nvSpPr>
          <p:cNvPr id="34" name="Rounded Rectangular Callout 33"/>
          <p:cNvSpPr/>
          <p:nvPr/>
        </p:nvSpPr>
        <p:spPr>
          <a:xfrm>
            <a:off x="4495800" y="2819400"/>
            <a:ext cx="2819400" cy="457200"/>
          </a:xfrm>
          <a:prstGeom prst="wedgeRoundRectCallout">
            <a:avLst>
              <a:gd name="adj1" fmla="val 64364"/>
              <a:gd name="adj2" fmla="val -167460"/>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a:t>Prove it.</a:t>
            </a:r>
          </a:p>
        </p:txBody>
      </p:sp>
      <p:sp>
        <p:nvSpPr>
          <p:cNvPr id="35" name="Rounded Rectangular Callout 34"/>
          <p:cNvSpPr/>
          <p:nvPr/>
        </p:nvSpPr>
        <p:spPr>
          <a:xfrm>
            <a:off x="2362200" y="3429000"/>
            <a:ext cx="4724400" cy="1143000"/>
          </a:xfrm>
          <a:prstGeom prst="wedgeRoundRectCallout">
            <a:avLst>
              <a:gd name="adj1" fmla="val -64192"/>
              <a:gd name="adj2" fmla="val -132006"/>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a:t>It was on the news. Plus you can hear them buzzing and see that they are blocking the sunlight. </a:t>
            </a:r>
          </a:p>
        </p:txBody>
      </p:sp>
      <p:sp>
        <p:nvSpPr>
          <p:cNvPr id="37" name="Rounded Rectangular Callout 36"/>
          <p:cNvSpPr/>
          <p:nvPr/>
        </p:nvSpPr>
        <p:spPr>
          <a:xfrm>
            <a:off x="4191000" y="4724400"/>
            <a:ext cx="4114800" cy="457200"/>
          </a:xfrm>
          <a:prstGeom prst="wedgeRoundRectCallout">
            <a:avLst>
              <a:gd name="adj1" fmla="val 42506"/>
              <a:gd name="adj2" fmla="val -536476"/>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a:t>I don’t accept your argument</a:t>
            </a:r>
          </a:p>
        </p:txBody>
      </p:sp>
      <p:sp>
        <p:nvSpPr>
          <p:cNvPr id="52"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Why Arguments are Important</a:t>
            </a:r>
          </a:p>
        </p:txBody>
      </p:sp>
      <p:sp>
        <p:nvSpPr>
          <p:cNvPr id="53"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6717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3"/>
                                        </p:tgtEl>
                                        <p:attrNameLst>
                                          <p:attrName>ppt_x</p:attrName>
                                        </p:attrNameLst>
                                      </p:cBhvr>
                                      <p:tavLst>
                                        <p:tav tm="0">
                                          <p:val>
                                            <p:strVal val="ppt_x"/>
                                          </p:val>
                                        </p:tav>
                                        <p:tav tm="100000">
                                          <p:val>
                                            <p:strVal val="ppt_x"/>
                                          </p:val>
                                        </p:tav>
                                      </p:tavLst>
                                    </p:anim>
                                    <p:anim calcmode="lin" valueType="num">
                                      <p:cBhvr additive="base">
                                        <p:cTn id="53" dur="500"/>
                                        <p:tgtEl>
                                          <p:spTgt spid="3"/>
                                        </p:tgtEl>
                                        <p:attrNameLst>
                                          <p:attrName>ppt_y</p:attrName>
                                        </p:attrNameLst>
                                      </p:cBhvr>
                                      <p:tavLst>
                                        <p:tav tm="0">
                                          <p:val>
                                            <p:strVal val="ppt_y"/>
                                          </p:val>
                                        </p:tav>
                                        <p:tav tm="100000">
                                          <p:val>
                                            <p:strVal val="1+ppt_h/2"/>
                                          </p:val>
                                        </p:tav>
                                      </p:tavLst>
                                    </p:anim>
                                    <p:set>
                                      <p:cBhvr>
                                        <p:cTn id="5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7" grpId="0" animBg="1"/>
      <p:bldP spid="3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772400" cy="5029200"/>
          </a:xfrm>
        </p:spPr>
        <p:txBody>
          <a:bodyPr>
            <a:normAutofit fontScale="92500" lnSpcReduction="10000"/>
          </a:bodyPr>
          <a:lstStyle/>
          <a:p>
            <a:pPr eaLnBrk="1" hangingPunct="1">
              <a:buFont typeface="Wingdings" pitchFamily="2" charset="2"/>
              <a:buNone/>
            </a:pPr>
            <a:r>
              <a:rPr lang="en-US" sz="2800" dirty="0" smtClean="0">
                <a:solidFill>
                  <a:srgbClr val="FFC000"/>
                </a:solidFill>
              </a:rPr>
              <a:t>Question: Which of the following are arguments?</a:t>
            </a:r>
          </a:p>
          <a:p>
            <a:pPr marL="911225" lvl="1" indent="-514350" eaLnBrk="1" hangingPunct="1">
              <a:buFont typeface="Wingdings" pitchFamily="2" charset="2"/>
              <a:buAutoNum type="alphaUcPeriod"/>
            </a:pPr>
            <a:r>
              <a:rPr lang="en-US" dirty="0" smtClean="0"/>
              <a:t>Lazy hands make a man poor, but diligent hands bring wealth (Prov. 10:4).</a:t>
            </a:r>
          </a:p>
          <a:p>
            <a:pPr marL="911225" lvl="1" indent="-514350" eaLnBrk="1" hangingPunct="1">
              <a:buFont typeface="Wingdings" pitchFamily="2" charset="2"/>
              <a:buAutoNum type="alphaUcPeriod"/>
            </a:pPr>
            <a:r>
              <a:rPr lang="en-US" dirty="0" smtClean="0"/>
              <a:t>When pride comes, then comes disgrace, but with humility comes wisdom (Prov. 11:2).</a:t>
            </a:r>
          </a:p>
          <a:p>
            <a:pPr marL="911225" lvl="1" indent="-514350" eaLnBrk="1" hangingPunct="1">
              <a:buFont typeface="Wingdings" pitchFamily="2" charset="2"/>
              <a:buAutoNum type="alphaUcPeriod"/>
            </a:pPr>
            <a:r>
              <a:rPr lang="en-US" dirty="0" smtClean="0"/>
              <a:t>A bird in the hand is worth two in a bush.</a:t>
            </a:r>
          </a:p>
          <a:p>
            <a:pPr marL="911225" lvl="1" indent="-514350" eaLnBrk="1" hangingPunct="1">
              <a:buFont typeface="Wingdings" pitchFamily="2" charset="2"/>
              <a:buAutoNum type="alphaUcPeriod"/>
            </a:pPr>
            <a:r>
              <a:rPr lang="en-US" dirty="0" smtClean="0"/>
              <a:t>Since iron is a metal it will expand when heated.</a:t>
            </a:r>
          </a:p>
          <a:p>
            <a:pPr marL="911225" lvl="1" indent="-514350" eaLnBrk="1" hangingPunct="1">
              <a:buFont typeface="Wingdings" pitchFamily="2" charset="2"/>
              <a:buAutoNum type="alphaUcPeriod"/>
            </a:pPr>
            <a:r>
              <a:rPr lang="en-US" dirty="0" smtClean="0"/>
              <a:t>We know the murderer must have left by the back door because nobody came out the front door except the milkman.</a:t>
            </a:r>
          </a:p>
          <a:p>
            <a:pPr marL="911225" lvl="1" indent="-514350" eaLnBrk="1" hangingPunct="1">
              <a:buFont typeface="Wingdings" pitchFamily="2" charset="2"/>
              <a:buAutoNum type="alphaUcPeriod"/>
            </a:pPr>
            <a:r>
              <a:rPr lang="en-US" dirty="0" smtClean="0"/>
              <a:t>What good is it for a man to gain the whole world, yet forfeit his soul?</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What is an Argument?</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355512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cstate="print"/>
          <a:srcRect/>
          <a:stretch>
            <a:fillRect/>
          </a:stretch>
        </p:blipFill>
        <p:spPr bwMode="auto">
          <a:xfrm>
            <a:off x="838200" y="920751"/>
            <a:ext cx="3606949" cy="5175249"/>
          </a:xfrm>
          <a:prstGeom prst="rect">
            <a:avLst/>
          </a:prstGeom>
          <a:noFill/>
          <a:ln w="9525">
            <a:noFill/>
            <a:miter lim="800000"/>
            <a:headEnd/>
            <a:tailEnd/>
          </a:ln>
        </p:spPr>
      </p:pic>
      <p:sp>
        <p:nvSpPr>
          <p:cNvPr id="5" name="TextBox 4"/>
          <p:cNvSpPr txBox="1">
            <a:spLocks noChangeArrowheads="1"/>
          </p:cNvSpPr>
          <p:nvPr/>
        </p:nvSpPr>
        <p:spPr bwMode="auto">
          <a:xfrm>
            <a:off x="4800600" y="1760537"/>
            <a:ext cx="4119563" cy="830263"/>
          </a:xfrm>
          <a:prstGeom prst="rect">
            <a:avLst/>
          </a:prstGeom>
          <a:noFill/>
          <a:ln w="9525">
            <a:noFill/>
            <a:miter lim="800000"/>
            <a:headEnd/>
            <a:tailEnd/>
          </a:ln>
        </p:spPr>
        <p:txBody>
          <a:bodyPr wrap="none">
            <a:spAutoFit/>
          </a:bodyPr>
          <a:lstStyle/>
          <a:p>
            <a:pPr algn="ctr"/>
            <a:r>
              <a:rPr lang="en-US" sz="2400" dirty="0"/>
              <a:t>“Come to where the flavor is.</a:t>
            </a:r>
          </a:p>
          <a:p>
            <a:pPr algn="ctr"/>
            <a:r>
              <a:rPr lang="en-US" sz="2400" dirty="0"/>
              <a:t>Come to Marlboro Country.”</a:t>
            </a:r>
          </a:p>
        </p:txBody>
      </p:sp>
      <p:sp>
        <p:nvSpPr>
          <p:cNvPr id="9"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Is there an argument here?</a:t>
            </a:r>
          </a:p>
        </p:txBody>
      </p:sp>
      <p:sp>
        <p:nvSpPr>
          <p:cNvPr id="10"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13996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ppt_w</p:attrName>
                                        </p:attrNameLst>
                                      </p:cBhvr>
                                      <p:tavLst>
                                        <p:tav tm="0">
                                          <p:val>
                                            <p:fltVal val="0"/>
                                          </p:val>
                                        </p:tav>
                                        <p:tav tm="100000">
                                          <p:val>
                                            <p:strVal val="#ppt_w"/>
                                          </p:val>
                                        </p:tav>
                                      </p:tavLst>
                                    </p:anim>
                                    <p:anim calcmode="lin" valueType="num">
                                      <p:cBhvr>
                                        <p:cTn id="8" dur="500" fill="hold"/>
                                        <p:tgtEl>
                                          <p:spTgt spid="58370"/>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ft.tt/1nKWWX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8001000" cy="527338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Is there an argument here?</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3676946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914400" y="1295400"/>
            <a:ext cx="7772400" cy="4572000"/>
          </a:xfrm>
        </p:spPr>
        <p:txBody>
          <a:bodyPr>
            <a:normAutofit lnSpcReduction="10000"/>
          </a:bodyPr>
          <a:lstStyle/>
          <a:p>
            <a:pPr>
              <a:lnSpc>
                <a:spcPct val="80000"/>
              </a:lnSpc>
            </a:pPr>
            <a:r>
              <a:rPr lang="en-US" sz="2800" b="1" dirty="0" smtClean="0">
                <a:solidFill>
                  <a:srgbClr val="FFC000"/>
                </a:solidFill>
              </a:rPr>
              <a:t>Indicator words </a:t>
            </a:r>
            <a:r>
              <a:rPr lang="en-US" sz="2800" dirty="0" smtClean="0"/>
              <a:t>act as clues as to whether a statement is a premise or  conclusion of an argument. </a:t>
            </a:r>
          </a:p>
          <a:p>
            <a:pPr>
              <a:lnSpc>
                <a:spcPct val="80000"/>
              </a:lnSpc>
            </a:pPr>
            <a:r>
              <a:rPr lang="en-US" sz="2800" dirty="0" smtClean="0"/>
              <a:t>Looking for these indicator words will aid in capturing the logical structure of arguments. </a:t>
            </a:r>
          </a:p>
          <a:p>
            <a:pPr lvl="1">
              <a:lnSpc>
                <a:spcPct val="80000"/>
              </a:lnSpc>
              <a:buNone/>
            </a:pPr>
            <a:endParaRPr lang="en-US" sz="1800" dirty="0" smtClean="0"/>
          </a:p>
          <a:p>
            <a:pPr>
              <a:lnSpc>
                <a:spcPct val="80000"/>
              </a:lnSpc>
            </a:pPr>
            <a:r>
              <a:rPr lang="en-US" sz="2400" b="1" i="1" dirty="0" smtClean="0"/>
              <a:t>A Few Common </a:t>
            </a:r>
            <a:r>
              <a:rPr lang="en-US" sz="2400" b="1" i="1" u="sng" dirty="0" smtClean="0"/>
              <a:t>Premise Indicator</a:t>
            </a:r>
            <a:r>
              <a:rPr lang="en-US" sz="2400" b="1" i="1" dirty="0" smtClean="0"/>
              <a:t> words/phrases:</a:t>
            </a:r>
          </a:p>
          <a:p>
            <a:pPr eaLnBrk="1" hangingPunct="1">
              <a:lnSpc>
                <a:spcPct val="80000"/>
              </a:lnSpc>
              <a:buFontTx/>
              <a:buNone/>
            </a:pPr>
            <a:r>
              <a:rPr lang="en-US" sz="2400" dirty="0" smtClean="0"/>
              <a:t>	* since			* because</a:t>
            </a:r>
          </a:p>
          <a:p>
            <a:pPr eaLnBrk="1" hangingPunct="1">
              <a:lnSpc>
                <a:spcPct val="80000"/>
              </a:lnSpc>
              <a:buFontTx/>
              <a:buNone/>
            </a:pPr>
            <a:r>
              <a:rPr lang="en-US" sz="2400" dirty="0" smtClean="0"/>
              <a:t>	* for			* as indicated by</a:t>
            </a:r>
          </a:p>
          <a:p>
            <a:pPr eaLnBrk="1" hangingPunct="1">
              <a:lnSpc>
                <a:spcPct val="80000"/>
              </a:lnSpc>
              <a:buFontTx/>
              <a:buNone/>
            </a:pPr>
            <a:r>
              <a:rPr lang="en-US" sz="2400" dirty="0" smtClean="0"/>
              <a:t>	* for the </a:t>
            </a:r>
            <a:r>
              <a:rPr lang="en-US" sz="2400" b="1" dirty="0" smtClean="0"/>
              <a:t>reason</a:t>
            </a:r>
            <a:r>
              <a:rPr lang="en-US" sz="2400" dirty="0" smtClean="0"/>
              <a:t> that	* follows from</a:t>
            </a:r>
          </a:p>
          <a:p>
            <a:pPr eaLnBrk="1" hangingPunct="1">
              <a:lnSpc>
                <a:spcPct val="80000"/>
              </a:lnSpc>
              <a:buFontTx/>
              <a:buNone/>
            </a:pPr>
            <a:r>
              <a:rPr lang="en-US" sz="2400" dirty="0" smtClean="0"/>
              <a:t>	* given that		* on the grounds that</a:t>
            </a:r>
          </a:p>
          <a:p>
            <a:pPr eaLnBrk="1" hangingPunct="1">
              <a:lnSpc>
                <a:spcPct val="80000"/>
              </a:lnSpc>
              <a:buFontTx/>
              <a:buNone/>
            </a:pPr>
            <a:r>
              <a:rPr lang="en-US" sz="2400" dirty="0" smtClean="0"/>
              <a:t>	* from the </a:t>
            </a:r>
            <a:r>
              <a:rPr lang="en-US" sz="2400" b="1" dirty="0" smtClean="0"/>
              <a:t>reason</a:t>
            </a:r>
            <a:r>
              <a:rPr lang="en-US" sz="2400" dirty="0" smtClean="0"/>
              <a:t> that	* as shown by</a:t>
            </a:r>
          </a:p>
          <a:p>
            <a:pPr eaLnBrk="1" hangingPunct="1">
              <a:lnSpc>
                <a:spcPct val="80000"/>
              </a:lnSpc>
              <a:buFontTx/>
              <a:buNone/>
            </a:pPr>
            <a:r>
              <a:rPr lang="en-US" sz="2400" dirty="0" smtClean="0"/>
              <a:t>	* given that 		* may be deduced from</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Arguments and Indicator Words</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413797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animEffect transition="in" filter="fade">
                                      <p:cBhvr>
                                        <p:cTn id="15" dur="1000"/>
                                        <p:tgtEl>
                                          <p:spTgt spid="17411">
                                            <p:txEl>
                                              <p:pRg st="3" end="3"/>
                                            </p:txEl>
                                          </p:spTgt>
                                        </p:tgtEl>
                                      </p:cBhvr>
                                    </p:animEffect>
                                  </p:childTnLst>
                                </p:cTn>
                              </p:par>
                              <p:par>
                                <p:cTn id="16" presetID="1" presetClass="entr" presetSubtype="0" fill="hold" nodeType="withEffect">
                                  <p:stCondLst>
                                    <p:cond delay="0"/>
                                  </p:stCondLst>
                                  <p:childTnLst>
                                    <p:set>
                                      <p:cBhvr>
                                        <p:cTn id="17" dur="1" fill="hold">
                                          <p:stCondLst>
                                            <p:cond delay="0"/>
                                          </p:stCondLst>
                                        </p:cTn>
                                        <p:tgtEl>
                                          <p:spTgt spid="17411">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411">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411">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411">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411">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5050"/>
            <a:ext cx="8382000" cy="5137150"/>
          </a:xfrm>
        </p:spPr>
        <p:txBody>
          <a:bodyPr>
            <a:normAutofit/>
          </a:bodyPr>
          <a:lstStyle/>
          <a:p>
            <a:pPr marL="582930" indent="-514350" fontAlgn="auto">
              <a:spcAft>
                <a:spcPts val="0"/>
              </a:spcAft>
              <a:buFont typeface="+mj-lt"/>
              <a:buAutoNum type="arabicPeriod"/>
              <a:defRPr/>
            </a:pPr>
            <a:r>
              <a:rPr lang="en-CA" b="1" dirty="0" smtClean="0">
                <a:solidFill>
                  <a:schemeClr val="tx2">
                    <a:lumMod val="90000"/>
                  </a:schemeClr>
                </a:solidFill>
              </a:rPr>
              <a:t>Who am I?</a:t>
            </a:r>
          </a:p>
          <a:p>
            <a:pPr marL="454914" lvl="1" indent="0" fontAlgn="auto">
              <a:spcAft>
                <a:spcPts val="0"/>
              </a:spcAft>
              <a:buNone/>
              <a:defRPr/>
            </a:pPr>
            <a:endParaRPr lang="en-CA" sz="1300" dirty="0" smtClean="0"/>
          </a:p>
          <a:p>
            <a:pPr marL="740664" lvl="1" fontAlgn="auto">
              <a:spcAft>
                <a:spcPts val="0"/>
              </a:spcAft>
              <a:buFont typeface="Wingdings"/>
              <a:buChar char=""/>
              <a:defRPr/>
            </a:pPr>
            <a:r>
              <a:rPr lang="en-CA" b="1" dirty="0" smtClean="0"/>
              <a:t>Andrew </a:t>
            </a:r>
            <a:r>
              <a:rPr lang="en-CA" b="1" dirty="0" err="1" smtClean="0"/>
              <a:t>Stumpf</a:t>
            </a:r>
            <a:endParaRPr lang="en-CA" b="1" dirty="0" smtClean="0"/>
          </a:p>
          <a:p>
            <a:pPr marL="996252" lvl="2" fontAlgn="auto">
              <a:spcAft>
                <a:spcPts val="0"/>
              </a:spcAft>
              <a:buFont typeface="Wingdings"/>
              <a:buChar char=""/>
              <a:defRPr/>
            </a:pPr>
            <a:r>
              <a:rPr lang="en-CA" dirty="0" smtClean="0"/>
              <a:t>Ph.D. U of Waterloo</a:t>
            </a:r>
          </a:p>
          <a:p>
            <a:pPr marL="996252" lvl="2" fontAlgn="auto">
              <a:spcAft>
                <a:spcPts val="0"/>
              </a:spcAft>
              <a:buFont typeface="Wingdings"/>
              <a:buChar char=""/>
              <a:defRPr/>
            </a:pPr>
            <a:r>
              <a:rPr lang="en-CA" dirty="0" smtClean="0"/>
              <a:t>Th.D. U of Toronto</a:t>
            </a:r>
          </a:p>
          <a:p>
            <a:pPr marL="996252" lvl="2" fontAlgn="auto">
              <a:spcAft>
                <a:spcPts val="0"/>
              </a:spcAft>
              <a:buFont typeface="Wingdings"/>
              <a:buChar char=""/>
              <a:defRPr/>
            </a:pPr>
            <a:r>
              <a:rPr lang="en-CA" dirty="0" smtClean="0"/>
              <a:t>Lecturer (STJ / main campus)</a:t>
            </a:r>
            <a:endParaRPr lang="en-US" dirty="0" smtClean="0"/>
          </a:p>
          <a:p>
            <a:pPr marL="454914" lvl="1" indent="0" fontAlgn="auto">
              <a:spcAft>
                <a:spcPts val="0"/>
              </a:spcAft>
              <a:buNone/>
              <a:defRPr/>
            </a:pPr>
            <a:endParaRPr lang="en-CA" sz="1600" b="1" dirty="0" smtClean="0"/>
          </a:p>
          <a:p>
            <a:pPr marL="740664" lvl="1" fontAlgn="auto">
              <a:spcAft>
                <a:spcPts val="0"/>
              </a:spcAft>
              <a:buFont typeface="Wingdings"/>
              <a:buChar char=""/>
              <a:defRPr/>
            </a:pPr>
            <a:r>
              <a:rPr lang="en-CA" b="1" dirty="0" smtClean="0"/>
              <a:t>Office Hours (SJU 1026): </a:t>
            </a:r>
            <a:r>
              <a:rPr lang="en-CA" dirty="0" err="1" smtClean="0"/>
              <a:t>Tu</a:t>
            </a:r>
            <a:r>
              <a:rPr lang="en-CA" dirty="0" smtClean="0"/>
              <a:t>/</a:t>
            </a:r>
            <a:r>
              <a:rPr lang="en-CA" dirty="0" err="1" smtClean="0"/>
              <a:t>Th</a:t>
            </a:r>
            <a:r>
              <a:rPr lang="en-CA" dirty="0" smtClean="0"/>
              <a:t>, 10:00-11:00 am; or by appointment.</a:t>
            </a:r>
            <a:endParaRPr lang="en-US" dirty="0" smtClean="0"/>
          </a:p>
          <a:p>
            <a:pPr marL="454914" lvl="1" indent="0" fontAlgn="auto">
              <a:spcAft>
                <a:spcPts val="0"/>
              </a:spcAft>
              <a:buNone/>
              <a:defRPr/>
            </a:pPr>
            <a:endParaRPr lang="en-CA" sz="1600" b="1" dirty="0" smtClean="0"/>
          </a:p>
          <a:p>
            <a:pPr marL="740664" lvl="1" fontAlgn="auto">
              <a:spcAft>
                <a:spcPts val="0"/>
              </a:spcAft>
              <a:buFont typeface="Wingdings"/>
              <a:buChar char=""/>
              <a:defRPr/>
            </a:pPr>
            <a:r>
              <a:rPr lang="en-CA" b="1" dirty="0" smtClean="0"/>
              <a:t>Email:</a:t>
            </a:r>
            <a:r>
              <a:rPr lang="en-CA" dirty="0" smtClean="0"/>
              <a:t> adhstump@uwaterloo.ca</a:t>
            </a:r>
            <a:endParaRPr lang="en-US" dirty="0" smtClean="0"/>
          </a:p>
        </p:txBody>
      </p:sp>
      <p:sp>
        <p:nvSpPr>
          <p:cNvPr id="4"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Course Outline (Highlights)</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914400" y="1295400"/>
            <a:ext cx="7772400" cy="4876800"/>
          </a:xfrm>
        </p:spPr>
        <p:txBody>
          <a:bodyPr>
            <a:normAutofit lnSpcReduction="10000"/>
          </a:bodyPr>
          <a:lstStyle/>
          <a:p>
            <a:r>
              <a:rPr lang="en-US" sz="2400" b="1" i="1" dirty="0" smtClean="0"/>
              <a:t>A Few Common </a:t>
            </a:r>
            <a:r>
              <a:rPr lang="en-US" sz="2400" b="1" i="1" u="sng" dirty="0" smtClean="0"/>
              <a:t>Conclusion Indicator</a:t>
            </a:r>
            <a:r>
              <a:rPr lang="en-US" sz="2400" b="1" i="1" dirty="0" smtClean="0"/>
              <a:t> words/phrases:</a:t>
            </a:r>
          </a:p>
          <a:p>
            <a:pPr>
              <a:buFontTx/>
              <a:buNone/>
            </a:pPr>
            <a:r>
              <a:rPr lang="en-US" sz="2400" dirty="0" smtClean="0"/>
              <a:t>	* therefore		* thus</a:t>
            </a:r>
          </a:p>
          <a:p>
            <a:pPr>
              <a:buFontTx/>
              <a:buNone/>
            </a:pPr>
            <a:r>
              <a:rPr lang="en-US" sz="2400" dirty="0" smtClean="0"/>
              <a:t>	* so		* consequently</a:t>
            </a:r>
          </a:p>
          <a:p>
            <a:pPr>
              <a:buFontTx/>
              <a:buNone/>
            </a:pPr>
            <a:r>
              <a:rPr lang="en-US" sz="2400" dirty="0" smtClean="0"/>
              <a:t>	* hence		* then</a:t>
            </a:r>
          </a:p>
          <a:p>
            <a:pPr>
              <a:buFontTx/>
              <a:buNone/>
            </a:pPr>
            <a:r>
              <a:rPr lang="en-US" sz="2400" dirty="0" smtClean="0"/>
              <a:t>	* it follows that	* it can be inferred that</a:t>
            </a:r>
          </a:p>
          <a:p>
            <a:pPr>
              <a:buFontTx/>
              <a:buNone/>
            </a:pPr>
            <a:r>
              <a:rPr lang="en-US" sz="2400" dirty="0" smtClean="0"/>
              <a:t>	* in conclusion	* accordingly</a:t>
            </a:r>
          </a:p>
          <a:p>
            <a:pPr>
              <a:buFontTx/>
              <a:buNone/>
            </a:pPr>
            <a:r>
              <a:rPr lang="en-US" sz="2400" dirty="0" smtClean="0"/>
              <a:t>	* proves that	* shows that</a:t>
            </a:r>
          </a:p>
          <a:p>
            <a:pPr>
              <a:buFontTx/>
              <a:buNone/>
            </a:pPr>
            <a:r>
              <a:rPr lang="en-US" sz="2400" dirty="0" smtClean="0"/>
              <a:t>	* indicates that	* demonstrates that</a:t>
            </a:r>
          </a:p>
          <a:p>
            <a:endParaRPr lang="en-US" sz="2400" dirty="0" smtClean="0"/>
          </a:p>
          <a:p>
            <a:r>
              <a:rPr lang="en-US" sz="2400" dirty="0" smtClean="0"/>
              <a:t>There are many indicator words and they are a useful guide to the logical structure of argument, but there are some potential problems.</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Arguments and Indicator Words</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209593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1000"/>
                                        <p:tgtEl>
                                          <p:spTgt spid="18435">
                                            <p:txEl>
                                              <p:pRg st="0" end="0"/>
                                            </p:txEl>
                                          </p:spTgt>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8435">
                                            <p:txEl>
                                              <p:pRg st="2" end="2"/>
                                            </p:txEl>
                                          </p:spTgt>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18435">
                                            <p:txEl>
                                              <p:pRg st="4" end="4"/>
                                            </p:txEl>
                                          </p:spTgt>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18435">
                                            <p:txEl>
                                              <p:pRg st="6" end="6"/>
                                            </p:txEl>
                                          </p:spTgt>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0"/>
                                          </p:stCondLst>
                                        </p:cTn>
                                        <p:tgtEl>
                                          <p:spTgt spid="18435">
                                            <p:txEl>
                                              <p:pRg st="7" end="7"/>
                                            </p:txEl>
                                          </p:spTgt>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572000"/>
          </a:xfrm>
        </p:spPr>
        <p:txBody>
          <a:bodyPr/>
          <a:lstStyle/>
          <a:p>
            <a:r>
              <a:rPr lang="en-US" sz="2400" dirty="0" smtClean="0"/>
              <a:t>Not all indicator words always indicate something is a premise or a conclusion.  E.g., the classic indicator words don’t indicate premises and conclusion in the following:</a:t>
            </a:r>
          </a:p>
          <a:p>
            <a:pPr>
              <a:buNone/>
            </a:pPr>
            <a:endParaRPr lang="en-US" dirty="0" smtClean="0"/>
          </a:p>
          <a:p>
            <a:pPr lvl="1"/>
            <a:r>
              <a:rPr lang="en-US" sz="2400" b="1" i="1" u="sng" dirty="0" smtClean="0">
                <a:solidFill>
                  <a:schemeClr val="accent1">
                    <a:lumMod val="60000"/>
                    <a:lumOff val="40000"/>
                  </a:schemeClr>
                </a:solidFill>
                <a:effectLst>
                  <a:outerShdw blurRad="38100" dist="38100" dir="2700000" algn="tl">
                    <a:srgbClr val="000000">
                      <a:alpha val="43137"/>
                    </a:srgbClr>
                  </a:outerShdw>
                </a:effectLst>
              </a:rPr>
              <a:t>Since</a:t>
            </a:r>
            <a:r>
              <a:rPr lang="en-US" sz="2400" b="1" i="1" dirty="0" smtClean="0">
                <a:solidFill>
                  <a:schemeClr val="accent1">
                    <a:lumMod val="60000"/>
                    <a:lumOff val="40000"/>
                  </a:schemeClr>
                </a:solidFill>
                <a:effectLst>
                  <a:outerShdw blurRad="38100" dist="38100" dir="2700000" algn="tl">
                    <a:srgbClr val="000000">
                      <a:alpha val="43137"/>
                    </a:srgbClr>
                  </a:outerShdw>
                </a:effectLst>
              </a:rPr>
              <a:t> 1998, I have loved coffee ice-cream.</a:t>
            </a:r>
          </a:p>
          <a:p>
            <a:pPr lvl="1"/>
            <a:r>
              <a:rPr lang="en-US" sz="2400" b="1" i="1" dirty="0" smtClean="0">
                <a:solidFill>
                  <a:schemeClr val="accent1">
                    <a:lumMod val="60000"/>
                    <a:lumOff val="40000"/>
                  </a:schemeClr>
                </a:solidFill>
                <a:effectLst>
                  <a:outerShdw blurRad="38100" dist="38100" dir="2700000" algn="tl">
                    <a:srgbClr val="000000">
                      <a:alpha val="43137"/>
                    </a:srgbClr>
                  </a:outerShdw>
                </a:effectLst>
              </a:rPr>
              <a:t>Chuck bought a beer </a:t>
            </a:r>
            <a:r>
              <a:rPr lang="en-US" sz="2400" b="1" i="1" u="sng" dirty="0" smtClean="0">
                <a:solidFill>
                  <a:schemeClr val="accent1">
                    <a:lumMod val="60000"/>
                    <a:lumOff val="40000"/>
                  </a:schemeClr>
                </a:solidFill>
                <a:effectLst>
                  <a:outerShdw blurRad="38100" dist="38100" dir="2700000" algn="tl">
                    <a:srgbClr val="000000">
                      <a:alpha val="43137"/>
                    </a:srgbClr>
                  </a:outerShdw>
                </a:effectLst>
              </a:rPr>
              <a:t>for</a:t>
            </a:r>
            <a:r>
              <a:rPr lang="en-US" sz="2400" b="1" i="1" dirty="0" smtClean="0">
                <a:solidFill>
                  <a:schemeClr val="accent1">
                    <a:lumMod val="60000"/>
                    <a:lumOff val="40000"/>
                  </a:schemeClr>
                </a:solidFill>
                <a:effectLst>
                  <a:outerShdw blurRad="38100" dist="38100" dir="2700000" algn="tl">
                    <a:srgbClr val="000000">
                      <a:alpha val="43137"/>
                    </a:srgbClr>
                  </a:outerShdw>
                </a:effectLst>
              </a:rPr>
              <a:t> Al.</a:t>
            </a:r>
          </a:p>
          <a:p>
            <a:pPr lvl="1"/>
            <a:r>
              <a:rPr lang="en-US" sz="2400" b="1" i="1" dirty="0" smtClean="0">
                <a:solidFill>
                  <a:schemeClr val="accent1">
                    <a:lumMod val="60000"/>
                    <a:lumOff val="40000"/>
                  </a:schemeClr>
                </a:solidFill>
                <a:effectLst>
                  <a:outerShdw blurRad="38100" dist="38100" dir="2700000" algn="tl">
                    <a:srgbClr val="000000">
                      <a:alpha val="43137"/>
                    </a:srgbClr>
                  </a:outerShdw>
                </a:effectLst>
              </a:rPr>
              <a:t>He gained 10 pounds </a:t>
            </a:r>
            <a:r>
              <a:rPr lang="en-US" sz="2400" b="1" i="1" u="sng" dirty="0" smtClean="0">
                <a:solidFill>
                  <a:schemeClr val="accent1">
                    <a:lumMod val="60000"/>
                    <a:lumOff val="40000"/>
                  </a:schemeClr>
                </a:solidFill>
                <a:effectLst>
                  <a:outerShdw blurRad="38100" dist="38100" dir="2700000" algn="tl">
                    <a:srgbClr val="000000">
                      <a:alpha val="43137"/>
                    </a:srgbClr>
                  </a:outerShdw>
                </a:effectLst>
              </a:rPr>
              <a:t>because</a:t>
            </a:r>
            <a:r>
              <a:rPr lang="en-US" sz="2400" b="1" i="1" dirty="0" smtClean="0">
                <a:solidFill>
                  <a:schemeClr val="accent1">
                    <a:lumMod val="60000"/>
                    <a:lumOff val="40000"/>
                  </a:schemeClr>
                </a:solidFill>
                <a:effectLst>
                  <a:outerShdw blurRad="38100" dist="38100" dir="2700000" algn="tl">
                    <a:srgbClr val="000000">
                      <a:alpha val="43137"/>
                    </a:srgbClr>
                  </a:outerShdw>
                </a:effectLst>
              </a:rPr>
              <a:t> he stopped running.</a:t>
            </a:r>
          </a:p>
          <a:p>
            <a:pPr>
              <a:buNone/>
            </a:pPr>
            <a:endParaRPr lang="en-US" sz="2400" dirty="0" smtClean="0"/>
          </a:p>
          <a:p>
            <a:r>
              <a:rPr lang="en-US" sz="2400" dirty="0" smtClean="0"/>
              <a:t>These function in ways other than as indicator words.</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Arguments and Indicator Words</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352579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572000"/>
          </a:xfrm>
        </p:spPr>
        <p:txBody>
          <a:bodyPr/>
          <a:lstStyle/>
          <a:p>
            <a:r>
              <a:rPr lang="en-US" sz="2800" dirty="0" smtClean="0"/>
              <a:t>Since indicator words don’t always indicate that something is a premise or conclusion, to identify arguments one needs to develop their senses of:</a:t>
            </a:r>
          </a:p>
          <a:p>
            <a:pPr>
              <a:buNone/>
            </a:pPr>
            <a:endParaRPr lang="en-US" sz="2400" dirty="0" smtClean="0"/>
          </a:p>
          <a:p>
            <a:pPr marL="854075" lvl="1" indent="-457200">
              <a:buFont typeface="+mj-lt"/>
              <a:buAutoNum type="arabicPeriod"/>
            </a:pPr>
            <a:r>
              <a:rPr lang="en-US" sz="2800" dirty="0" smtClean="0"/>
              <a:t>Context</a:t>
            </a:r>
          </a:p>
          <a:p>
            <a:pPr marL="854075" lvl="1" indent="-457200">
              <a:buFont typeface="+mj-lt"/>
              <a:buAutoNum type="arabicPeriod"/>
            </a:pPr>
            <a:r>
              <a:rPr lang="en-US" sz="2800" dirty="0" smtClean="0"/>
              <a:t>Tone</a:t>
            </a:r>
          </a:p>
          <a:p>
            <a:pPr marL="854075" lvl="1" indent="-457200">
              <a:buFont typeface="+mj-lt"/>
              <a:buAutoNum type="arabicPeriod"/>
            </a:pPr>
            <a:r>
              <a:rPr lang="en-US" sz="2800" dirty="0" smtClean="0"/>
              <a:t>Logical structure</a:t>
            </a:r>
            <a:endParaRPr lang="en-US" sz="2400" dirty="0" smtClean="0"/>
          </a:p>
          <a:p>
            <a:pPr>
              <a:buFontTx/>
              <a:buNone/>
            </a:pPr>
            <a:endParaRPr lang="en-US" sz="2400" dirty="0" smtClean="0"/>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Arguments and Indicator Words</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200665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572000"/>
          </a:xfrm>
        </p:spPr>
        <p:txBody>
          <a:bodyPr>
            <a:normAutofit fontScale="92500" lnSpcReduction="20000"/>
          </a:bodyPr>
          <a:lstStyle/>
          <a:p>
            <a:r>
              <a:rPr lang="en-US" dirty="0" smtClean="0"/>
              <a:t>Here are some common questions to ask while trying to identify arguments in passages of text.</a:t>
            </a:r>
          </a:p>
          <a:p>
            <a:pPr>
              <a:buNone/>
            </a:pPr>
            <a:endParaRPr lang="en-US" sz="2800" dirty="0" smtClean="0"/>
          </a:p>
          <a:p>
            <a:pPr marL="854075" lvl="1" indent="-457200">
              <a:buFont typeface="+mj-lt"/>
              <a:buAutoNum type="arabicPeriod"/>
            </a:pPr>
            <a:r>
              <a:rPr lang="en-US" sz="2800" dirty="0" smtClean="0"/>
              <a:t>What would be its conclusion if it were to contain an argument?</a:t>
            </a:r>
          </a:p>
          <a:p>
            <a:pPr marL="854075" lvl="1" indent="-457200">
              <a:buFont typeface="+mj-lt"/>
              <a:buAutoNum type="arabicPeriod"/>
            </a:pPr>
            <a:r>
              <a:rPr lang="en-US" sz="2800" dirty="0" smtClean="0"/>
              <a:t>What is the speaker or writer claiming?</a:t>
            </a:r>
          </a:p>
          <a:p>
            <a:pPr marL="854075" lvl="1" indent="-457200">
              <a:buFont typeface="+mj-lt"/>
              <a:buAutoNum type="arabicPeriod"/>
            </a:pPr>
            <a:r>
              <a:rPr lang="en-US" sz="2800" dirty="0" smtClean="0"/>
              <a:t>What is his or her fundamental point?</a:t>
            </a:r>
          </a:p>
          <a:p>
            <a:pPr marL="854075" lvl="1" indent="-457200">
              <a:buFont typeface="+mj-lt"/>
              <a:buAutoNum type="arabicPeriod"/>
            </a:pPr>
            <a:r>
              <a:rPr lang="en-US" sz="2800" dirty="0" smtClean="0"/>
              <a:t>Is some claim actually, or potentially, being disputed?</a:t>
            </a:r>
          </a:p>
          <a:p>
            <a:pPr marL="854075" lvl="1" indent="-457200">
              <a:buFont typeface="+mj-lt"/>
              <a:buAutoNum type="arabicPeriod"/>
            </a:pPr>
            <a:r>
              <a:rPr lang="en-US" sz="2800" dirty="0" smtClean="0"/>
              <a:t>Are questions of justification being considered? </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Argument Identification</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297300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a:t>Argument Identification</a:t>
            </a:r>
            <a:endParaRPr lang="en-US" dirty="0" smtClean="0"/>
          </a:p>
        </p:txBody>
      </p:sp>
      <p:sp>
        <p:nvSpPr>
          <p:cNvPr id="3" name="Content Placeholder 2"/>
          <p:cNvSpPr>
            <a:spLocks noGrp="1"/>
          </p:cNvSpPr>
          <p:nvPr>
            <p:ph idx="1"/>
          </p:nvPr>
        </p:nvSpPr>
        <p:spPr>
          <a:xfrm>
            <a:off x="914400" y="1295400"/>
            <a:ext cx="7772400" cy="4343400"/>
          </a:xfrm>
        </p:spPr>
        <p:txBody>
          <a:bodyPr>
            <a:normAutofit fontScale="85000" lnSpcReduction="10000"/>
          </a:bodyPr>
          <a:lstStyle/>
          <a:p>
            <a:r>
              <a:rPr lang="en-US" sz="2800" dirty="0" smtClean="0"/>
              <a:t>Example (from your text):</a:t>
            </a:r>
          </a:p>
          <a:p>
            <a:pPr>
              <a:buNone/>
            </a:pPr>
            <a:endParaRPr lang="en-US" sz="1100" dirty="0" smtClean="0"/>
          </a:p>
          <a:p>
            <a:pPr marL="854075" lvl="1" indent="-457200">
              <a:buNone/>
            </a:pPr>
            <a:r>
              <a:rPr lang="en-US" sz="2800" dirty="0" smtClean="0"/>
              <a:t>	</a:t>
            </a:r>
            <a:r>
              <a:rPr lang="en-US" sz="2800" b="1" i="1" dirty="0" smtClean="0">
                <a:solidFill>
                  <a:schemeClr val="accent3">
                    <a:lumMod val="60000"/>
                    <a:lumOff val="40000"/>
                  </a:schemeClr>
                </a:solidFill>
              </a:rPr>
              <a:t>It just disgusts me how many people are willing to stick with science and ignore all the spiritual aspects of life. This is a sad feature of our times – and by the way, it reminds me a little of the ancient Romans, who lived in a very corrupt time. Here’s what they said about the emperor Nero, one of the late Roman emperors. He fiddled while Rome burned – that was it. Well anyway, the point I want to make here is that science does not provide a sufficient guide for human life, because it does not provide us with values. We need values to live our lives by.</a:t>
            </a:r>
            <a:endParaRPr lang="en-US" sz="2400" b="1" i="1" dirty="0" smtClean="0">
              <a:solidFill>
                <a:schemeClr val="accent3">
                  <a:lumMod val="60000"/>
                  <a:lumOff val="40000"/>
                </a:schemeClr>
              </a:solidFill>
            </a:endParaRPr>
          </a:p>
          <a:p>
            <a:pPr>
              <a:buFontTx/>
              <a:buNone/>
            </a:pPr>
            <a:endParaRPr lang="en-US" sz="2400" dirty="0" smtClean="0"/>
          </a:p>
        </p:txBody>
      </p:sp>
      <p:sp>
        <p:nvSpPr>
          <p:cNvPr id="4"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62684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a:t>Argument Identification</a:t>
            </a:r>
            <a:endParaRPr lang="en-US" dirty="0" smtClean="0"/>
          </a:p>
        </p:txBody>
      </p:sp>
      <p:sp>
        <p:nvSpPr>
          <p:cNvPr id="3" name="Content Placeholder 2"/>
          <p:cNvSpPr>
            <a:spLocks noGrp="1"/>
          </p:cNvSpPr>
          <p:nvPr>
            <p:ph idx="1"/>
          </p:nvPr>
        </p:nvSpPr>
        <p:spPr>
          <a:xfrm>
            <a:off x="685800" y="1295400"/>
            <a:ext cx="8153400" cy="4648200"/>
          </a:xfrm>
        </p:spPr>
        <p:txBody>
          <a:bodyPr>
            <a:normAutofit/>
          </a:bodyPr>
          <a:lstStyle/>
          <a:p>
            <a:pPr marL="582613" indent="-514350">
              <a:buFont typeface="+mj-lt"/>
              <a:buAutoNum type="arabicPeriod"/>
            </a:pPr>
            <a:r>
              <a:rPr lang="en-US" sz="2800" dirty="0" smtClean="0"/>
              <a:t>Science does not provide us with (spiritual and/or other) values.</a:t>
            </a:r>
          </a:p>
          <a:p>
            <a:pPr marL="582613" indent="-514350">
              <a:buFont typeface="+mj-lt"/>
              <a:buAutoNum type="arabicPeriod"/>
            </a:pPr>
            <a:r>
              <a:rPr lang="en-US" sz="2800" dirty="0" smtClean="0"/>
              <a:t>We need values to live our lives by.</a:t>
            </a:r>
          </a:p>
          <a:p>
            <a:pPr marL="396875" lvl="1" indent="0">
              <a:buNone/>
            </a:pPr>
            <a:r>
              <a:rPr lang="en-US" sz="2400" dirty="0" smtClean="0"/>
              <a:t>Therefore,</a:t>
            </a:r>
          </a:p>
          <a:p>
            <a:pPr marL="582613" indent="-514350">
              <a:buFont typeface="+mj-lt"/>
              <a:buAutoNum type="arabicPeriod"/>
            </a:pPr>
            <a:r>
              <a:rPr lang="en-US" sz="2800" dirty="0" smtClean="0"/>
              <a:t>Science does not provide a sufficient guide for human life.</a:t>
            </a:r>
          </a:p>
        </p:txBody>
      </p:sp>
      <p:sp>
        <p:nvSpPr>
          <p:cNvPr id="4"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34860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The Essence of Argument</a:t>
            </a:r>
            <a:endParaRPr lang="en-US" dirty="0" smtClean="0"/>
          </a:p>
        </p:txBody>
      </p:sp>
      <p:sp>
        <p:nvSpPr>
          <p:cNvPr id="22531" name="Content Placeholder 2"/>
          <p:cNvSpPr>
            <a:spLocks noGrp="1"/>
          </p:cNvSpPr>
          <p:nvPr>
            <p:ph idx="1"/>
          </p:nvPr>
        </p:nvSpPr>
        <p:spPr>
          <a:xfrm>
            <a:off x="914400" y="1295400"/>
            <a:ext cx="7848600" cy="4572000"/>
          </a:xfrm>
        </p:spPr>
        <p:txBody>
          <a:bodyPr>
            <a:normAutofit/>
          </a:bodyPr>
          <a:lstStyle/>
          <a:p>
            <a:pPr lvl="1"/>
            <a:r>
              <a:rPr lang="en-US" sz="2800" dirty="0" smtClean="0"/>
              <a:t>Unlike jokes, stories, exclamations, questions, and explanations, arguments are an attempt to </a:t>
            </a:r>
          </a:p>
          <a:p>
            <a:pPr>
              <a:buNone/>
            </a:pPr>
            <a:endParaRPr lang="en-US" sz="1300" dirty="0" smtClean="0"/>
          </a:p>
          <a:p>
            <a:pPr algn="ctr">
              <a:buNone/>
            </a:pPr>
            <a:r>
              <a:rPr lang="en-US" sz="3200" b="1" u="sng" dirty="0" smtClean="0">
                <a:solidFill>
                  <a:schemeClr val="accent2">
                    <a:lumMod val="60000"/>
                    <a:lumOff val="40000"/>
                  </a:schemeClr>
                </a:solidFill>
                <a:effectLst>
                  <a:outerShdw blurRad="38100" dist="38100" dir="2700000" algn="tl">
                    <a:srgbClr val="000000">
                      <a:alpha val="43137"/>
                    </a:srgbClr>
                  </a:outerShdw>
                </a:effectLst>
              </a:rPr>
              <a:t>JUSTIFY</a:t>
            </a:r>
          </a:p>
          <a:p>
            <a:endParaRPr lang="en-US" sz="1300" dirty="0" smtClean="0"/>
          </a:p>
          <a:p>
            <a:pPr lvl="1"/>
            <a:r>
              <a:rPr lang="en-US" sz="2800" dirty="0" smtClean="0"/>
              <a:t>Justification is what separates arguments from these other activities.  </a:t>
            </a:r>
          </a:p>
          <a:p>
            <a:pPr lvl="1"/>
            <a:r>
              <a:rPr lang="en-US" sz="2800" dirty="0" smtClean="0"/>
              <a:t>Understanding and evaluating arguments is inseparable from critical thinking.</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27331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10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Arguments and Non-Arguments</a:t>
            </a:r>
            <a:endParaRPr lang="en-US" dirty="0" smtClean="0"/>
          </a:p>
        </p:txBody>
      </p:sp>
      <p:sp>
        <p:nvSpPr>
          <p:cNvPr id="3" name="Content Placeholder 2"/>
          <p:cNvSpPr>
            <a:spLocks noGrp="1"/>
          </p:cNvSpPr>
          <p:nvPr>
            <p:ph idx="1"/>
          </p:nvPr>
        </p:nvSpPr>
        <p:spPr>
          <a:xfrm>
            <a:off x="914400" y="1295400"/>
            <a:ext cx="7772400" cy="4572000"/>
          </a:xfrm>
        </p:spPr>
        <p:txBody>
          <a:bodyPr>
            <a:normAutofit fontScale="92500" lnSpcReduction="10000"/>
          </a:bodyPr>
          <a:lstStyle/>
          <a:p>
            <a:pPr algn="ctr">
              <a:buNone/>
            </a:pPr>
            <a:r>
              <a:rPr lang="en-US" sz="2800" b="1" dirty="0" smtClean="0"/>
              <a:t>What </a:t>
            </a:r>
            <a:r>
              <a:rPr lang="en-US" sz="2800" b="1" i="1" dirty="0" smtClean="0"/>
              <a:t>isn’t</a:t>
            </a:r>
            <a:r>
              <a:rPr lang="en-US" sz="2800" b="1" dirty="0" smtClean="0"/>
              <a:t> an argument?</a:t>
            </a:r>
          </a:p>
          <a:p>
            <a:pPr>
              <a:buNone/>
            </a:pPr>
            <a:endParaRPr lang="en-US" sz="1600" dirty="0" smtClean="0"/>
          </a:p>
          <a:p>
            <a:pPr lvl="1"/>
            <a:r>
              <a:rPr lang="en-US" sz="2400" dirty="0" smtClean="0"/>
              <a:t>Sometimes it is important to know what something isn’t in order to understand what it is.  Here are a few (more) examples of things that are not arguments.</a:t>
            </a:r>
          </a:p>
          <a:p>
            <a:pPr>
              <a:buFontTx/>
              <a:buNone/>
            </a:pPr>
            <a:endParaRPr lang="en-US" sz="1200" dirty="0" smtClean="0"/>
          </a:p>
          <a:p>
            <a:pPr lvl="1">
              <a:buFont typeface="+mj-lt"/>
              <a:buAutoNum type="arabicPeriod"/>
            </a:pPr>
            <a:r>
              <a:rPr lang="en-US" sz="2400" b="1" i="1" dirty="0" smtClean="0">
                <a:solidFill>
                  <a:schemeClr val="accent1">
                    <a:lumMod val="60000"/>
                    <a:lumOff val="40000"/>
                  </a:schemeClr>
                </a:solidFill>
                <a:effectLst>
                  <a:outerShdw blurRad="38100" dist="38100" dir="2700000" algn="tl">
                    <a:srgbClr val="000000">
                      <a:alpha val="43137"/>
                    </a:srgbClr>
                  </a:outerShdw>
                </a:effectLst>
              </a:rPr>
              <a:t>Two plus two is four.</a:t>
            </a:r>
          </a:p>
          <a:p>
            <a:pPr lvl="1">
              <a:buFont typeface="+mj-lt"/>
              <a:buAutoNum type="arabicPeriod"/>
            </a:pPr>
            <a:r>
              <a:rPr lang="en-US" sz="2400" b="1" i="1" dirty="0" smtClean="0">
                <a:solidFill>
                  <a:schemeClr val="accent1">
                    <a:lumMod val="60000"/>
                    <a:lumOff val="40000"/>
                  </a:schemeClr>
                </a:solidFill>
                <a:effectLst>
                  <a:outerShdw blurRad="38100" dist="38100" dir="2700000" algn="tl">
                    <a:srgbClr val="000000">
                      <a:alpha val="43137"/>
                    </a:srgbClr>
                  </a:outerShdw>
                </a:effectLst>
              </a:rPr>
              <a:t>I love coffee!</a:t>
            </a:r>
          </a:p>
          <a:p>
            <a:pPr lvl="1">
              <a:buFont typeface="+mj-lt"/>
              <a:buAutoNum type="arabicPeriod"/>
            </a:pPr>
            <a:r>
              <a:rPr lang="en-US" sz="2400" b="1" i="1" dirty="0" smtClean="0">
                <a:solidFill>
                  <a:schemeClr val="accent1">
                    <a:lumMod val="60000"/>
                    <a:lumOff val="40000"/>
                  </a:schemeClr>
                </a:solidFill>
                <a:effectLst>
                  <a:outerShdw blurRad="38100" dist="38100" dir="2700000" algn="tl">
                    <a:srgbClr val="000000">
                      <a:alpha val="43137"/>
                    </a:srgbClr>
                  </a:outerShdw>
                </a:effectLst>
              </a:rPr>
              <a:t>Why do I love coffee?</a:t>
            </a:r>
          </a:p>
          <a:p>
            <a:pPr lvl="1">
              <a:buFont typeface="+mj-lt"/>
              <a:buAutoNum type="arabicPeriod"/>
            </a:pPr>
            <a:r>
              <a:rPr lang="en-US" sz="2400" b="1" i="1" dirty="0" smtClean="0">
                <a:solidFill>
                  <a:schemeClr val="accent1">
                    <a:lumMod val="60000"/>
                    <a:lumOff val="40000"/>
                  </a:schemeClr>
                </a:solidFill>
                <a:effectLst>
                  <a:outerShdw blurRad="38100" dist="38100" dir="2700000" algn="tl">
                    <a:srgbClr val="000000">
                      <a:alpha val="43137"/>
                    </a:srgbClr>
                  </a:outerShdw>
                </a:effectLst>
              </a:rPr>
              <a:t>If it rains, I will have another cup of coffee.</a:t>
            </a:r>
          </a:p>
          <a:p>
            <a:pPr>
              <a:buFontTx/>
              <a:buAutoNum type="arabicParenBoth"/>
            </a:pPr>
            <a:endParaRPr lang="en-US" sz="1800" dirty="0" smtClean="0"/>
          </a:p>
          <a:p>
            <a:pPr lvl="1"/>
            <a:r>
              <a:rPr lang="en-US" sz="2400" dirty="0" smtClean="0"/>
              <a:t>None of these sentences is an argument (3, and possibly also 2, is not even an assertion).</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376545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par>
                          <p:cTn id="13" fill="hold">
                            <p:stCondLst>
                              <p:cond delay="0"/>
                            </p:stCondLst>
                            <p:childTnLst>
                              <p:par>
                                <p:cTn id="14" presetID="2" presetClass="entr" presetSubtype="4" fill="hold" nodeType="after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 calcmode="lin" valueType="num">
                                      <p:cBhvr additive="base">
                                        <p:cTn id="1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a:solidFill>
                  <a:schemeClr val="tx2">
                    <a:satMod val="200000"/>
                  </a:schemeClr>
                </a:solidFill>
              </a:rPr>
              <a:t>Arguments and Non-Arguments</a:t>
            </a:r>
            <a:endParaRPr lang="en-US" dirty="0" smtClean="0"/>
          </a:p>
        </p:txBody>
      </p:sp>
      <p:sp>
        <p:nvSpPr>
          <p:cNvPr id="24579" name="Content Placeholder 2"/>
          <p:cNvSpPr>
            <a:spLocks noGrp="1"/>
          </p:cNvSpPr>
          <p:nvPr>
            <p:ph idx="1"/>
          </p:nvPr>
        </p:nvSpPr>
        <p:spPr>
          <a:xfrm>
            <a:off x="914400" y="1295400"/>
            <a:ext cx="7772400" cy="4876800"/>
          </a:xfrm>
        </p:spPr>
        <p:txBody>
          <a:bodyPr>
            <a:normAutofit fontScale="85000" lnSpcReduction="20000"/>
          </a:bodyPr>
          <a:lstStyle/>
          <a:p>
            <a:r>
              <a:rPr lang="en-US" sz="2800" dirty="0" smtClean="0"/>
              <a:t>(1) is a statement of mathematical fact. </a:t>
            </a:r>
          </a:p>
          <a:p>
            <a:r>
              <a:rPr lang="en-US" sz="2800" dirty="0" smtClean="0"/>
              <a:t>(2) is a claim about my love of coffee. </a:t>
            </a:r>
          </a:p>
          <a:p>
            <a:r>
              <a:rPr lang="en-US" sz="2800" dirty="0" smtClean="0"/>
              <a:t>(3) is a question (questions are never arguments). </a:t>
            </a:r>
          </a:p>
          <a:p>
            <a:r>
              <a:rPr lang="en-US" sz="2800" dirty="0" smtClean="0"/>
              <a:t>(4) is a conditional statement.  </a:t>
            </a:r>
          </a:p>
          <a:p>
            <a:pPr>
              <a:buNone/>
            </a:pPr>
            <a:endParaRPr lang="en-US" sz="2800" dirty="0" smtClean="0"/>
          </a:p>
          <a:p>
            <a:pPr lvl="1" algn="ctr">
              <a:buNone/>
            </a:pPr>
            <a:r>
              <a:rPr lang="en-US" sz="2800" b="1" i="1" dirty="0" smtClean="0">
                <a:solidFill>
                  <a:schemeClr val="accent1">
                    <a:lumMod val="60000"/>
                    <a:lumOff val="40000"/>
                  </a:schemeClr>
                </a:solidFill>
                <a:effectLst>
                  <a:outerShdw blurRad="38100" dist="38100" dir="2700000" algn="tl">
                    <a:srgbClr val="000000">
                      <a:alpha val="43137"/>
                    </a:srgbClr>
                  </a:outerShdw>
                </a:effectLst>
              </a:rPr>
              <a:t>If it rains, then I will have another cup of coffee.</a:t>
            </a:r>
          </a:p>
          <a:p>
            <a:pPr>
              <a:buNone/>
            </a:pPr>
            <a:endParaRPr lang="en-US" sz="2800" dirty="0" smtClean="0"/>
          </a:p>
          <a:p>
            <a:r>
              <a:rPr lang="en-US" sz="2800" dirty="0" smtClean="0"/>
              <a:t>Often confused with an argument – ‘then’ looks like a conclusion indicator. But it cannot be broken up:</a:t>
            </a:r>
          </a:p>
          <a:p>
            <a:pPr>
              <a:buNone/>
            </a:pPr>
            <a:r>
              <a:rPr lang="en-US" sz="2400" b="1" dirty="0" smtClean="0">
                <a:solidFill>
                  <a:schemeClr val="accent1">
                    <a:lumMod val="60000"/>
                    <a:lumOff val="40000"/>
                  </a:schemeClr>
                </a:solidFill>
              </a:rPr>
              <a:t>		P1. 	If it rains. (…?)   [or “It rains.”] </a:t>
            </a:r>
          </a:p>
          <a:p>
            <a:pPr>
              <a:buNone/>
            </a:pPr>
            <a:r>
              <a:rPr lang="en-US" sz="2400" dirty="0" smtClean="0"/>
              <a:t>	Therefore,</a:t>
            </a:r>
          </a:p>
          <a:p>
            <a:pPr>
              <a:buNone/>
            </a:pPr>
            <a:r>
              <a:rPr lang="en-US" sz="2400" b="1" dirty="0" smtClean="0">
                <a:solidFill>
                  <a:schemeClr val="accent2">
                    <a:lumMod val="40000"/>
                    <a:lumOff val="60000"/>
                  </a:schemeClr>
                </a:solidFill>
              </a:rPr>
              <a:t>		C.	I will have another cup of coffee.</a:t>
            </a:r>
          </a:p>
          <a:p>
            <a:pPr>
              <a:buFontTx/>
              <a:buNone/>
            </a:pPr>
            <a:r>
              <a:rPr lang="en-US" sz="2400" dirty="0" smtClean="0"/>
              <a:t>  </a:t>
            </a:r>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961" b="89941" l="5225" r="93408">
                        <a14:foregroundMark x1="5273" y1="73047" x2="5273" y2="73047"/>
                        <a14:foregroundMark x1="93408" y1="86182" x2="93408" y2="86182"/>
                      </a14:backgroundRemoval>
                    </a14:imgEffect>
                  </a14:imgLayer>
                </a14:imgProps>
              </a:ext>
              <a:ext uri="{28A0092B-C50C-407E-A947-70E740481C1C}">
                <a14:useLocalDpi xmlns:a14="http://schemas.microsoft.com/office/drawing/2010/main" val="0"/>
              </a:ext>
            </a:extLst>
          </a:blip>
          <a:srcRect/>
          <a:stretch>
            <a:fillRect/>
          </a:stretch>
        </p:blipFill>
        <p:spPr bwMode="auto">
          <a:xfrm>
            <a:off x="6172200" y="4572000"/>
            <a:ext cx="609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117759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79">
                                            <p:txEl>
                                              <p:pRg st="5" end="5"/>
                                            </p:txEl>
                                          </p:spTgt>
                                        </p:tgtEl>
                                        <p:attrNameLst>
                                          <p:attrName>style.visibility</p:attrName>
                                        </p:attrNameLst>
                                      </p:cBhvr>
                                      <p:to>
                                        <p:strVal val="visible"/>
                                      </p:to>
                                    </p:set>
                                    <p:animEffect transition="in" filter="fade">
                                      <p:cBhvr>
                                        <p:cTn id="17" dur="2000"/>
                                        <p:tgtEl>
                                          <p:spTgt spid="24579">
                                            <p:txEl>
                                              <p:pRg st="5" end="5"/>
                                            </p:txEl>
                                          </p:spTgt>
                                        </p:tgtEl>
                                      </p:cBhvr>
                                    </p:animEffect>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2457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a:solidFill>
                  <a:schemeClr val="tx2">
                    <a:satMod val="200000"/>
                  </a:schemeClr>
                </a:solidFill>
              </a:rPr>
              <a:t>Arguments and Non-Arguments</a:t>
            </a:r>
            <a:endParaRPr lang="en-US" dirty="0" smtClean="0"/>
          </a:p>
        </p:txBody>
      </p:sp>
      <p:sp>
        <p:nvSpPr>
          <p:cNvPr id="25603" name="Content Placeholder 2"/>
          <p:cNvSpPr>
            <a:spLocks noGrp="1"/>
          </p:cNvSpPr>
          <p:nvPr>
            <p:ph idx="1"/>
          </p:nvPr>
        </p:nvSpPr>
        <p:spPr>
          <a:xfrm>
            <a:off x="914400" y="1295400"/>
            <a:ext cx="7772400" cy="4648200"/>
          </a:xfrm>
        </p:spPr>
        <p:txBody>
          <a:bodyPr>
            <a:normAutofit fontScale="92500" lnSpcReduction="10000"/>
          </a:bodyPr>
          <a:lstStyle/>
          <a:p>
            <a:r>
              <a:rPr lang="en-US" sz="3500" b="1" i="1" dirty="0" smtClean="0">
                <a:solidFill>
                  <a:schemeClr val="tx2">
                    <a:lumMod val="75000"/>
                  </a:schemeClr>
                </a:solidFill>
              </a:rPr>
              <a:t>Conditional sentences </a:t>
            </a:r>
          </a:p>
          <a:p>
            <a:pPr marL="454025" lvl="1" indent="0">
              <a:buNone/>
            </a:pPr>
            <a:endParaRPr lang="en-US" sz="1100" dirty="0" smtClean="0">
              <a:solidFill>
                <a:srgbClr val="FFC000"/>
              </a:solidFill>
            </a:endParaRPr>
          </a:p>
          <a:p>
            <a:pPr lvl="1"/>
            <a:r>
              <a:rPr lang="en-US" sz="2800" dirty="0" smtClean="0">
                <a:solidFill>
                  <a:srgbClr val="FFC000"/>
                </a:solidFill>
              </a:rPr>
              <a:t>If / then sentences </a:t>
            </a:r>
          </a:p>
          <a:p>
            <a:pPr marL="454025" lvl="1" indent="0">
              <a:buNone/>
            </a:pPr>
            <a:endParaRPr lang="en-US" sz="1100" dirty="0" smtClean="0"/>
          </a:p>
          <a:p>
            <a:pPr lvl="1"/>
            <a:r>
              <a:rPr lang="en-US" sz="2800" dirty="0" smtClean="0"/>
              <a:t>Cannot be broken into two parts. They are one entire sentence.</a:t>
            </a:r>
          </a:p>
          <a:p>
            <a:pPr>
              <a:buNone/>
            </a:pPr>
            <a:endParaRPr lang="en-US" sz="1100" dirty="0" smtClean="0"/>
          </a:p>
          <a:p>
            <a:pPr lvl="1"/>
            <a:r>
              <a:rPr lang="en-US" sz="2800" dirty="0" smtClean="0"/>
              <a:t>A conditional sentence is one that links one or more conditions, specifying that IF one condition holds, another will as well.</a:t>
            </a:r>
          </a:p>
          <a:p>
            <a:pPr>
              <a:buNone/>
            </a:pPr>
            <a:endParaRPr lang="en-US" sz="1100" dirty="0" smtClean="0"/>
          </a:p>
          <a:p>
            <a:pPr lvl="1"/>
            <a:r>
              <a:rPr lang="en-US" sz="2800" dirty="0" smtClean="0"/>
              <a:t>Conditionals are often found in arguments, but they NEVER express an argument (on their own).</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3562294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35050"/>
            <a:ext cx="7772400" cy="5137150"/>
          </a:xfrm>
        </p:spPr>
        <p:txBody>
          <a:bodyPr>
            <a:normAutofit/>
          </a:bodyPr>
          <a:lstStyle/>
          <a:p>
            <a:pPr marL="582930" indent="-514350" fontAlgn="auto">
              <a:spcAft>
                <a:spcPts val="0"/>
              </a:spcAft>
              <a:buFont typeface="+mj-lt"/>
              <a:buAutoNum type="arabicPeriod" startAt="2"/>
              <a:defRPr/>
            </a:pPr>
            <a:r>
              <a:rPr lang="en-CA" b="1" dirty="0" smtClean="0">
                <a:solidFill>
                  <a:schemeClr val="tx2">
                    <a:lumMod val="90000"/>
                  </a:schemeClr>
                </a:solidFill>
              </a:rPr>
              <a:t>Textbook:</a:t>
            </a:r>
            <a:r>
              <a:rPr lang="en-CA" b="1" dirty="0" smtClean="0"/>
              <a:t> </a:t>
            </a:r>
          </a:p>
          <a:p>
            <a:pPr marL="397192" lvl="1" indent="0" fontAlgn="auto">
              <a:spcAft>
                <a:spcPts val="0"/>
              </a:spcAft>
              <a:buNone/>
              <a:defRPr/>
            </a:pPr>
            <a:endParaRPr lang="en-US" dirty="0" smtClean="0"/>
          </a:p>
          <a:p>
            <a:pPr marL="854392" lvl="1" indent="-457200" fontAlgn="auto">
              <a:spcAft>
                <a:spcPts val="0"/>
              </a:spcAft>
              <a:defRPr/>
            </a:pPr>
            <a:r>
              <a:rPr lang="en-US" dirty="0" err="1" smtClean="0"/>
              <a:t>Govier</a:t>
            </a:r>
            <a:r>
              <a:rPr lang="en-US" dirty="0" smtClean="0"/>
              <a:t>, Trudy. </a:t>
            </a:r>
            <a:r>
              <a:rPr lang="en-US" i="1" dirty="0" smtClean="0"/>
              <a:t>A Practical Study of Argument, 7</a:t>
            </a:r>
            <a:r>
              <a:rPr lang="en-US" i="1" baseline="30000" dirty="0" smtClean="0"/>
              <a:t>th</a:t>
            </a:r>
            <a:r>
              <a:rPr lang="en-US" i="1" dirty="0" smtClean="0"/>
              <a:t> edition</a:t>
            </a:r>
            <a:r>
              <a:rPr lang="en-US" dirty="0" smtClean="0"/>
              <a:t>. </a:t>
            </a:r>
            <a:r>
              <a:rPr lang="en-US" dirty="0" err="1" smtClean="0"/>
              <a:t>Cengage</a:t>
            </a:r>
            <a:r>
              <a:rPr lang="en-US" dirty="0" smtClean="0"/>
              <a:t> Learning, 2012. Available in the UW Bookstore.</a:t>
            </a:r>
          </a:p>
          <a:p>
            <a:pPr marL="854392" lvl="1" indent="-457200" fontAlgn="auto">
              <a:spcAft>
                <a:spcPts val="0"/>
              </a:spcAft>
              <a:defRPr/>
            </a:pPr>
            <a:r>
              <a:rPr lang="en-US" dirty="0" smtClean="0"/>
              <a:t>Earlier editions or </a:t>
            </a:r>
            <a:r>
              <a:rPr lang="en-US" dirty="0" err="1" smtClean="0"/>
              <a:t>ebooks</a:t>
            </a:r>
            <a:r>
              <a:rPr lang="en-US" dirty="0" smtClean="0"/>
              <a:t> may be used.</a:t>
            </a:r>
          </a:p>
          <a:p>
            <a:pPr marL="397192" lvl="1" indent="0" fontAlgn="auto">
              <a:spcAft>
                <a:spcPts val="0"/>
              </a:spcAft>
              <a:buNone/>
              <a:defRPr/>
            </a:pPr>
            <a:endParaRPr lang="en-US" dirty="0" smtClean="0"/>
          </a:p>
          <a:p>
            <a:pPr marL="854392" lvl="1" indent="-457200" fontAlgn="auto">
              <a:spcAft>
                <a:spcPts val="0"/>
              </a:spcAft>
              <a:defRPr/>
            </a:pPr>
            <a:r>
              <a:rPr lang="en-US" dirty="0" err="1" smtClean="0"/>
              <a:t>iClickers</a:t>
            </a:r>
            <a:r>
              <a:rPr lang="en-US" dirty="0" smtClean="0"/>
              <a:t> are mandatory for this course.</a:t>
            </a:r>
          </a:p>
          <a:p>
            <a:pPr marL="1109980" lvl="2" indent="-457200" fontAlgn="auto">
              <a:spcAft>
                <a:spcPts val="0"/>
              </a:spcAft>
              <a:defRPr/>
            </a:pPr>
            <a:r>
              <a:rPr lang="en-US" dirty="0" smtClean="0"/>
              <a:t>Register on our Learn site</a:t>
            </a:r>
            <a:endParaRPr lang="en-US" dirty="0"/>
          </a:p>
        </p:txBody>
      </p:sp>
      <p:sp>
        <p:nvSpPr>
          <p:cNvPr id="4"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Course Outline (Highlights)</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extLst>
      <p:ext uri="{BB962C8B-B14F-4D97-AF65-F5344CB8AC3E}">
        <p14:creationId xmlns:p14="http://schemas.microsoft.com/office/powerpoint/2010/main" val="1066972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a:solidFill>
                  <a:schemeClr val="tx2">
                    <a:satMod val="200000"/>
                  </a:schemeClr>
                </a:solidFill>
              </a:rPr>
              <a:t>Arguments and Non-Arguments</a:t>
            </a:r>
            <a:endParaRPr lang="en-US" dirty="0" smtClean="0"/>
          </a:p>
        </p:txBody>
      </p:sp>
      <p:sp>
        <p:nvSpPr>
          <p:cNvPr id="26627" name="Content Placeholder 2"/>
          <p:cNvSpPr>
            <a:spLocks noGrp="1"/>
          </p:cNvSpPr>
          <p:nvPr>
            <p:ph idx="1"/>
          </p:nvPr>
        </p:nvSpPr>
        <p:spPr>
          <a:xfrm>
            <a:off x="914400" y="1295400"/>
            <a:ext cx="7772400" cy="4572000"/>
          </a:xfrm>
        </p:spPr>
        <p:txBody>
          <a:bodyPr/>
          <a:lstStyle/>
          <a:p>
            <a:r>
              <a:rPr lang="en-US" sz="3200" dirty="0" smtClean="0"/>
              <a:t>We will break texts into two categories: </a:t>
            </a:r>
          </a:p>
          <a:p>
            <a:pPr lvl="1"/>
            <a:r>
              <a:rPr lang="en-US" sz="2800" dirty="0" smtClean="0"/>
              <a:t>Arguments and Non-arguments</a:t>
            </a:r>
          </a:p>
          <a:p>
            <a:pPr>
              <a:buNone/>
            </a:pPr>
            <a:endParaRPr lang="en-US" sz="3200" dirty="0" smtClean="0"/>
          </a:p>
          <a:p>
            <a:r>
              <a:rPr lang="en-US" sz="3200" dirty="0" smtClean="0"/>
              <a:t>Examples of non-arguments:</a:t>
            </a:r>
          </a:p>
          <a:p>
            <a:pPr lvl="1"/>
            <a:r>
              <a:rPr lang="en-US" sz="2800" dirty="0" smtClean="0"/>
              <a:t>Stories, jokes, descriptions, explanations, questions, and exclamations.</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1398500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a:solidFill>
                  <a:schemeClr val="tx2">
                    <a:satMod val="200000"/>
                  </a:schemeClr>
                </a:solidFill>
              </a:rPr>
              <a:t>Arguments and Non-Arguments</a:t>
            </a:r>
            <a:endParaRPr lang="en-US" dirty="0" smtClean="0"/>
          </a:p>
        </p:txBody>
      </p:sp>
      <p:sp>
        <p:nvSpPr>
          <p:cNvPr id="27651" name="Content Placeholder 2"/>
          <p:cNvSpPr>
            <a:spLocks noGrp="1"/>
          </p:cNvSpPr>
          <p:nvPr>
            <p:ph idx="1"/>
          </p:nvPr>
        </p:nvSpPr>
        <p:spPr>
          <a:xfrm>
            <a:off x="914400" y="1295400"/>
            <a:ext cx="7772400" cy="4572000"/>
          </a:xfrm>
        </p:spPr>
        <p:txBody>
          <a:bodyPr>
            <a:normAutofit lnSpcReduction="10000"/>
          </a:bodyPr>
          <a:lstStyle/>
          <a:p>
            <a:pPr algn="ctr">
              <a:buFontTx/>
              <a:buNone/>
            </a:pPr>
            <a:r>
              <a:rPr lang="en-US" b="1" dirty="0" smtClean="0">
                <a:solidFill>
                  <a:schemeClr val="accent1">
                    <a:lumMod val="60000"/>
                    <a:lumOff val="40000"/>
                  </a:schemeClr>
                </a:solidFill>
              </a:rPr>
              <a:t>Explanation vs. Argument</a:t>
            </a:r>
          </a:p>
          <a:p>
            <a:pPr>
              <a:buFontTx/>
              <a:buNone/>
            </a:pPr>
            <a:endParaRPr lang="en-US" dirty="0" smtClean="0"/>
          </a:p>
          <a:p>
            <a:r>
              <a:rPr lang="en-US" dirty="0" smtClean="0"/>
              <a:t>Arguments and explanations have similar structure and use some of the same indicator words like: thus, therefore, so and because.</a:t>
            </a:r>
          </a:p>
          <a:p>
            <a:endParaRPr lang="en-US" dirty="0" smtClean="0"/>
          </a:p>
          <a:p>
            <a:r>
              <a:rPr lang="en-US" dirty="0" smtClean="0"/>
              <a:t>But there is an important difference the two.</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330983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a:solidFill>
                  <a:schemeClr val="tx2">
                    <a:satMod val="200000"/>
                  </a:schemeClr>
                </a:solidFill>
              </a:rPr>
              <a:t>Arguments and Non-Arguments</a:t>
            </a:r>
            <a:endParaRPr lang="en-US" dirty="0" smtClean="0"/>
          </a:p>
        </p:txBody>
      </p:sp>
      <p:sp>
        <p:nvSpPr>
          <p:cNvPr id="3" name="Content Placeholder 2"/>
          <p:cNvSpPr>
            <a:spLocks noGrp="1"/>
          </p:cNvSpPr>
          <p:nvPr>
            <p:ph idx="1"/>
          </p:nvPr>
        </p:nvSpPr>
        <p:spPr>
          <a:xfrm>
            <a:off x="914400" y="1295400"/>
            <a:ext cx="7772400" cy="4953000"/>
          </a:xfrm>
        </p:spPr>
        <p:txBody>
          <a:bodyPr>
            <a:normAutofit fontScale="92500" lnSpcReduction="10000"/>
          </a:bodyPr>
          <a:lstStyle/>
          <a:p>
            <a:r>
              <a:rPr lang="en-US" sz="2800" b="1" u="sng" dirty="0" smtClean="0">
                <a:solidFill>
                  <a:schemeClr val="accent2">
                    <a:lumMod val="60000"/>
                    <a:lumOff val="40000"/>
                  </a:schemeClr>
                </a:solidFill>
              </a:rPr>
              <a:t>Arguments</a:t>
            </a:r>
            <a:r>
              <a:rPr lang="en-US" sz="2800" dirty="0" smtClean="0">
                <a:solidFill>
                  <a:schemeClr val="accent2">
                    <a:lumMod val="60000"/>
                    <a:lumOff val="40000"/>
                  </a:schemeClr>
                </a:solidFill>
              </a:rPr>
              <a:t> </a:t>
            </a:r>
            <a:r>
              <a:rPr lang="en-US" sz="2800" dirty="0" smtClean="0"/>
              <a:t>attempt to justify a claim or demonstrate </a:t>
            </a:r>
            <a:r>
              <a:rPr lang="en-US" sz="2800" i="1" dirty="0" smtClean="0"/>
              <a:t>that</a:t>
            </a:r>
            <a:r>
              <a:rPr lang="en-US" sz="2800" dirty="0" smtClean="0"/>
              <a:t> something is true / reasonable.</a:t>
            </a:r>
          </a:p>
          <a:p>
            <a:pPr>
              <a:buNone/>
            </a:pPr>
            <a:r>
              <a:rPr lang="en-US" sz="1800" b="1" i="1" dirty="0" smtClean="0">
                <a:solidFill>
                  <a:schemeClr val="tx2">
                    <a:lumMod val="75000"/>
                  </a:schemeClr>
                </a:solidFill>
              </a:rPr>
              <a:t>		</a:t>
            </a:r>
            <a:r>
              <a:rPr lang="en-US" sz="2800" b="1" i="1" dirty="0" smtClean="0">
                <a:solidFill>
                  <a:schemeClr val="tx2">
                    <a:lumMod val="75000"/>
                  </a:schemeClr>
                </a:solidFill>
              </a:rPr>
              <a:t>Jackie clearly went to the gym. How else would she 	have developed abs like that? Besides, we found her 	membership card on the kitchen table.</a:t>
            </a:r>
          </a:p>
          <a:p>
            <a:pPr>
              <a:buNone/>
            </a:pPr>
            <a:endParaRPr lang="en-US" sz="500" b="1" i="1" dirty="0" smtClean="0">
              <a:solidFill>
                <a:schemeClr val="tx2">
                  <a:lumMod val="75000"/>
                </a:schemeClr>
              </a:solidFill>
            </a:endParaRPr>
          </a:p>
          <a:p>
            <a:r>
              <a:rPr lang="en-US" sz="2800" b="1" u="sng" dirty="0" smtClean="0">
                <a:solidFill>
                  <a:srgbClr val="92D050"/>
                </a:solidFill>
              </a:rPr>
              <a:t>Explanations</a:t>
            </a:r>
            <a:r>
              <a:rPr lang="en-US" sz="2800" dirty="0" smtClean="0">
                <a:solidFill>
                  <a:srgbClr val="92D050"/>
                </a:solidFill>
              </a:rPr>
              <a:t> </a:t>
            </a:r>
            <a:r>
              <a:rPr lang="en-US" sz="2800" dirty="0" smtClean="0"/>
              <a:t>attempt to </a:t>
            </a:r>
            <a:r>
              <a:rPr lang="en-US" sz="2800" i="1" dirty="0" smtClean="0"/>
              <a:t>explain why</a:t>
            </a:r>
            <a:r>
              <a:rPr lang="en-US" sz="2800" dirty="0" smtClean="0"/>
              <a:t> something is the case, and attempt to increase understanding.</a:t>
            </a:r>
            <a:endParaRPr lang="en-US" sz="3200" dirty="0" smtClean="0"/>
          </a:p>
          <a:p>
            <a:pPr>
              <a:buNone/>
            </a:pPr>
            <a:r>
              <a:rPr lang="en-US" sz="2800" dirty="0" smtClean="0"/>
              <a:t>		</a:t>
            </a:r>
            <a:r>
              <a:rPr lang="en-US" sz="2800" b="1" i="1" dirty="0" smtClean="0">
                <a:solidFill>
                  <a:schemeClr val="accent3">
                    <a:lumMod val="60000"/>
                    <a:lumOff val="40000"/>
                  </a:schemeClr>
                </a:solidFill>
                <a:effectLst>
                  <a:outerShdw blurRad="38100" dist="38100" dir="2700000" algn="tl">
                    <a:srgbClr val="000000">
                      <a:alpha val="43137"/>
                    </a:srgbClr>
                  </a:outerShdw>
                </a:effectLst>
              </a:rPr>
              <a:t>Jackie went to the gym because she wanted to 	look buff.</a:t>
            </a:r>
            <a:r>
              <a:rPr lang="en-US" sz="2800" b="1" dirty="0" smtClean="0">
                <a:solidFill>
                  <a:schemeClr val="accent3">
                    <a:lumMod val="60000"/>
                    <a:lumOff val="40000"/>
                  </a:schemeClr>
                </a:solidFill>
                <a:effectLst>
                  <a:outerShdw blurRad="38100" dist="38100" dir="2700000" algn="tl">
                    <a:srgbClr val="000000">
                      <a:alpha val="43137"/>
                    </a:srgbClr>
                  </a:outerShdw>
                </a:effectLst>
              </a:rPr>
              <a:t> </a:t>
            </a:r>
          </a:p>
          <a:p>
            <a:r>
              <a:rPr lang="en-US" sz="2800" dirty="0" smtClean="0"/>
              <a:t>But:</a:t>
            </a:r>
          </a:p>
          <a:p>
            <a:pPr lvl="1">
              <a:buNone/>
            </a:pPr>
            <a:r>
              <a:rPr lang="en-US" sz="2800" b="1" i="1" dirty="0" smtClean="0">
                <a:solidFill>
                  <a:schemeClr val="accent1">
                    <a:lumMod val="60000"/>
                    <a:lumOff val="40000"/>
                  </a:schemeClr>
                </a:solidFill>
              </a:rPr>
              <a:t>		The ice is thicker at the far end of the rink because the ground slopes in that direction.</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193985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0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Explanations</a:t>
            </a:r>
            <a:endParaRPr lang="en-US" dirty="0" smtClean="0"/>
          </a:p>
        </p:txBody>
      </p:sp>
      <p:sp>
        <p:nvSpPr>
          <p:cNvPr id="3" name="Content Placeholder 2"/>
          <p:cNvSpPr>
            <a:spLocks noGrp="1"/>
          </p:cNvSpPr>
          <p:nvPr>
            <p:ph idx="1"/>
          </p:nvPr>
        </p:nvSpPr>
        <p:spPr>
          <a:xfrm>
            <a:off x="914400" y="1295400"/>
            <a:ext cx="7772400" cy="4572000"/>
          </a:xfrm>
        </p:spPr>
        <p:txBody>
          <a:bodyPr>
            <a:normAutofit/>
          </a:bodyPr>
          <a:lstStyle/>
          <a:p>
            <a:r>
              <a:rPr lang="en-US" sz="2800" dirty="0" smtClean="0"/>
              <a:t>There are three general kinds of explanations:</a:t>
            </a:r>
          </a:p>
          <a:p>
            <a:pPr lvl="1">
              <a:buFontTx/>
              <a:buAutoNum type="arabicParenBoth"/>
            </a:pPr>
            <a:r>
              <a:rPr lang="en-US" sz="2400" dirty="0" smtClean="0">
                <a:solidFill>
                  <a:srgbClr val="FFC000"/>
                </a:solidFill>
              </a:rPr>
              <a:t> </a:t>
            </a:r>
            <a:r>
              <a:rPr lang="en-US" dirty="0" smtClean="0">
                <a:solidFill>
                  <a:srgbClr val="FFC000"/>
                </a:solidFill>
              </a:rPr>
              <a:t>Causal explanations</a:t>
            </a:r>
          </a:p>
          <a:p>
            <a:pPr lvl="2"/>
            <a:r>
              <a:rPr lang="en-US" dirty="0" smtClean="0"/>
              <a:t> Explain a fact/event by citing causes that produce it.</a:t>
            </a:r>
          </a:p>
          <a:p>
            <a:pPr lvl="1">
              <a:buFontTx/>
              <a:buAutoNum type="arabicParenBoth"/>
            </a:pPr>
            <a:r>
              <a:rPr lang="en-US" dirty="0" smtClean="0">
                <a:solidFill>
                  <a:srgbClr val="FFC000"/>
                </a:solidFill>
              </a:rPr>
              <a:t> Explanations by purpose</a:t>
            </a:r>
          </a:p>
          <a:p>
            <a:pPr lvl="2"/>
            <a:r>
              <a:rPr lang="en-US" dirty="0" smtClean="0"/>
              <a:t>Relation to human motives / intentions.</a:t>
            </a:r>
          </a:p>
          <a:p>
            <a:pPr lvl="1">
              <a:buFontTx/>
              <a:buAutoNum type="arabicParenBoth"/>
            </a:pPr>
            <a:r>
              <a:rPr lang="en-US" dirty="0" smtClean="0">
                <a:solidFill>
                  <a:srgbClr val="FFC000"/>
                </a:solidFill>
              </a:rPr>
              <a:t> Explanations by meaning</a:t>
            </a:r>
          </a:p>
          <a:p>
            <a:pPr lvl="2"/>
            <a:r>
              <a:rPr lang="en-US" dirty="0" smtClean="0"/>
              <a:t> Stating (“explaining”) what a word means.</a:t>
            </a:r>
          </a:p>
          <a:p>
            <a:pPr lvl="3"/>
            <a:r>
              <a:rPr lang="en-US" dirty="0" smtClean="0"/>
              <a:t>E.g. Explain the meaning of “</a:t>
            </a:r>
            <a:r>
              <a:rPr lang="en-US" dirty="0" err="1" smtClean="0"/>
              <a:t>logolepsy</a:t>
            </a:r>
            <a:r>
              <a:rPr lang="en-US" dirty="0" smtClean="0"/>
              <a:t>” by stating that it means “an obsession with words.”</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1: What is an Argument?</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36407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772400" cy="5334000"/>
          </a:xfrm>
        </p:spPr>
        <p:txBody>
          <a:bodyPr>
            <a:normAutofit fontScale="85000" lnSpcReduction="20000"/>
          </a:bodyPr>
          <a:lstStyle/>
          <a:p>
            <a:pPr marL="582930" indent="-514350" fontAlgn="auto">
              <a:spcAft>
                <a:spcPts val="0"/>
              </a:spcAft>
              <a:buFont typeface="+mj-lt"/>
              <a:buAutoNum type="arabicPeriod" startAt="3"/>
              <a:defRPr/>
            </a:pPr>
            <a:r>
              <a:rPr lang="en-CA" b="1" dirty="0" smtClean="0">
                <a:solidFill>
                  <a:schemeClr val="tx2">
                    <a:lumMod val="90000"/>
                  </a:schemeClr>
                </a:solidFill>
              </a:rPr>
              <a:t>Description &amp; Objectives:</a:t>
            </a:r>
            <a:r>
              <a:rPr lang="en-CA" dirty="0" smtClean="0">
                <a:solidFill>
                  <a:schemeClr val="tx2">
                    <a:lumMod val="90000"/>
                  </a:schemeClr>
                </a:solidFill>
              </a:rPr>
              <a:t> </a:t>
            </a:r>
            <a:r>
              <a:rPr lang="en-CA" dirty="0" smtClean="0"/>
              <a:t> </a:t>
            </a:r>
          </a:p>
          <a:p>
            <a:pPr lvl="1"/>
            <a:r>
              <a:rPr lang="en-US" sz="2800" dirty="0" smtClean="0"/>
              <a:t>From the undergraduate calendar: </a:t>
            </a:r>
            <a:endParaRPr lang="en-CA" sz="1600" dirty="0" smtClean="0"/>
          </a:p>
          <a:p>
            <a:pPr lvl="1">
              <a:buNone/>
            </a:pPr>
            <a:r>
              <a:rPr lang="en-US" sz="2800" i="1" dirty="0" smtClean="0"/>
              <a:t>	“An analysis of basic types of reasoning, structure of arguments, critical assessment of information, common fallacies, problems of clarity and meaning.”</a:t>
            </a:r>
          </a:p>
          <a:p>
            <a:pPr lvl="1">
              <a:buNone/>
            </a:pPr>
            <a:endParaRPr lang="en-CA" sz="1600" i="1" dirty="0" smtClean="0"/>
          </a:p>
          <a:p>
            <a:pPr lvl="1"/>
            <a:r>
              <a:rPr lang="en-US" sz="2800" dirty="0" smtClean="0">
                <a:solidFill>
                  <a:schemeClr val="accent1">
                    <a:lumMod val="60000"/>
                    <a:lumOff val="40000"/>
                  </a:schemeClr>
                </a:solidFill>
                <a:effectLst>
                  <a:outerShdw blurRad="38100" dist="38100" dir="2700000" algn="tl">
                    <a:srgbClr val="000000">
                      <a:alpha val="43137"/>
                    </a:srgbClr>
                  </a:outerShdw>
                </a:effectLst>
              </a:rPr>
              <a:t>We will be trying to figure out what it means to reason and think well, as well as what reasoning and thinking poorly involves, and how to apply our understanding of these things to various contexts we encounter in our everyday lives.</a:t>
            </a:r>
          </a:p>
          <a:p>
            <a:pPr marL="454025" lvl="1" indent="0">
              <a:buNone/>
            </a:pPr>
            <a:endParaRPr lang="en-US" sz="1200" dirty="0" smtClean="0">
              <a:solidFill>
                <a:schemeClr val="accent1">
                  <a:lumMod val="60000"/>
                  <a:lumOff val="40000"/>
                </a:schemeClr>
              </a:solidFill>
              <a:effectLst>
                <a:outerShdw blurRad="38100" dist="38100" dir="2700000" algn="tl">
                  <a:srgbClr val="000000">
                    <a:alpha val="43137"/>
                  </a:srgbClr>
                </a:outerShdw>
              </a:effectLst>
            </a:endParaRPr>
          </a:p>
          <a:p>
            <a:pPr lvl="1"/>
            <a:r>
              <a:rPr lang="en-CA" sz="2800" dirty="0"/>
              <a:t>The course will proceed primarily through lectures and discussions, the lectures being (loosely) based on the textbook with some relevant elaboration by the instructor. We will try to leave time to take up practice questions from the text.</a:t>
            </a:r>
            <a:endParaRPr lang="en-CA" sz="2800" dirty="0" smtClean="0">
              <a:solidFill>
                <a:schemeClr val="accent1">
                  <a:lumMod val="60000"/>
                  <a:lumOff val="40000"/>
                </a:schemeClr>
              </a:solidFill>
              <a:effectLst>
                <a:outerShdw blurRad="38100" dist="38100" dir="2700000" algn="tl">
                  <a:srgbClr val="000000">
                    <a:alpha val="43137"/>
                  </a:srgbClr>
                </a:outerShdw>
              </a:effectLst>
            </a:endParaRP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a:solidFill>
                  <a:schemeClr val="tx1"/>
                </a:solidFill>
              </a:rPr>
              <a:t> Course Outline (Highlights)</a:t>
            </a:r>
            <a:endParaRPr lang="en-US" dirty="0" smtClean="0">
              <a:solidFill>
                <a:schemeClr val="tx1"/>
              </a:solidFill>
            </a:endParaRP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772400" cy="5105400"/>
          </a:xfrm>
        </p:spPr>
        <p:txBody>
          <a:bodyPr>
            <a:normAutofit fontScale="92500"/>
          </a:bodyPr>
          <a:lstStyle/>
          <a:p>
            <a:pPr marL="582930" indent="-514350" fontAlgn="auto">
              <a:spcAft>
                <a:spcPts val="0"/>
              </a:spcAft>
              <a:buFont typeface="+mj-lt"/>
              <a:buAutoNum type="arabicPeriod" startAt="3"/>
              <a:defRPr/>
            </a:pPr>
            <a:r>
              <a:rPr lang="en-CA" b="1" dirty="0" smtClean="0">
                <a:solidFill>
                  <a:schemeClr val="tx2">
                    <a:lumMod val="90000"/>
                  </a:schemeClr>
                </a:solidFill>
              </a:rPr>
              <a:t>Description &amp; Objectives:</a:t>
            </a:r>
            <a:r>
              <a:rPr lang="en-CA" dirty="0" smtClean="0">
                <a:solidFill>
                  <a:schemeClr val="tx2">
                    <a:lumMod val="90000"/>
                  </a:schemeClr>
                </a:solidFill>
              </a:rPr>
              <a:t> </a:t>
            </a:r>
            <a:r>
              <a:rPr lang="en-CA" dirty="0" smtClean="0"/>
              <a:t> </a:t>
            </a:r>
          </a:p>
          <a:p>
            <a:pPr lvl="1"/>
            <a:r>
              <a:rPr lang="en-US" sz="3000" b="1" u="sng" dirty="0" smtClean="0">
                <a:solidFill>
                  <a:srgbClr val="FFC000"/>
                </a:solidFill>
                <a:effectLst>
                  <a:outerShdw blurRad="38100" dist="38100" dir="2700000" algn="tl">
                    <a:srgbClr val="000000">
                      <a:alpha val="43137"/>
                    </a:srgbClr>
                  </a:outerShdw>
                </a:effectLst>
              </a:rPr>
              <a:t>Course Goals</a:t>
            </a:r>
            <a:r>
              <a:rPr lang="en-US" sz="3000" b="1" dirty="0" smtClean="0">
                <a:solidFill>
                  <a:srgbClr val="FFC000"/>
                </a:solidFill>
                <a:effectLst>
                  <a:outerShdw blurRad="38100" dist="38100" dir="2700000" algn="tl">
                    <a:srgbClr val="000000">
                      <a:alpha val="43137"/>
                    </a:srgbClr>
                  </a:outerShdw>
                </a:effectLst>
              </a:rPr>
              <a:t>:</a:t>
            </a:r>
          </a:p>
          <a:p>
            <a:pPr marL="1223963" lvl="2" indent="-457200">
              <a:buFont typeface="+mj-lt"/>
              <a:buAutoNum type="alphaLcParenR"/>
            </a:pPr>
            <a:r>
              <a:rPr lang="en-US" sz="2800" dirty="0" smtClean="0"/>
              <a:t>To become familiar with basic terminology and concepts relevant to rational argumentation.</a:t>
            </a:r>
          </a:p>
          <a:p>
            <a:pPr marL="1223963" lvl="2" indent="-457200">
              <a:buFont typeface="+mj-lt"/>
              <a:buAutoNum type="alphaLcParenR"/>
            </a:pPr>
            <a:endParaRPr lang="en-CA" sz="1200" dirty="0" smtClean="0"/>
          </a:p>
          <a:p>
            <a:pPr marL="1223963" lvl="2" indent="-457200">
              <a:buFont typeface="+mj-lt"/>
              <a:buAutoNum type="alphaLcParenR"/>
            </a:pPr>
            <a:r>
              <a:rPr lang="en-US" sz="2800" dirty="0" smtClean="0"/>
              <a:t>To better understand the strengths and weaknesses of your own reasoning, and those of other people. </a:t>
            </a:r>
          </a:p>
          <a:p>
            <a:pPr marL="1223963" lvl="2" indent="-457200">
              <a:buFont typeface="+mj-lt"/>
              <a:buAutoNum type="alphaLcParenR"/>
            </a:pPr>
            <a:endParaRPr lang="en-CA" sz="1300" dirty="0" smtClean="0"/>
          </a:p>
          <a:p>
            <a:pPr marL="1223963" lvl="2" indent="-457200">
              <a:buFont typeface="+mj-lt"/>
              <a:buAutoNum type="alphaLcParenR"/>
            </a:pPr>
            <a:r>
              <a:rPr lang="en-US" sz="2800" dirty="0" smtClean="0"/>
              <a:t>To develop skills valuable to reasoning in academic, professional, practical and personal contexts.</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a:solidFill>
                  <a:schemeClr val="tx1"/>
                </a:solidFill>
              </a:rPr>
              <a:t> Course Outline (Highlights)</a:t>
            </a:r>
            <a:endParaRPr lang="en-US" dirty="0" smtClean="0">
              <a:solidFill>
                <a:schemeClr val="tx1"/>
              </a:solidFill>
            </a:endParaRP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772400" cy="5105400"/>
          </a:xfrm>
        </p:spPr>
        <p:txBody>
          <a:bodyPr>
            <a:normAutofit fontScale="70000" lnSpcReduction="20000"/>
          </a:bodyPr>
          <a:lstStyle/>
          <a:p>
            <a:pPr marL="411480" fontAlgn="auto">
              <a:spcAft>
                <a:spcPts val="0"/>
              </a:spcAft>
              <a:buFont typeface="Wingdings"/>
              <a:buChar char=""/>
              <a:defRPr/>
            </a:pPr>
            <a:r>
              <a:rPr lang="en-US" sz="3600" b="1" dirty="0" smtClean="0">
                <a:solidFill>
                  <a:schemeClr val="tx2">
                    <a:lumMod val="90000"/>
                  </a:schemeClr>
                </a:solidFill>
              </a:rPr>
              <a:t>Tips for Success:</a:t>
            </a:r>
          </a:p>
          <a:p>
            <a:pPr marL="740664" lvl="1" fontAlgn="auto">
              <a:spcAft>
                <a:spcPts val="0"/>
              </a:spcAft>
              <a:buFont typeface="Wingdings"/>
              <a:buChar char=""/>
              <a:defRPr/>
            </a:pPr>
            <a:r>
              <a:rPr lang="en-US" sz="3400" b="1" dirty="0" smtClean="0">
                <a:effectLst>
                  <a:outerShdw blurRad="38100" dist="38100" dir="2700000" algn="tl">
                    <a:srgbClr val="000000">
                      <a:alpha val="43137"/>
                    </a:srgbClr>
                  </a:outerShdw>
                </a:effectLst>
              </a:rPr>
              <a:t>To achieve the course goals, students should be prepared consistently to: </a:t>
            </a:r>
          </a:p>
          <a:p>
            <a:pPr marL="996696" lvl="2" fontAlgn="auto">
              <a:spcAft>
                <a:spcPts val="0"/>
              </a:spcAft>
              <a:buFont typeface="Wingdings 2"/>
              <a:buChar char=""/>
              <a:defRPr/>
            </a:pPr>
            <a:r>
              <a:rPr lang="en-US" sz="3200" dirty="0" smtClean="0"/>
              <a:t>be here on time and stay until class is over; </a:t>
            </a:r>
          </a:p>
          <a:p>
            <a:pPr marL="996696" lvl="2" fontAlgn="auto">
              <a:spcAft>
                <a:spcPts val="0"/>
              </a:spcAft>
              <a:buFont typeface="Wingdings 2"/>
              <a:buChar char=""/>
              <a:defRPr/>
            </a:pPr>
            <a:r>
              <a:rPr lang="en-US" sz="3200" dirty="0" smtClean="0"/>
              <a:t>take notes in class and review them subsequently; </a:t>
            </a:r>
          </a:p>
          <a:p>
            <a:pPr marL="996696" lvl="2" fontAlgn="auto">
              <a:spcAft>
                <a:spcPts val="0"/>
              </a:spcAft>
              <a:buFont typeface="Wingdings 2"/>
              <a:buChar char=""/>
              <a:defRPr/>
            </a:pPr>
            <a:r>
              <a:rPr lang="en-US" sz="3200" dirty="0" smtClean="0"/>
              <a:t>take the initiative in getting notes from another student for any class you miss; </a:t>
            </a:r>
          </a:p>
          <a:p>
            <a:pPr marL="996696" lvl="2" fontAlgn="auto">
              <a:spcAft>
                <a:spcPts val="0"/>
              </a:spcAft>
              <a:buFont typeface="Wingdings 2"/>
              <a:buChar char=""/>
              <a:defRPr/>
            </a:pPr>
            <a:r>
              <a:rPr lang="en-US" sz="3200" dirty="0" smtClean="0"/>
              <a:t>ask in class or during office hours when you are unsure about concepts; </a:t>
            </a:r>
          </a:p>
          <a:p>
            <a:pPr marL="996696" lvl="2" fontAlgn="auto">
              <a:spcAft>
                <a:spcPts val="0"/>
              </a:spcAft>
              <a:buFont typeface="Wingdings 2"/>
              <a:buChar char=""/>
              <a:defRPr/>
            </a:pPr>
            <a:r>
              <a:rPr lang="en-US" sz="3200" dirty="0" smtClean="0"/>
              <a:t>complete assigned readings multiple times, before and after the relevant lecture; </a:t>
            </a:r>
          </a:p>
          <a:p>
            <a:pPr marL="996696" lvl="2" fontAlgn="auto">
              <a:spcAft>
                <a:spcPts val="0"/>
              </a:spcAft>
              <a:buFont typeface="Wingdings 2"/>
              <a:buChar char=""/>
              <a:defRPr/>
            </a:pPr>
            <a:r>
              <a:rPr lang="en-US" sz="3200" dirty="0" smtClean="0"/>
              <a:t>do the practice questions from the text; </a:t>
            </a:r>
          </a:p>
          <a:p>
            <a:pPr marL="996696" lvl="2" fontAlgn="auto">
              <a:spcAft>
                <a:spcPts val="0"/>
              </a:spcAft>
              <a:buFont typeface="Wingdings 2"/>
              <a:buChar char=""/>
              <a:defRPr/>
            </a:pPr>
            <a:r>
              <a:rPr lang="en-US" sz="3200" dirty="0" smtClean="0"/>
              <a:t>revise your approach to the material on the basis of feedback and lectures. </a:t>
            </a:r>
          </a:p>
          <a:p>
            <a:pPr marL="996696" lvl="2" fontAlgn="auto">
              <a:spcAft>
                <a:spcPts val="0"/>
              </a:spcAft>
              <a:buFont typeface="Wingdings 2"/>
              <a:buChar char=""/>
              <a:defRPr/>
            </a:pPr>
            <a:r>
              <a:rPr lang="en-US" sz="3200" i="1" u="sng" dirty="0" smtClean="0"/>
              <a:t>Do not distract others with your electronic devices</a:t>
            </a:r>
            <a:r>
              <a:rPr lang="en-US" sz="3200" dirty="0" smtClean="0"/>
              <a:t>.</a:t>
            </a:r>
          </a:p>
        </p:txBody>
      </p:sp>
      <p:sp>
        <p:nvSpPr>
          <p:cNvPr id="7"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a:solidFill>
                  <a:schemeClr val="tx1"/>
                </a:solidFill>
              </a:rPr>
              <a:t> Course Outline (Highlights)</a:t>
            </a:r>
            <a:endParaRPr lang="en-US" dirty="0" smtClean="0">
              <a:solidFill>
                <a:schemeClr val="tx1"/>
              </a:solidFill>
            </a:endParaRPr>
          </a:p>
        </p:txBody>
      </p:sp>
      <p:sp>
        <p:nvSpPr>
          <p:cNvPr id="8"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772400" cy="5334000"/>
          </a:xfrm>
        </p:spPr>
        <p:txBody>
          <a:bodyPr>
            <a:normAutofit/>
          </a:bodyPr>
          <a:lstStyle/>
          <a:p>
            <a:pPr marL="582930" indent="-514350" fontAlgn="auto">
              <a:spcAft>
                <a:spcPts val="0"/>
              </a:spcAft>
              <a:buNone/>
              <a:defRPr/>
            </a:pPr>
            <a:r>
              <a:rPr lang="en-CA" b="1" dirty="0" smtClean="0">
                <a:solidFill>
                  <a:schemeClr val="tx2">
                    <a:lumMod val="90000"/>
                  </a:schemeClr>
                </a:solidFill>
              </a:rPr>
              <a:t>Nature of the Discipline</a:t>
            </a:r>
            <a:r>
              <a:rPr lang="en-CA" dirty="0" smtClean="0"/>
              <a:t> </a:t>
            </a:r>
          </a:p>
          <a:p>
            <a:pPr marL="582930" indent="-514350" fontAlgn="auto">
              <a:spcAft>
                <a:spcPts val="0"/>
              </a:spcAft>
              <a:defRPr/>
            </a:pPr>
            <a:r>
              <a:rPr lang="en-CA" sz="3200" b="1" i="1" dirty="0" smtClean="0">
                <a:solidFill>
                  <a:srgbClr val="FFC000"/>
                </a:solidFill>
                <a:effectLst>
                  <a:outerShdw blurRad="38100" dist="38100" dir="2700000" algn="tl">
                    <a:srgbClr val="000000">
                      <a:alpha val="43137"/>
                    </a:srgbClr>
                  </a:outerShdw>
                </a:effectLst>
              </a:rPr>
              <a:t>“Critical” </a:t>
            </a:r>
          </a:p>
          <a:p>
            <a:pPr marL="911542" lvl="1" indent="-514350" fontAlgn="auto">
              <a:spcAft>
                <a:spcPts val="0"/>
              </a:spcAft>
              <a:defRPr/>
            </a:pPr>
            <a:r>
              <a:rPr lang="en-CA" sz="2800" dirty="0" smtClean="0"/>
              <a:t>Not “criticizing”, but “careful”. </a:t>
            </a:r>
          </a:p>
          <a:p>
            <a:pPr marL="1167130" lvl="2" indent="-514350" fontAlgn="auto">
              <a:spcAft>
                <a:spcPts val="0"/>
              </a:spcAft>
              <a:defRPr/>
            </a:pPr>
            <a:r>
              <a:rPr lang="en-CA" sz="2800" dirty="0" smtClean="0"/>
              <a:t>How to think </a:t>
            </a:r>
            <a:r>
              <a:rPr lang="en-CA" sz="2800" i="1" u="sng" dirty="0" smtClean="0"/>
              <a:t>carefully</a:t>
            </a:r>
            <a:r>
              <a:rPr lang="en-CA" sz="2800" dirty="0" smtClean="0"/>
              <a:t> and </a:t>
            </a:r>
            <a:r>
              <a:rPr lang="en-CA" sz="2800" i="1" u="sng" dirty="0" smtClean="0"/>
              <a:t>clearly</a:t>
            </a:r>
            <a:r>
              <a:rPr lang="en-CA" sz="2800" dirty="0" smtClean="0"/>
              <a:t>, not how to criticize other people.</a:t>
            </a:r>
          </a:p>
          <a:p>
            <a:pPr marL="911542" lvl="1" indent="-514350" fontAlgn="auto">
              <a:spcAft>
                <a:spcPts val="0"/>
              </a:spcAft>
              <a:defRPr/>
            </a:pPr>
            <a:r>
              <a:rPr lang="en-CA" sz="2800" dirty="0" smtClean="0"/>
              <a:t>Greek </a:t>
            </a:r>
            <a:r>
              <a:rPr lang="en-CA" sz="2800" i="1" dirty="0" err="1" smtClean="0"/>
              <a:t>krisis</a:t>
            </a:r>
            <a:r>
              <a:rPr lang="en-CA" sz="2800" dirty="0" smtClean="0"/>
              <a:t> (judgment)</a:t>
            </a:r>
          </a:p>
          <a:p>
            <a:pPr marL="1167130" lvl="2" indent="-514350" fontAlgn="auto">
              <a:spcAft>
                <a:spcPts val="0"/>
              </a:spcAft>
              <a:defRPr/>
            </a:pPr>
            <a:r>
              <a:rPr lang="en-CA" sz="2800" dirty="0" smtClean="0"/>
              <a:t>Q: Why do we need to make a judgment?</a:t>
            </a:r>
          </a:p>
          <a:p>
            <a:pPr marL="1167130" lvl="2" indent="-514350" fontAlgn="auto">
              <a:spcAft>
                <a:spcPts val="0"/>
              </a:spcAft>
              <a:defRPr/>
            </a:pPr>
            <a:r>
              <a:rPr lang="en-CA" sz="2800" dirty="0" smtClean="0"/>
              <a:t>A: Because we are rational (moral) agents.</a:t>
            </a:r>
            <a:endParaRPr lang="en-CA" dirty="0" smtClean="0"/>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Intro to Critical Thinking</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Wave 16"/>
          <p:cNvSpPr/>
          <p:nvPr/>
        </p:nvSpPr>
        <p:spPr>
          <a:xfrm>
            <a:off x="609600" y="2590800"/>
            <a:ext cx="2971800" cy="1752600"/>
          </a:xfrm>
          <a:prstGeom prst="wav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600" b="1" dirty="0" smtClean="0">
                <a:effectLst>
                  <a:outerShdw blurRad="38100" dist="38100" dir="2700000" algn="tl">
                    <a:srgbClr val="000000">
                      <a:alpha val="43137"/>
                    </a:srgbClr>
                  </a:outerShdw>
                </a:effectLst>
              </a:rPr>
              <a:t>Importance of</a:t>
            </a:r>
          </a:p>
          <a:p>
            <a:pPr algn="ctr"/>
            <a:r>
              <a:rPr lang="en-US" sz="2600" b="1" dirty="0" smtClean="0">
                <a:effectLst>
                  <a:outerShdw blurRad="38100" dist="38100" dir="2700000" algn="tl">
                    <a:srgbClr val="000000">
                      <a:alpha val="43137"/>
                    </a:srgbClr>
                  </a:outerShdw>
                </a:effectLst>
              </a:rPr>
              <a:t>having good beliefs</a:t>
            </a:r>
            <a:endParaRPr lang="en-US" sz="2600" b="1" dirty="0">
              <a:effectLst>
                <a:outerShdw blurRad="38100" dist="38100" dir="2700000" algn="tl">
                  <a:srgbClr val="000000">
                    <a:alpha val="43137"/>
                  </a:srgbClr>
                </a:outerShdw>
              </a:effectLst>
            </a:endParaRPr>
          </a:p>
        </p:txBody>
      </p:sp>
      <p:pic>
        <p:nvPicPr>
          <p:cNvPr id="45064" name="Picture 8" descr="C:\Users\AStumpf\AppData\Local\Microsoft\Windows\Temporary Internet Files\Content.IE5\FAHSWNYQ\MP900430849[1].jpg"/>
          <p:cNvPicPr>
            <a:picLocks noChangeAspect="1" noChangeArrowheads="1"/>
          </p:cNvPicPr>
          <p:nvPr/>
        </p:nvPicPr>
        <p:blipFill>
          <a:blip r:embed="rId2" cstate="print"/>
          <a:srcRect r="39717" b="68696"/>
          <a:stretch>
            <a:fillRect/>
          </a:stretch>
        </p:blipFill>
        <p:spPr bwMode="auto">
          <a:xfrm>
            <a:off x="5143500" y="2971800"/>
            <a:ext cx="4000500" cy="1524000"/>
          </a:xfrm>
          <a:prstGeom prst="rect">
            <a:avLst/>
          </a:prstGeom>
          <a:noFill/>
        </p:spPr>
      </p:pic>
      <p:pic>
        <p:nvPicPr>
          <p:cNvPr id="45062" name="Picture 6" descr="C:\Users\AStumpf\AppData\Local\Microsoft\Windows\Temporary Internet Files\Content.IE5\2D2U2PT2\MP900438746[1].jpg"/>
          <p:cNvPicPr>
            <a:picLocks noChangeAspect="1" noChangeArrowheads="1"/>
          </p:cNvPicPr>
          <p:nvPr/>
        </p:nvPicPr>
        <p:blipFill>
          <a:blip r:embed="rId3" cstate="print"/>
          <a:srcRect/>
          <a:stretch>
            <a:fillRect/>
          </a:stretch>
        </p:blipFill>
        <p:spPr bwMode="auto">
          <a:xfrm>
            <a:off x="3790950" y="1828800"/>
            <a:ext cx="2000250" cy="2667000"/>
          </a:xfrm>
          <a:prstGeom prst="rect">
            <a:avLst/>
          </a:prstGeom>
          <a:noFill/>
        </p:spPr>
      </p:pic>
      <p:sp>
        <p:nvSpPr>
          <p:cNvPr id="10" name="TextBox 9"/>
          <p:cNvSpPr txBox="1"/>
          <p:nvPr/>
        </p:nvSpPr>
        <p:spPr>
          <a:xfrm>
            <a:off x="2287917" y="1085671"/>
            <a:ext cx="1843773" cy="1569660"/>
          </a:xfrm>
          <a:prstGeom prst="rect">
            <a:avLst/>
          </a:prstGeom>
          <a:noFill/>
        </p:spPr>
        <p:txBody>
          <a:bodyPr wrap="none" rtlCol="0">
            <a:spAutoFit/>
          </a:bodyPr>
          <a:lstStyle/>
          <a:p>
            <a:pPr algn="ctr"/>
            <a:r>
              <a:rPr lang="en-US" sz="2400" b="1" dirty="0" smtClean="0">
                <a:effectLst>
                  <a:outerShdw blurRad="38100" dist="38100" dir="2700000" algn="tl">
                    <a:srgbClr val="000000">
                      <a:alpha val="43137"/>
                    </a:srgbClr>
                  </a:outerShdw>
                </a:effectLst>
              </a:rPr>
              <a:t>Beliefs</a:t>
            </a:r>
          </a:p>
          <a:p>
            <a:pPr algn="ctr"/>
            <a:r>
              <a:rPr lang="en-US" sz="2400" b="1" dirty="0" smtClean="0">
                <a:effectLst>
                  <a:outerShdw blurRad="38100" dist="38100" dir="2700000" algn="tl">
                    <a:srgbClr val="000000">
                      <a:alpha val="43137"/>
                    </a:srgbClr>
                  </a:outerShdw>
                </a:effectLst>
              </a:rPr>
              <a:t>(&amp; desires, </a:t>
            </a:r>
          </a:p>
          <a:p>
            <a:pPr algn="ctr"/>
            <a:r>
              <a:rPr lang="en-US" sz="2400" b="1" dirty="0" smtClean="0">
                <a:effectLst>
                  <a:outerShdw blurRad="38100" dist="38100" dir="2700000" algn="tl">
                    <a:srgbClr val="000000">
                      <a:alpha val="43137"/>
                    </a:srgbClr>
                  </a:outerShdw>
                </a:effectLst>
              </a:rPr>
              <a:t>emotions,</a:t>
            </a:r>
          </a:p>
          <a:p>
            <a:pPr algn="ctr"/>
            <a:r>
              <a:rPr lang="en-US" sz="2400" b="1" dirty="0" smtClean="0">
                <a:effectLst>
                  <a:outerShdw blurRad="38100" dist="38100" dir="2700000" algn="tl">
                    <a:srgbClr val="000000">
                      <a:alpha val="43137"/>
                    </a:srgbClr>
                  </a:outerShdw>
                </a:effectLst>
              </a:rPr>
              <a:t>&amp; values)</a:t>
            </a:r>
            <a:endParaRPr lang="en-US" sz="2400" b="1" dirty="0">
              <a:effectLst>
                <a:outerShdw blurRad="38100" dist="38100" dir="2700000" algn="tl">
                  <a:srgbClr val="000000">
                    <a:alpha val="43137"/>
                  </a:srgbClr>
                </a:outerShdw>
              </a:effectLst>
            </a:endParaRPr>
          </a:p>
        </p:txBody>
      </p:sp>
      <p:sp>
        <p:nvSpPr>
          <p:cNvPr id="11" name="TextBox 10"/>
          <p:cNvSpPr txBox="1"/>
          <p:nvPr/>
        </p:nvSpPr>
        <p:spPr>
          <a:xfrm>
            <a:off x="5181600" y="1219200"/>
            <a:ext cx="1638590" cy="830997"/>
          </a:xfrm>
          <a:prstGeom prst="rect">
            <a:avLst/>
          </a:prstGeom>
          <a:noFill/>
        </p:spPr>
        <p:txBody>
          <a:bodyPr wrap="none" rtlCol="0">
            <a:spAutoFit/>
          </a:bodyPr>
          <a:lstStyle/>
          <a:p>
            <a:pPr algn="ctr"/>
            <a:r>
              <a:rPr lang="en-US" sz="2400" b="1" dirty="0" smtClean="0">
                <a:effectLst>
                  <a:outerShdw blurRad="38100" dist="38100" dir="2700000" algn="tl">
                    <a:srgbClr val="000000">
                      <a:alpha val="43137"/>
                    </a:srgbClr>
                  </a:outerShdw>
                </a:effectLst>
              </a:rPr>
              <a:t>Choices</a:t>
            </a:r>
          </a:p>
          <a:p>
            <a:pPr algn="ctr"/>
            <a:r>
              <a:rPr lang="en-US" sz="2400" b="1" dirty="0" smtClean="0">
                <a:effectLst>
                  <a:outerShdw blurRad="38100" dist="38100" dir="2700000" algn="tl">
                    <a:srgbClr val="000000">
                      <a:alpha val="43137"/>
                    </a:srgbClr>
                  </a:outerShdw>
                </a:effectLst>
              </a:rPr>
              <a:t>Decisions</a:t>
            </a:r>
            <a:endParaRPr lang="en-US" sz="2400" b="1" dirty="0">
              <a:effectLst>
                <a:outerShdw blurRad="38100" dist="38100" dir="2700000" algn="tl">
                  <a:srgbClr val="000000">
                    <a:alpha val="43137"/>
                  </a:srgbClr>
                </a:outerShdw>
              </a:effectLst>
            </a:endParaRPr>
          </a:p>
        </p:txBody>
      </p:sp>
      <p:sp>
        <p:nvSpPr>
          <p:cNvPr id="12" name="Striped Right Arrow 11"/>
          <p:cNvSpPr/>
          <p:nvPr/>
        </p:nvSpPr>
        <p:spPr>
          <a:xfrm>
            <a:off x="4241347" y="1371600"/>
            <a:ext cx="762000" cy="457200"/>
          </a:xfrm>
          <a:prstGeom prst="strip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Bent-Up Arrow 12"/>
          <p:cNvSpPr/>
          <p:nvPr/>
        </p:nvSpPr>
        <p:spPr>
          <a:xfrm rot="5400000">
            <a:off x="5993947" y="2209800"/>
            <a:ext cx="914400" cy="1066800"/>
          </a:xfrm>
          <a:prstGeom prst="ben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a:off x="5765347" y="3200400"/>
            <a:ext cx="1313180" cy="461665"/>
          </a:xfrm>
          <a:prstGeom prst="rect">
            <a:avLst/>
          </a:prstGeom>
          <a:noFill/>
        </p:spPr>
        <p:txBody>
          <a:bodyPr wrap="none" rtlCol="0">
            <a:spAutoFit/>
          </a:bodyPr>
          <a:lstStyle/>
          <a:p>
            <a:pPr algn="ctr"/>
            <a:r>
              <a:rPr lang="en-US" sz="2400" b="1" dirty="0" smtClean="0">
                <a:effectLst>
                  <a:outerShdw blurRad="38100" dist="38100" dir="2700000" algn="tl">
                    <a:srgbClr val="000000">
                      <a:alpha val="43137"/>
                    </a:srgbClr>
                  </a:outerShdw>
                </a:effectLst>
              </a:rPr>
              <a:t>Actions</a:t>
            </a:r>
            <a:endParaRPr lang="en-US" sz="2400" b="1" dirty="0">
              <a:effectLst>
                <a:outerShdw blurRad="38100" dist="38100" dir="2700000" algn="tl">
                  <a:srgbClr val="000000">
                    <a:alpha val="43137"/>
                  </a:srgbClr>
                </a:outerShdw>
              </a:effectLst>
            </a:endParaRPr>
          </a:p>
        </p:txBody>
      </p:sp>
      <p:sp>
        <p:nvSpPr>
          <p:cNvPr id="15" name="TextBox 14"/>
          <p:cNvSpPr txBox="1"/>
          <p:nvPr/>
        </p:nvSpPr>
        <p:spPr>
          <a:xfrm>
            <a:off x="7239000" y="2743200"/>
            <a:ext cx="1176925" cy="461665"/>
          </a:xfrm>
          <a:prstGeom prst="rect">
            <a:avLst/>
          </a:prstGeom>
          <a:noFill/>
        </p:spPr>
        <p:txBody>
          <a:bodyPr wrap="none" rtlCol="0">
            <a:spAutoFit/>
          </a:bodyPr>
          <a:lstStyle/>
          <a:p>
            <a:pPr algn="ctr"/>
            <a:r>
              <a:rPr lang="en-US" sz="2400" b="1" dirty="0" smtClean="0">
                <a:effectLst>
                  <a:outerShdw blurRad="38100" dist="38100" dir="2700000" algn="tl">
                    <a:srgbClr val="000000">
                      <a:alpha val="43137"/>
                    </a:srgbClr>
                  </a:outerShdw>
                </a:effectLst>
              </a:rPr>
              <a:t>Impact</a:t>
            </a:r>
            <a:endParaRPr lang="en-US" sz="2400" b="1" dirty="0">
              <a:effectLst>
                <a:outerShdw blurRad="38100" dist="38100" dir="2700000" algn="tl">
                  <a:srgbClr val="000000">
                    <a:alpha val="43137"/>
                  </a:srgbClr>
                </a:outerShdw>
              </a:effectLst>
            </a:endParaRPr>
          </a:p>
        </p:txBody>
      </p:sp>
      <p:sp>
        <p:nvSpPr>
          <p:cNvPr id="18" name="TextBox 17"/>
          <p:cNvSpPr txBox="1"/>
          <p:nvPr/>
        </p:nvSpPr>
        <p:spPr>
          <a:xfrm>
            <a:off x="838200" y="4648200"/>
            <a:ext cx="7772400" cy="1295400"/>
          </a:xfrm>
          <a:prstGeom prst="rect">
            <a:avLst/>
          </a:prstGeom>
          <a:noFill/>
        </p:spPr>
        <p:txBody>
          <a:bodyPr wrap="square" rtlCol="0">
            <a:normAutofit/>
          </a:bodyPr>
          <a:lstStyle/>
          <a:p>
            <a:pPr algn="ctr">
              <a:buFont typeface="Arial" pitchFamily="34" charset="0"/>
              <a:buChar char="•"/>
            </a:pPr>
            <a:r>
              <a:rPr lang="en-US" sz="2400" b="1" dirty="0" smtClean="0">
                <a:effectLst>
                  <a:outerShdw blurRad="38100" dist="38100" dir="2700000" algn="tl">
                    <a:srgbClr val="000000">
                      <a:alpha val="43137"/>
                    </a:srgbClr>
                  </a:outerShdw>
                </a:effectLst>
              </a:rPr>
              <a:t> Unreliable beliefs </a:t>
            </a:r>
            <a:r>
              <a:rPr lang="en-US" sz="2400" b="1" dirty="0" smtClean="0">
                <a:effectLst>
                  <a:outerShdw blurRad="38100" dist="38100" dir="2700000" algn="tl">
                    <a:srgbClr val="000000">
                      <a:alpha val="43137"/>
                    </a:srgbClr>
                  </a:outerShdw>
                </a:effectLst>
                <a:sym typeface="Wingdings" pitchFamily="2" charset="2"/>
              </a:rPr>
              <a:t> Misguided action</a:t>
            </a:r>
            <a:endParaRPr lang="en-US" sz="2400" b="1" dirty="0">
              <a:effectLst>
                <a:outerShdw blurRad="38100" dist="38100" dir="2700000" algn="tl">
                  <a:srgbClr val="000000">
                    <a:alpha val="43137"/>
                  </a:srgbClr>
                </a:outerShdw>
              </a:effectLst>
              <a:sym typeface="Wingdings" pitchFamily="2" charset="2"/>
            </a:endParaRPr>
          </a:p>
          <a:p>
            <a:pPr algn="ctr">
              <a:buFont typeface="Arial" pitchFamily="34" charset="0"/>
              <a:buChar char="•"/>
            </a:pPr>
            <a:r>
              <a:rPr lang="en-US" sz="2400" b="1" dirty="0" smtClean="0">
                <a:effectLst>
                  <a:outerShdw blurRad="38100" dist="38100" dir="2700000" algn="tl">
                    <a:srgbClr val="000000">
                      <a:alpha val="43137"/>
                    </a:srgbClr>
                  </a:outerShdw>
                </a:effectLst>
                <a:sym typeface="Wingdings" pitchFamily="2" charset="2"/>
              </a:rPr>
              <a:t> Need discernment – resist forces seeking to control you by controlling your mind.</a:t>
            </a:r>
            <a:endParaRPr lang="en-US" sz="2800" dirty="0"/>
          </a:p>
        </p:txBody>
      </p:sp>
      <p:sp>
        <p:nvSpPr>
          <p:cNvPr id="16"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dirty="0" smtClean="0">
                <a:solidFill>
                  <a:schemeClr val="tx1"/>
                </a:solidFill>
              </a:rPr>
              <a:t> Rational Moral Agents</a:t>
            </a:r>
          </a:p>
        </p:txBody>
      </p:sp>
      <p:sp>
        <p:nvSpPr>
          <p:cNvPr id="19"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a:t>
            </a:r>
            <a:r>
              <a:rPr lang="en-US" sz="3200" dirty="0" smtClean="0">
                <a:solidFill>
                  <a:schemeClr val="accent2">
                    <a:lumMod val="50000"/>
                  </a:schemeClr>
                </a:solidFill>
              </a:rPr>
              <a:t>1: What is an Argument?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5969</TotalTime>
  <Words>2530</Words>
  <Application>Microsoft Office PowerPoint</Application>
  <PresentationFormat>On-screen Show (4:3)</PresentationFormat>
  <Paragraphs>381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Critical Thinking  PHIL 145 - 001</vt:lpstr>
      <vt:lpstr>The Plan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Argument Identification</vt:lpstr>
      <vt:lpstr>Argument Identification</vt:lpstr>
      <vt:lpstr>The Essence of Argument</vt:lpstr>
      <vt:lpstr>Arguments and Non-Arguments</vt:lpstr>
      <vt:lpstr>Arguments and Non-Arguments</vt:lpstr>
      <vt:lpstr>Arguments and Non-Arguments</vt:lpstr>
      <vt:lpstr>Arguments and Non-Arguments</vt:lpstr>
      <vt:lpstr>Arguments and Non-Arguments</vt:lpstr>
      <vt:lpstr>Arguments and Non-Arguments</vt:lpstr>
      <vt:lpstr>Explanations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 (PHIL 145)</dc:title>
  <dc:creator>Andy</dc:creator>
  <cp:lastModifiedBy>U</cp:lastModifiedBy>
  <cp:revision>194</cp:revision>
  <dcterms:created xsi:type="dcterms:W3CDTF">2009-05-04T15:42:00Z</dcterms:created>
  <dcterms:modified xsi:type="dcterms:W3CDTF">2017-05-01T17:48:48Z</dcterms:modified>
</cp:coreProperties>
</file>