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  <p:sldMasterId id="2147483809" r:id="rId2"/>
    <p:sldMasterId id="2147483947" r:id="rId3"/>
  </p:sldMasterIdLst>
  <p:notesMasterIdLst>
    <p:notesMasterId r:id="rId40"/>
  </p:notesMasterIdLst>
  <p:handoutMasterIdLst>
    <p:handoutMasterId r:id="rId41"/>
  </p:handoutMasterIdLst>
  <p:sldIdLst>
    <p:sldId id="368" r:id="rId4"/>
    <p:sldId id="482" r:id="rId5"/>
    <p:sldId id="428" r:id="rId6"/>
    <p:sldId id="461" r:id="rId7"/>
    <p:sldId id="425" r:id="rId8"/>
    <p:sldId id="426" r:id="rId9"/>
    <p:sldId id="427" r:id="rId10"/>
    <p:sldId id="463" r:id="rId11"/>
    <p:sldId id="465" r:id="rId12"/>
    <p:sldId id="481" r:id="rId13"/>
    <p:sldId id="266" r:id="rId14"/>
    <p:sldId id="321" r:id="rId15"/>
    <p:sldId id="323" r:id="rId16"/>
    <p:sldId id="423" r:id="rId17"/>
    <p:sldId id="339" r:id="rId18"/>
    <p:sldId id="348" r:id="rId19"/>
    <p:sldId id="347" r:id="rId20"/>
    <p:sldId id="371" r:id="rId21"/>
    <p:sldId id="370" r:id="rId22"/>
    <p:sldId id="434" r:id="rId23"/>
    <p:sldId id="373" r:id="rId24"/>
    <p:sldId id="474" r:id="rId25"/>
    <p:sldId id="466" r:id="rId26"/>
    <p:sldId id="467" r:id="rId27"/>
    <p:sldId id="468" r:id="rId28"/>
    <p:sldId id="469" r:id="rId29"/>
    <p:sldId id="470" r:id="rId30"/>
    <p:sldId id="472" r:id="rId31"/>
    <p:sldId id="473" r:id="rId32"/>
    <p:sldId id="475" r:id="rId33"/>
    <p:sldId id="476" r:id="rId34"/>
    <p:sldId id="477" r:id="rId35"/>
    <p:sldId id="478" r:id="rId36"/>
    <p:sldId id="479" r:id="rId37"/>
    <p:sldId id="480" r:id="rId38"/>
    <p:sldId id="435" r:id="rId3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C32B"/>
    <a:srgbClr val="F6F6B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76914" autoAdjust="0"/>
  </p:normalViewPr>
  <p:slideViewPr>
    <p:cSldViewPr>
      <p:cViewPr varScale="1">
        <p:scale>
          <a:sx n="85" d="100"/>
          <a:sy n="85" d="100"/>
        </p:scale>
        <p:origin x="-22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0"/>
    </p:cViewPr>
  </p:sorterViewPr>
  <p:notesViewPr>
    <p:cSldViewPr>
      <p:cViewPr>
        <p:scale>
          <a:sx n="90" d="100"/>
          <a:sy n="90" d="100"/>
        </p:scale>
        <p:origin x="-3696" y="-72"/>
      </p:cViewPr>
      <p:guideLst>
        <p:guide orient="horz" pos="29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23F12B-81B3-44DC-BC8F-50211B9061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98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228600"/>
            <a:ext cx="4641850" cy="348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886200"/>
            <a:ext cx="6400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FD0FC263-31F6-4AB0-BFF2-475FDA497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59D0792-53CE-4F27-AD2A-84F0FE47116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122EF-F13F-44AA-888B-9DDA3738019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94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BA65CC6-B047-4F49-81C8-CE42BC71169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6800" y="76200"/>
            <a:ext cx="4624388" cy="3468688"/>
          </a:xfrm>
          <a:ln cap="flat"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51AA3A4-4CA3-4D62-BD05-61D9618B0F30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6438"/>
            <a:ext cx="4624388" cy="3468687"/>
          </a:xfrm>
          <a:ln cap="flat"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B16A6F8-B7BF-4412-A1D9-5EFF9C88547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9400" y="0"/>
            <a:ext cx="2846388" cy="2133600"/>
          </a:xfrm>
          <a:ln cap="flat"/>
        </p:spPr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A90DD3-B4AC-4672-9A7A-7CD76BD55E55}" type="slidenum">
              <a:rPr lang="en-US" altLang="en-US">
                <a:latin typeface="Arial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DEC32AB-B0FE-4F7B-A238-41479C6FCA1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609600"/>
            <a:ext cx="3937000" cy="2952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004A8CE-BBE8-4304-AF7B-9A28A3818EE0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29150" cy="3471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F8F7025-C890-4D96-AABC-C524EF3EB2C4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29150" cy="3471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A643BF7-69E8-437C-BD3B-F77EA0802F5D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8E8CB38-B42C-49C1-B93E-50253068455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FC263-31F6-4AB0-BFF2-475FDA497D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82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E089E3C-BA27-4563-B992-62BAA18033E2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FA4180B-7AFD-4E8F-B624-3B5E0BFBD1D7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61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FA4180B-7AFD-4E8F-B624-3B5E0BFBD1D7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6913"/>
            <a:ext cx="4646612" cy="34861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53689E2-A8F2-4488-8CFA-D6157FD2F2D1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4850"/>
            <a:ext cx="4629150" cy="347186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E67567-BD40-4F1F-84A8-7380E646688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8225" y="152400"/>
            <a:ext cx="2844800" cy="21336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CF7F10-3E5B-4D02-9447-6642F61D6B8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152400"/>
            <a:ext cx="3759200" cy="2819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2C7B152-34C6-4454-B936-8EC1B6651AA9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0200" y="152400"/>
            <a:ext cx="3824288" cy="286861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5521CD-1BC3-473C-AE7F-71E2AFE066A8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7700" y="152400"/>
            <a:ext cx="3860800" cy="28956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256A27-43CA-4405-AE86-7A5C9109FDE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475" y="228600"/>
            <a:ext cx="5257800" cy="39433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ADEB908-EEA3-4DB5-8B7D-B485DBFE1052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1200" y="152400"/>
            <a:ext cx="2743200" cy="20574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5122EF-F13F-44AA-888B-9DDA3738019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99F68-58D6-4DAF-98BF-7135924B72C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714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99F68-58D6-4DAF-98BF-7135924B72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7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8B665-03F1-402E-9C41-B8F3D3DFDD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620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6200" y="8831265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/>
              <a:t>2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8831265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87488" y="304800"/>
            <a:ext cx="3490912" cy="2619375"/>
          </a:xfrm>
          <a:ln cap="flat"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233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76247-9C96-41DC-BF86-CBBA20B9781E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777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FF746-ED7C-4C01-83D0-A24EFCE0B53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88620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886200" y="8831265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/>
              <a:t>5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8831265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19250" y="0"/>
            <a:ext cx="3771900" cy="2828925"/>
          </a:xfrm>
          <a:ln cap="flat"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536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99F68-58D6-4DAF-98BF-7135924B72C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513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9CB32A3-BCE9-414F-A124-8546C162520D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5122EF-F13F-44AA-888B-9DDA3738019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031021-2A14-4466-A618-0FF8C0CBCA4B}" type="slidenum">
              <a:rPr lang="en-CA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8C19E76-0EE4-49F3-841B-7F8B2F327275}" type="slidenum">
              <a:rPr lang="en-CA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5645EF7-E788-4C33-877B-F69F81079BCB}" type="slidenum">
              <a:rPr lang="en-CA" alt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5122EF-F13F-44AA-888B-9DDA3738019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5122EF-F13F-44AA-888B-9DDA3738019B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36D80D71-7C8E-4096-9D24-E1715971DE76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E523F4F7-15D1-48CA-8F4D-6AF74A90DAA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1354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46C9DDB3-1193-4F01-8EFB-2661127D64FB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F52B8CF1-4669-4DB7-8430-EBB85B1D141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568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A21403C5-5E4A-4988-8F80-311A5BFDB923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05638EBC-4D67-4FB1-900C-0DBFA564981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4909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NE-CLA-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NE-CLA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NelsonBrain_PPT_footer_wC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4513"/>
            <a:ext cx="91440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B9650413-FA29-48B3-A8B0-F53748DD81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46B08EF4-CC0B-46A9-AF2F-068672655F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83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F027E8AE-1AB2-4EFB-B68C-CAE556DB3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75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611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611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12C63D97-5EF8-42C3-A2CD-04E833610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23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2742A30C-40E9-4DF6-8431-580841D61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93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E8286282-BCD6-41B7-869F-3A4408B3E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688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B479545A-2EE6-4FEF-97EE-794498452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39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CFCC038F-244C-4E3C-9EB5-664031A42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9E7A3F9E-BEAF-42BF-BD70-35C9B74A21AB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857C2465-FD43-406E-8019-BCD3D9D7F0E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89692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26EFA82A-9298-426C-9120-801956369E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44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C03876B2-33F5-4AE2-A5D1-5F7186C6B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5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295400"/>
            <a:ext cx="2076450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295400"/>
            <a:ext cx="6076950" cy="483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300004DE-DE55-42DF-B903-75BDDC61C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66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9,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8"/>
          <p:cNvSpPr>
            <a:spLocks noGrp="1" noChangeArrowheads="1"/>
          </p:cNvSpPr>
          <p:nvPr userDrawn="1"/>
        </p:nvSpPr>
        <p:spPr bwMode="auto">
          <a:xfrm>
            <a:off x="5791200" y="6400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Copyright © 2008 Pearson Education Canada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FDE27FEE-0570-4B76-8CE6-0F431C011D15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618FB1A8-A576-44A4-9322-C78835076B6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77608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6764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3810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47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42142101-B4EA-4CD8-863D-FDAB0D946994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FAB4BF38-1098-48F7-855C-A0983BC1AB1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747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E4F2BD6F-DA6D-47DE-B7FB-5BAE80647F54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0FE6E249-E5F2-45EF-86A0-55945216F42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225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6577D375-375D-4946-9492-0295CE317559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764A6F5C-56B0-412E-BCC1-B950AEC5D60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886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E0FD3B42-A722-48D8-B6E3-2196C19DA424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93B04197-0A8A-4736-A611-37669238468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9949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A9A6C6C6-D788-45C7-9D74-88A851E74D9C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8D8D3A95-EB5E-448D-BB8A-A420399344F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919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871BF9B8-BFCD-4EF1-BC69-F6DF6038FC7D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fld id="{6E0A3660-344C-493F-9756-C663887568D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668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119F0CB-ECF8-4F20-B6C7-7C2692B53132}" type="datetimeFigureOut">
              <a:rPr lang="en-CA"/>
              <a:pPr>
                <a:defRPr/>
              </a:pPr>
              <a:t>09/01/2017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79DE117-F352-4DFE-8498-9A54044C7F96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295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fld id="{7BB39D62-0DE0-4697-884E-6E3FDAC67F6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13" descr="DAYone_v2-for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729288"/>
            <a:ext cx="27432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" descr="NE-CLA-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NE-CLA-pp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NelsonBrain_PPT_footer_wC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4513"/>
            <a:ext cx="91440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828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100" b="1" dirty="0">
                <a:solidFill>
                  <a:schemeClr val="tx1"/>
                </a:solidFill>
              </a:rPr>
              <a:t>PSYCH 101:  Week1, January 9, 2017</a:t>
            </a:r>
            <a:br>
              <a:rPr lang="en-US" sz="3100" b="1" dirty="0">
                <a:solidFill>
                  <a:schemeClr val="tx1"/>
                </a:solidFill>
              </a:rPr>
            </a:b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 Psychology:  </a:t>
            </a:r>
            <a:b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History and Science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667000"/>
            <a:ext cx="7620000" cy="39624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altLang="en-US" sz="2800" b="1" dirty="0"/>
              <a:t>AGENDA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/>
              <a:t>Introductions and Business: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 dirty="0"/>
              <a:t>Your Prof:  Dr. Toni Serafini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 dirty="0"/>
              <a:t>Course Syllabus: overview, questions, etc.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/>
              <a:t>Volunteer Note-taker? </a:t>
            </a:r>
            <a:endParaRPr lang="en-US" alt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/>
              <a:t>Experiential Learning and SONA:  Your participation in psychological research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/>
              <a:t>What is Psychology?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/>
              <a:t>The evolution of Psychology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400" dirty="0"/>
              <a:t>Psychology as a Science, Theory, and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6019800" cy="6856753"/>
          </a:xfrm>
        </p:spPr>
      </p:pic>
    </p:spTree>
    <p:extLst>
      <p:ext uri="{BB962C8B-B14F-4D97-AF65-F5344CB8AC3E}">
        <p14:creationId xmlns:p14="http://schemas.microsoft.com/office/powerpoint/2010/main" val="365718917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en-US" b="1" dirty="0"/>
              <a:t>What Is Psychology?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6557962" cy="3962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Psychology is the science of </a:t>
            </a:r>
            <a:r>
              <a:rPr lang="en-US" altLang="en-US" sz="3200" dirty="0" err="1"/>
              <a:t>behaviour</a:t>
            </a:r>
            <a:r>
              <a:rPr lang="en-US" altLang="en-US" sz="3200" dirty="0"/>
              <a:t> and mental processes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3200" dirty="0"/>
              <a:t>The Nature-Nurture debate </a:t>
            </a:r>
            <a:endParaRPr lang="en-CA" altLang="en-US" sz="32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CA" altLang="en-US" b="1" dirty="0"/>
              <a:t>How Did Psychology Begin? </a:t>
            </a:r>
            <a:endParaRPr lang="en-US" altLang="en-US" b="1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772400" cy="3581400"/>
          </a:xfrm>
          <a:noFill/>
        </p:spPr>
        <p:txBody>
          <a:bodyPr/>
          <a:lstStyle/>
          <a:p>
            <a:pPr eaLnBrk="1" hangingPunct="1">
              <a:lnSpc>
                <a:spcPct val="105000"/>
              </a:lnSpc>
              <a:buSzPct val="85000"/>
              <a:buFont typeface="Wingdings" pitchFamily="2" charset="2"/>
              <a:buNone/>
            </a:pPr>
            <a:r>
              <a:rPr lang="en-CA" altLang="en-US" sz="2800" dirty="0"/>
              <a:t>Origins in philosophy: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Socrates:  “Know thyself”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Plato and Aristotle:  body, mind, and soul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Descartes:  “I think therefore I am”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Empiricists (e.g., Locke and Hume):  all knowledge linked to experience and comes from our senses</a:t>
            </a:r>
          </a:p>
          <a:p>
            <a:pPr eaLnBrk="1" hangingPunct="1">
              <a:lnSpc>
                <a:spcPct val="105000"/>
              </a:lnSpc>
              <a:buSzPct val="85000"/>
            </a:pPr>
            <a:endParaRPr lang="en-CA" altLang="en-US" sz="2800" dirty="0"/>
          </a:p>
          <a:p>
            <a:pPr eaLnBrk="1" hangingPunct="1">
              <a:lnSpc>
                <a:spcPct val="105000"/>
              </a:lnSpc>
              <a:buSzPct val="85000"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 sz="4000" b="1" dirty="0"/>
              <a:t>How Did Psychology Begin? </a:t>
            </a:r>
            <a:r>
              <a:rPr lang="en-US" altLang="en-US" sz="3100" b="1" dirty="0"/>
              <a:t>(cont’d)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4343400"/>
          </a:xfrm>
          <a:noFill/>
        </p:spPr>
        <p:txBody>
          <a:bodyPr/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Young science:  Began a little more than a century ago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2800" dirty="0"/>
              <a:t>Different schools of psychological thought emerged…</a:t>
            </a:r>
          </a:p>
          <a:p>
            <a:pPr lvl="1" eaLnBrk="1" hangingPunct="1">
              <a:lnSpc>
                <a:spcPct val="105000"/>
              </a:lnSpc>
            </a:pPr>
            <a:r>
              <a:rPr lang="en-CA" altLang="en-US" sz="2800" dirty="0"/>
              <a:t>Structuralism</a:t>
            </a:r>
          </a:p>
          <a:p>
            <a:pPr lvl="1" eaLnBrk="1" hangingPunct="1">
              <a:lnSpc>
                <a:spcPct val="105000"/>
              </a:lnSpc>
            </a:pPr>
            <a:r>
              <a:rPr lang="en-CA" altLang="en-US" sz="2800" dirty="0"/>
              <a:t>Functionalism</a:t>
            </a:r>
          </a:p>
          <a:p>
            <a:pPr eaLnBrk="1" hangingPunct="1">
              <a:lnSpc>
                <a:spcPct val="105000"/>
              </a:lnSpc>
              <a:buSzPct val="85000"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>
          <a:xfrm>
            <a:off x="647700" y="914400"/>
            <a:ext cx="7848600" cy="762000"/>
          </a:xfrm>
        </p:spPr>
        <p:txBody>
          <a:bodyPr>
            <a:noAutofit/>
          </a:bodyPr>
          <a:lstStyle/>
          <a:p>
            <a:r>
              <a:rPr lang="en-US" altLang="en-US" dirty="0"/>
              <a:t>Psychology’s Roots in Canada</a:t>
            </a:r>
          </a:p>
        </p:txBody>
      </p:sp>
      <p:sp>
        <p:nvSpPr>
          <p:cNvPr id="134147" name="Rectangle 3"/>
          <p:cNvSpPr>
            <a:spLocks noGrp="1"/>
          </p:cNvSpPr>
          <p:nvPr>
            <p:ph idx="1"/>
          </p:nvPr>
        </p:nvSpPr>
        <p:spPr>
          <a:xfrm>
            <a:off x="647700" y="1676400"/>
            <a:ext cx="8039100" cy="4114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900" dirty="0"/>
              <a:t>1891:  First experimental laboratory in the British Empire established by James Baldwin at the University of Toronto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900" dirty="0"/>
              <a:t>1892:  Baldwin helped found the American Psychological Association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900" dirty="0"/>
              <a:t>1939:  Canadian Psychological Association founded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2900" dirty="0"/>
              <a:t>Important Canadian contributions by Brenda Milner and Donald Hebb (both of McGill University)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"/>
            <a:ext cx="3733800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962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Who Are These People </a:t>
            </a:r>
            <a:br>
              <a:rPr lang="en-US" altLang="en-US" b="1" dirty="0"/>
            </a:br>
            <a:r>
              <a:rPr lang="en-US" altLang="en-US" b="1" dirty="0"/>
              <a:t>Called Psychologists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438400"/>
            <a:ext cx="6477000" cy="1676400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sz="3150" dirty="0"/>
              <a:t>Study all aspects of life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sz="3150" dirty="0"/>
              <a:t>Diverse areas of focus (e.g., research, teaching, clinical work)</a:t>
            </a:r>
          </a:p>
          <a:p>
            <a:pPr eaLnBrk="1" hangingPunct="1">
              <a:lnSpc>
                <a:spcPct val="105000"/>
              </a:lnSpc>
              <a:defRPr/>
            </a:pPr>
            <a:endParaRPr lang="en-US" sz="3150" dirty="0"/>
          </a:p>
          <a:p>
            <a:pPr marL="68580" indent="0" eaLnBrk="1" hangingPunct="1">
              <a:lnSpc>
                <a:spcPct val="105000"/>
              </a:lnSpc>
              <a:buNone/>
              <a:defRPr/>
            </a:pPr>
            <a:endParaRPr lang="en-US" sz="315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621093"/>
            <a:ext cx="5562600" cy="161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274320" eaLnBrk="1" fontAlgn="auto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rgbClr val="94C600"/>
              </a:buClr>
              <a:buSzPct val="76000"/>
              <a:buFont typeface="Wingdings 2" pitchFamily="18" charset="2"/>
              <a:buChar char=""/>
              <a:defRPr/>
            </a:pPr>
            <a:r>
              <a:rPr lang="en-US" sz="3150" dirty="0">
                <a:solidFill>
                  <a:srgbClr val="3E3D2D"/>
                </a:solidFill>
                <a:latin typeface="Century Gothic"/>
              </a:rPr>
              <a:t>What’s the difference between a </a:t>
            </a:r>
            <a:r>
              <a:rPr lang="en-US" sz="3150" b="1" dirty="0">
                <a:solidFill>
                  <a:srgbClr val="FF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psychologist</a:t>
            </a:r>
            <a:r>
              <a:rPr lang="en-US" sz="3150" dirty="0">
                <a:solidFill>
                  <a:srgbClr val="FF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 </a:t>
            </a:r>
            <a:r>
              <a:rPr lang="en-US" sz="3150" dirty="0">
                <a:solidFill>
                  <a:srgbClr val="3E3D2D"/>
                </a:solidFill>
                <a:latin typeface="Century Gothic"/>
              </a:rPr>
              <a:t>and a </a:t>
            </a:r>
            <a:r>
              <a:rPr lang="en-US" sz="315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psychiatrist</a:t>
            </a:r>
            <a:r>
              <a:rPr lang="en-US" sz="3150" dirty="0">
                <a:solidFill>
                  <a:srgbClr val="3E3D2D"/>
                </a:solidFill>
                <a:latin typeface="Century Gothic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5" descr="slide01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96200" cy="1219200"/>
          </a:xfrm>
        </p:spPr>
        <p:txBody>
          <a:bodyPr>
            <a:noAutofit/>
          </a:bodyPr>
          <a:lstStyle/>
          <a:p>
            <a:pPr eaLnBrk="1" hangingPunct="1"/>
            <a:r>
              <a:rPr lang="en-CA" altLang="en-US" b="1" dirty="0"/>
              <a:t>Four Recurring Themes in Psychology</a:t>
            </a:r>
            <a:endParaRPr lang="en-US" altLang="en-US" b="1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8001000" cy="3810000"/>
          </a:xfrm>
        </p:spPr>
        <p:txBody>
          <a:bodyPr>
            <a:normAutofit/>
          </a:bodyPr>
          <a:lstStyle/>
          <a:p>
            <a:pPr eaLnBrk="1" hangingPunct="1">
              <a:buSzPct val="85000"/>
              <a:buFont typeface="Wingdings" pitchFamily="2" charset="2"/>
              <a:buAutoNum type="arabicPeriod"/>
            </a:pPr>
            <a:r>
              <a:rPr lang="en-CA" altLang="en-US" sz="3200" dirty="0"/>
              <a:t>Relationship between brain and behaviour</a:t>
            </a:r>
          </a:p>
          <a:p>
            <a:pPr eaLnBrk="1" hangingPunct="1">
              <a:buSzPct val="85000"/>
              <a:buFont typeface="Wingdings" pitchFamily="2" charset="2"/>
              <a:buAutoNum type="arabicPeriod"/>
            </a:pPr>
            <a:r>
              <a:rPr lang="en-CA" altLang="en-US" sz="3200" dirty="0"/>
              <a:t>Nature and nurture</a:t>
            </a:r>
            <a:endParaRPr lang="en-US" altLang="en-US" sz="3200" dirty="0"/>
          </a:p>
          <a:p>
            <a:pPr eaLnBrk="1" hangingPunct="1">
              <a:buSzPct val="85000"/>
              <a:buFont typeface="Wingdings" pitchFamily="2" charset="2"/>
              <a:buAutoNum type="arabicPeriod"/>
            </a:pPr>
            <a:r>
              <a:rPr lang="en-CA" altLang="en-US" sz="3200" dirty="0"/>
              <a:t>Human diversity</a:t>
            </a:r>
          </a:p>
          <a:p>
            <a:pPr eaLnBrk="1" hangingPunct="1">
              <a:buSzPct val="85000"/>
              <a:buFont typeface="Wingdings" pitchFamily="2" charset="2"/>
              <a:buAutoNum type="arabicPeriod"/>
            </a:pPr>
            <a:r>
              <a:rPr lang="en-CA" altLang="en-US" sz="3200" dirty="0"/>
              <a:t>Idea generation and application</a:t>
            </a:r>
            <a:endParaRPr lang="en-US" altLang="en-US" sz="3200" dirty="0"/>
          </a:p>
          <a:p>
            <a:pPr eaLnBrk="1" hangingPunct="1">
              <a:buSzPct val="85000"/>
              <a:buFont typeface="Wingdings" pitchFamily="2" charset="2"/>
              <a:buAutoNum type="arabicPeriod"/>
            </a:pPr>
            <a:endParaRPr lang="en-CA" altLang="en-US" sz="3200" dirty="0"/>
          </a:p>
          <a:p>
            <a:pPr eaLnBrk="1" hangingPunct="1">
              <a:buSzPct val="85000"/>
            </a:pPr>
            <a:endParaRPr lang="en-US" altLang="en-US" sz="3200" dirty="0"/>
          </a:p>
          <a:p>
            <a:pPr eaLnBrk="1" hangingPunct="1">
              <a:buSzPct val="85000"/>
            </a:pPr>
            <a:endParaRPr lang="en-US" altLang="en-US" sz="3200" dirty="0"/>
          </a:p>
          <a:p>
            <a:pPr eaLnBrk="1" hangingPunct="1">
              <a:buSzPct val="85000"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924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 sz="4000" b="1" dirty="0"/>
              <a:t>What </a:t>
            </a:r>
            <a:r>
              <a:rPr lang="en-CA" altLang="en-US" sz="4400" b="1" dirty="0"/>
              <a:t>Makes</a:t>
            </a:r>
            <a:r>
              <a:rPr lang="en-CA" altLang="en-US" sz="4000" b="1" dirty="0"/>
              <a:t> Psychology A Science? </a:t>
            </a:r>
            <a:endParaRPr lang="en-US" altLang="en-US" sz="4000" b="1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20574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3200" dirty="0"/>
              <a:t>Use of scientific principles, methods and procedures for: </a:t>
            </a:r>
          </a:p>
          <a:p>
            <a:pPr lvl="1" eaLnBrk="1" hangingPunct="1">
              <a:lnSpc>
                <a:spcPct val="105000"/>
              </a:lnSpc>
            </a:pPr>
            <a:r>
              <a:rPr lang="en-CA" altLang="en-US" sz="3200" dirty="0"/>
              <a:t>Knowledge development</a:t>
            </a:r>
          </a:p>
          <a:p>
            <a:pPr lvl="1" eaLnBrk="1" hangingPunct="1">
              <a:lnSpc>
                <a:spcPct val="105000"/>
              </a:lnSpc>
            </a:pPr>
            <a:r>
              <a:rPr lang="en-CA" altLang="en-US" sz="3200" dirty="0"/>
              <a:t>Prediction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848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CA" altLang="en-US" b="1" dirty="0"/>
              <a:t>Psychology is Based on 2 Premises:</a:t>
            </a:r>
            <a:endParaRPr lang="en-US" altLang="en-US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8077200" cy="4114800"/>
          </a:xfrm>
        </p:spPr>
        <p:txBody>
          <a:bodyPr>
            <a:normAutofit lnSpcReduction="10000"/>
          </a:bodyPr>
          <a:lstStyle/>
          <a:p>
            <a:pPr marL="536575" indent="-468313" eaLnBrk="1" hangingPunct="1">
              <a:buSzPct val="85000"/>
              <a:buNone/>
              <a:defRPr/>
            </a:pPr>
            <a:r>
              <a:rPr lang="en-CA" altLang="en-US" sz="2800" dirty="0"/>
              <a:t>1.  Empiricism:  knowledge through careful observation, </a:t>
            </a:r>
            <a:r>
              <a:rPr lang="en-CA" altLang="en-US" sz="2800" b="1" dirty="0"/>
              <a:t>not</a:t>
            </a:r>
            <a:r>
              <a:rPr lang="en-CA" altLang="en-US" sz="2800" dirty="0"/>
              <a:t> ‘logic,’ ‘common sense,’ or ‘intuition’</a:t>
            </a:r>
          </a:p>
          <a:p>
            <a:pPr marL="76200" indent="0" algn="ctr" eaLnBrk="1" hangingPunct="1">
              <a:buNone/>
              <a:defRPr/>
            </a:pPr>
            <a:r>
              <a:rPr lang="en-CA" altLang="en-US" sz="2800" u="sng" dirty="0">
                <a:solidFill>
                  <a:srgbClr val="C00000"/>
                </a:solidFill>
              </a:rPr>
              <a:t>Note</a:t>
            </a:r>
            <a:r>
              <a:rPr lang="en-CA" altLang="en-US" sz="2800" dirty="0">
                <a:solidFill>
                  <a:srgbClr val="C00000"/>
                </a:solidFill>
              </a:rPr>
              <a:t>: </a:t>
            </a:r>
          </a:p>
          <a:p>
            <a:pPr marL="76200" indent="0" algn="ctr" eaLnBrk="1" hangingPunct="1">
              <a:buNone/>
              <a:defRPr/>
            </a:pPr>
            <a:r>
              <a:rPr lang="en-CA" altLang="en-US" sz="2800" dirty="0">
                <a:solidFill>
                  <a:srgbClr val="C00000"/>
                </a:solidFill>
              </a:rPr>
              <a:t>There is nothing </a:t>
            </a:r>
            <a:r>
              <a:rPr lang="en-CA" altLang="en-US" sz="2800" b="1" dirty="0">
                <a:solidFill>
                  <a:srgbClr val="C00000"/>
                </a:solidFill>
              </a:rPr>
              <a:t>“common” </a:t>
            </a:r>
            <a:r>
              <a:rPr lang="en-CA" altLang="en-US" sz="2800" dirty="0">
                <a:solidFill>
                  <a:srgbClr val="C00000"/>
                </a:solidFill>
              </a:rPr>
              <a:t>about </a:t>
            </a:r>
            <a:r>
              <a:rPr lang="en-CA" altLang="en-US" sz="2800" b="1" dirty="0">
                <a:solidFill>
                  <a:srgbClr val="C00000"/>
                </a:solidFill>
              </a:rPr>
              <a:t>“sense”</a:t>
            </a:r>
            <a:r>
              <a:rPr lang="en-CA" altLang="en-US" sz="2800" dirty="0">
                <a:solidFill>
                  <a:srgbClr val="C00000"/>
                </a:solidFill>
              </a:rPr>
              <a:t>!</a:t>
            </a:r>
          </a:p>
          <a:p>
            <a:pPr marL="76200" indent="0" eaLnBrk="1" hangingPunct="1">
              <a:buNone/>
              <a:defRPr/>
            </a:pPr>
            <a:endParaRPr lang="en-CA" altLang="en-US" sz="2800" dirty="0"/>
          </a:p>
          <a:p>
            <a:pPr marL="536575" indent="-468313" eaLnBrk="1" hangingPunct="1">
              <a:buSzPct val="85000"/>
              <a:buNone/>
              <a:defRPr/>
            </a:pPr>
            <a:r>
              <a:rPr lang="en-CA" altLang="en-US" sz="2800" dirty="0"/>
              <a:t>2.  Theory development:  </a:t>
            </a:r>
            <a:r>
              <a:rPr lang="en-US" altLang="en-US" sz="2800" dirty="0"/>
              <a:t>collection of interrelated ideas &amp; observations that describe, explain and predict </a:t>
            </a:r>
            <a:r>
              <a:rPr lang="en-US" altLang="en-US" sz="2800" dirty="0" err="1"/>
              <a:t>behaviour</a:t>
            </a:r>
            <a:r>
              <a:rPr lang="en-US" altLang="en-US" sz="2800" dirty="0"/>
              <a:t> or mental 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CA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7414708" cy="3927629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Dr. Toni Serafini</a:t>
            </a:r>
          </a:p>
          <a:p>
            <a:r>
              <a:rPr lang="en-CA" dirty="0" err="1" smtClean="0"/>
              <a:t>Hons</a:t>
            </a:r>
            <a:r>
              <a:rPr lang="en-CA" dirty="0" smtClean="0"/>
              <a:t> BA - Psychology (co-op), University of Waterloo (St. Jerome’s)</a:t>
            </a:r>
          </a:p>
          <a:p>
            <a:r>
              <a:rPr lang="en-CA" dirty="0" smtClean="0"/>
              <a:t>M.Sc.-  Family Relations and Human Development (Couple and Family Therapy Emphasis), University of Guelph</a:t>
            </a:r>
          </a:p>
          <a:p>
            <a:r>
              <a:rPr lang="en-CA" dirty="0" smtClean="0"/>
              <a:t>Ph.D. - Family Relations and Human Development, University of Guelph</a:t>
            </a:r>
          </a:p>
          <a:p>
            <a:r>
              <a:rPr lang="en-CA" dirty="0" smtClean="0"/>
              <a:t>Research - Identity development</a:t>
            </a:r>
          </a:p>
          <a:p>
            <a:r>
              <a:rPr lang="en-CA" dirty="0" smtClean="0"/>
              <a:t>Clinical - Couple and Family Therapist (private practice)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5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>
          <a:xfrm>
            <a:off x="767254" y="877613"/>
            <a:ext cx="7538545" cy="1143000"/>
          </a:xfrm>
        </p:spPr>
        <p:txBody>
          <a:bodyPr>
            <a:noAutofit/>
          </a:bodyPr>
          <a:lstStyle/>
          <a:p>
            <a:r>
              <a:rPr lang="en-CA" altLang="en-US" b="1" dirty="0"/>
              <a:t>The Relationship Between Theory and Research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772400" cy="3810000"/>
          </a:xfrm>
        </p:spPr>
        <p:txBody>
          <a:bodyPr>
            <a:normAutofit/>
          </a:bodyPr>
          <a:lstStyle/>
          <a:p>
            <a:r>
              <a:rPr lang="en-CA" altLang="en-US" sz="3200" dirty="0"/>
              <a:t>They inform one another</a:t>
            </a:r>
          </a:p>
          <a:p>
            <a:r>
              <a:rPr lang="en-CA" altLang="en-US" sz="3200" dirty="0"/>
              <a:t>Theory is foundational. </a:t>
            </a:r>
          </a:p>
          <a:p>
            <a:r>
              <a:rPr lang="en-CA" altLang="en-US" sz="3200" dirty="0"/>
              <a:t> Provides: rationale, viewpoint, focus for research </a:t>
            </a:r>
          </a:p>
          <a:p>
            <a:pPr marL="68580" indent="0" algn="r">
              <a:buNone/>
            </a:pPr>
            <a:endParaRPr lang="en-CA" altLang="en-US" sz="3200" dirty="0"/>
          </a:p>
          <a:p>
            <a:pPr marL="68580" indent="0" algn="r">
              <a:buNone/>
            </a:pPr>
            <a:r>
              <a:rPr lang="en-CA" altLang="en-US" sz="3200" dirty="0"/>
              <a:t>What IS theory, exactly??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Theory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47838"/>
            <a:ext cx="7543800" cy="46116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“lens” metaphor</a:t>
            </a:r>
          </a:p>
          <a:p>
            <a:pPr eaLnBrk="1" hangingPunct="1"/>
            <a:r>
              <a:rPr lang="en-US" altLang="en-US" sz="3200" dirty="0"/>
              <a:t>The “map” metaphor</a:t>
            </a:r>
          </a:p>
          <a:p>
            <a:pPr lvl="1"/>
            <a:r>
              <a:rPr lang="en-US" altLang="en-US" sz="3200" dirty="0"/>
              <a:t>The “map” is not the “territory”</a:t>
            </a:r>
          </a:p>
          <a:p>
            <a:pPr eaLnBrk="1" hangingPunct="1"/>
            <a:r>
              <a:rPr lang="en-US" altLang="en-US" sz="3200" dirty="0"/>
              <a:t>Historically situated and variable</a:t>
            </a:r>
          </a:p>
          <a:p>
            <a:pPr lvl="1" eaLnBrk="1" hangingPunct="1"/>
            <a:r>
              <a:rPr lang="en-US" altLang="en-US" sz="3200" dirty="0"/>
              <a:t>Reflect social and moral thinking of the day</a:t>
            </a:r>
          </a:p>
          <a:p>
            <a:pPr eaLnBrk="1" hangingPunct="1"/>
            <a:r>
              <a:rPr lang="en-US" altLang="en-US" sz="3200" dirty="0"/>
              <a:t>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Theory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724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The “lens” metaphor</a:t>
            </a:r>
          </a:p>
          <a:p>
            <a:pPr eaLnBrk="1" hangingPunct="1"/>
            <a:r>
              <a:rPr lang="en-US" altLang="en-US" sz="3200" dirty="0"/>
              <a:t>The “map” metaphor</a:t>
            </a:r>
          </a:p>
          <a:p>
            <a:pPr lvl="1"/>
            <a:r>
              <a:rPr lang="en-US" altLang="en-US" sz="3200" dirty="0"/>
              <a:t>The “map” is not the “territory”</a:t>
            </a:r>
          </a:p>
          <a:p>
            <a:pPr eaLnBrk="1" hangingPunct="1"/>
            <a:r>
              <a:rPr lang="en-US" altLang="en-US" sz="3200" dirty="0"/>
              <a:t>Historically situated and variable</a:t>
            </a:r>
          </a:p>
          <a:p>
            <a:pPr lvl="1" eaLnBrk="1" hangingPunct="1"/>
            <a:r>
              <a:rPr lang="en-US" altLang="en-US" sz="3200" dirty="0"/>
              <a:t>Reflect social and moral thinking of the day</a:t>
            </a:r>
          </a:p>
          <a:p>
            <a:pPr eaLnBrk="1" hangingPunct="1"/>
            <a:r>
              <a:rPr lang="en-US" altLang="en-US" sz="3200" dirty="0"/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330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490" y="838200"/>
            <a:ext cx="7859110" cy="1371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Major Theoretical Perspectives in Psychology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772400" cy="5105400"/>
          </a:xfrm>
        </p:spPr>
        <p:txBody>
          <a:bodyPr/>
          <a:lstStyle/>
          <a:p>
            <a:pPr eaLnBrk="1" hangingPunct="1">
              <a:buSzPct val="85000"/>
            </a:pPr>
            <a:endParaRPr lang="en-US" altLang="en-US" dirty="0">
              <a:solidFill>
                <a:srgbClr val="FFFF00"/>
              </a:solidFill>
            </a:endParaRPr>
          </a:p>
          <a:p>
            <a:pPr eaLnBrk="1" hangingPunct="1">
              <a:buSzPct val="85000"/>
              <a:buFont typeface="Wingdings" pitchFamily="2" charset="2"/>
              <a:buNone/>
            </a:pPr>
            <a:r>
              <a:rPr lang="en-CA" altLang="en-US" dirty="0"/>
              <a:t> </a:t>
            </a:r>
            <a:endParaRPr lang="en-US" altLang="en-US" dirty="0"/>
          </a:p>
          <a:p>
            <a:pPr eaLnBrk="1" hangingPunct="1">
              <a:buSzPct val="85000"/>
            </a:pP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51490" y="2438400"/>
            <a:ext cx="762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numCol="2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Psychodynamic</a:t>
            </a:r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Behaviourist</a:t>
            </a:r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Humanistic</a:t>
            </a:r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Cognitive</a:t>
            </a:r>
          </a:p>
          <a:p>
            <a:pPr marL="0" indent="0" eaLnBrk="1" hangingPunct="1">
              <a:buClr>
                <a:schemeClr val="bg2">
                  <a:lumMod val="75000"/>
                </a:schemeClr>
              </a:buClr>
              <a:buSzPct val="85000"/>
              <a:buNone/>
            </a:pPr>
            <a:endParaRPr lang="en-CA" altLang="en-US" dirty="0"/>
          </a:p>
          <a:p>
            <a:pPr marL="0" indent="0" eaLnBrk="1" hangingPunct="1">
              <a:buClr>
                <a:schemeClr val="bg2">
                  <a:lumMod val="75000"/>
                </a:schemeClr>
              </a:buClr>
              <a:buSzPct val="85000"/>
              <a:buNone/>
            </a:pPr>
            <a:endParaRPr lang="en-CA" altLang="en-US" dirty="0"/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 err="1"/>
              <a:t>Biopsychological</a:t>
            </a:r>
            <a:endParaRPr lang="en-CA" altLang="en-US" dirty="0"/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Social </a:t>
            </a:r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Cultural</a:t>
            </a:r>
          </a:p>
          <a:p>
            <a:pPr eaLnBrk="1" hangingPunct="1">
              <a:buClr>
                <a:schemeClr val="bg2">
                  <a:lumMod val="75000"/>
                </a:schemeClr>
              </a:buClr>
              <a:buSzPct val="85000"/>
            </a:pPr>
            <a:r>
              <a:rPr lang="en-CA" altLang="en-US" dirty="0"/>
              <a:t>Evolutionary</a:t>
            </a:r>
          </a:p>
          <a:p>
            <a:pPr eaLnBrk="1" hangingPunct="1">
              <a:buSzPct val="85000"/>
              <a:buFont typeface="Wingdings" pitchFamily="2" charset="2"/>
              <a:buNone/>
            </a:pPr>
            <a:r>
              <a:rPr lang="en-CA" altLang="en-US" dirty="0"/>
              <a:t> </a:t>
            </a:r>
            <a:endParaRPr lang="en-US" altLang="en-US" dirty="0"/>
          </a:p>
          <a:p>
            <a:pPr eaLnBrk="1" hangingPunct="1">
              <a:buSzPct val="85000"/>
            </a:pPr>
            <a:endParaRPr lang="en-US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3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Psychodynamic Perspective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924800" cy="4495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Founder: Sigmund Freud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Proposed that unconscious mental processes direct </a:t>
            </a:r>
            <a:r>
              <a:rPr lang="en-US" altLang="en-US" sz="3200" dirty="0" err="1"/>
              <a:t>behaviour</a:t>
            </a:r>
            <a:endParaRPr lang="en-US" altLang="en-US" sz="3200" dirty="0"/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3200" dirty="0"/>
              <a:t>Maladjustment is result of anxiety arising from unresolved conflicts in the unconscious 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3200" dirty="0"/>
              <a:t>Therapeutic technique: Psychoanalysis </a:t>
            </a:r>
          </a:p>
          <a:p>
            <a:pPr eaLnBrk="1" hangingPunct="1">
              <a:buSzPct val="85000"/>
            </a:pPr>
            <a:endParaRPr lang="en-CA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46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CA" altLang="en-US" b="1" dirty="0"/>
              <a:t>Behaviourism</a:t>
            </a:r>
            <a:endParaRPr lang="en-US" altLang="en-US" b="1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1676400"/>
            <a:ext cx="7696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Founded by John Watson: rejected study of contents of consciousness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Focused on measuring only what is observable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Emphasized scientific study of observable </a:t>
            </a:r>
            <a:r>
              <a:rPr lang="en-US" altLang="en-US" sz="3200" dirty="0" err="1"/>
              <a:t>behavioural</a:t>
            </a:r>
            <a:r>
              <a:rPr lang="en-US" altLang="en-US" sz="3200" dirty="0"/>
              <a:t> responses and their environmental determinants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3200" dirty="0"/>
              <a:t>Stimulus </a:t>
            </a:r>
            <a:r>
              <a:rPr lang="en-US" altLang="en-US" sz="3200" dirty="0">
                <a:sym typeface="Wingdings" pitchFamily="2" charset="2"/>
              </a:rPr>
              <a:t> Response</a:t>
            </a:r>
            <a:endParaRPr lang="en-US" altLang="en-US" sz="3200" dirty="0"/>
          </a:p>
          <a:p>
            <a:pPr eaLnBrk="1" hangingPunct="1">
              <a:lnSpc>
                <a:spcPct val="105000"/>
              </a:lnSpc>
              <a:buSzPct val="85000"/>
              <a:buFont typeface="Wingdings" pitchFamily="2" charset="2"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90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772400" cy="3733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Developed by Carl Rogers and Abraham Maslow 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CA" altLang="en-US" sz="3200" dirty="0"/>
              <a:t>Individuals motivated by a need for </a:t>
            </a:r>
            <a:r>
              <a:rPr lang="en-CA" altLang="en-US" sz="3200" u="sng" dirty="0">
                <a:solidFill>
                  <a:schemeClr val="folHlink"/>
                </a:solidFill>
              </a:rPr>
              <a:t>self-actualization</a:t>
            </a:r>
            <a:endParaRPr lang="en-CA" altLang="en-US" sz="32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Emphasizes each person’s positive qualities, unique experiences</a:t>
            </a:r>
          </a:p>
          <a:p>
            <a:pPr eaLnBrk="1" hangingPunct="1">
              <a:buSzPct val="85000"/>
            </a:pPr>
            <a:endParaRPr lang="en-US" altLang="en-US" dirty="0">
              <a:solidFill>
                <a:schemeClr val="folHlink"/>
              </a:solidFill>
            </a:endParaRPr>
          </a:p>
        </p:txBody>
      </p:sp>
      <p:sp>
        <p:nvSpPr>
          <p:cNvPr id="121860" name="Rectangle 5"/>
          <p:cNvSpPr>
            <a:spLocks noChangeArrowheads="1"/>
          </p:cNvSpPr>
          <p:nvPr/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®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®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itchFamily="2" charset="2"/>
              <a:buChar char="®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4000" b="1" dirty="0">
                <a:solidFill>
                  <a:srgbClr val="94C600"/>
                </a:solidFill>
                <a:latin typeface="Century Gothic"/>
              </a:rPr>
              <a:t>Humanistic Perspective</a:t>
            </a:r>
            <a:endParaRPr lang="en-US" alt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875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762000"/>
          </a:xfrm>
        </p:spPr>
        <p:txBody>
          <a:bodyPr/>
          <a:lstStyle/>
          <a:p>
            <a:pPr eaLnBrk="1" hangingPunct="1"/>
            <a:r>
              <a:rPr lang="en-CA" altLang="en-US" b="1" dirty="0"/>
              <a:t>Cognitive Perspective</a:t>
            </a:r>
            <a:endParaRPr lang="en-US" altLang="en-US" b="1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2000" y="1752600"/>
            <a:ext cx="7696200" cy="3733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Focuses on such processes as perception, memory, and thinking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Mental processes involved in knowing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Ideas/Thoughts </a:t>
            </a:r>
            <a:r>
              <a:rPr lang="en-US" altLang="en-US" sz="3200" dirty="0">
                <a:sym typeface="Wingdings" pitchFamily="2" charset="2"/>
              </a:rPr>
              <a:t> </a:t>
            </a:r>
            <a:r>
              <a:rPr lang="en-US" altLang="en-US" sz="3200" dirty="0" err="1">
                <a:sym typeface="Wingdings" pitchFamily="2" charset="2"/>
              </a:rPr>
              <a:t>Behaviour</a:t>
            </a:r>
            <a:endParaRPr lang="en-US" altLang="en-US" sz="3200" dirty="0"/>
          </a:p>
          <a:p>
            <a:pPr eaLnBrk="1" hangingPunct="1">
              <a:lnSpc>
                <a:spcPct val="50000"/>
              </a:lnSpc>
              <a:buSzPct val="85000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614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Social Perspective</a:t>
            </a:r>
          </a:p>
        </p:txBody>
      </p:sp>
      <p:sp>
        <p:nvSpPr>
          <p:cNvPr id="20483" name="Rectangle 2052"/>
          <p:cNvSpPr>
            <a:spLocks noGrp="1" noChangeArrowheads="1"/>
          </p:cNvSpPr>
          <p:nvPr>
            <p:ph sz="half" idx="2"/>
          </p:nvPr>
        </p:nvSpPr>
        <p:spPr>
          <a:xfrm>
            <a:off x="685800" y="1981200"/>
            <a:ext cx="7772400" cy="3886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altLang="en-US" sz="3200" dirty="0"/>
              <a:t>Focus on how social factors affect both behaviour and mental processes</a:t>
            </a:r>
          </a:p>
          <a:p>
            <a:pPr eaLnBrk="1" hangingPunct="1">
              <a:defRPr/>
            </a:pPr>
            <a:r>
              <a:rPr lang="en-CA" altLang="en-US" sz="3200" dirty="0"/>
              <a:t>Deals with social interactions, their origins, and how they impact individuals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altLang="en-US" sz="3200" dirty="0"/>
              <a:t> </a:t>
            </a:r>
            <a:endParaRPr lang="en-US" altLang="en-US" sz="3200" dirty="0"/>
          </a:p>
          <a:p>
            <a:pPr eaLnBrk="1" hangingPunct="1">
              <a:buSzPct val="85000"/>
              <a:defRPr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02833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990600"/>
          </a:xfrm>
        </p:spPr>
        <p:txBody>
          <a:bodyPr/>
          <a:lstStyle/>
          <a:p>
            <a:pPr eaLnBrk="1" hangingPunct="1"/>
            <a:r>
              <a:rPr lang="en-CA" altLang="en-US" b="1" dirty="0"/>
              <a:t>Evolutionary Psychology </a:t>
            </a:r>
            <a:endParaRPr lang="en-US" altLang="en-US" b="1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838200" y="1981200"/>
            <a:ext cx="77724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Based on ideas of Charles Darwin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Assumes  </a:t>
            </a:r>
            <a:r>
              <a:rPr lang="en-US" altLang="en-US" sz="3200" dirty="0" err="1"/>
              <a:t>behaviours</a:t>
            </a:r>
            <a:r>
              <a:rPr lang="en-US" altLang="en-US" sz="3200" dirty="0"/>
              <a:t> that help organisms adapt will be passed on to successive generations</a:t>
            </a:r>
          </a:p>
          <a:p>
            <a:pPr eaLnBrk="1" hangingPunct="1">
              <a:lnSpc>
                <a:spcPct val="105000"/>
              </a:lnSpc>
              <a:buSzPct val="85000"/>
            </a:pPr>
            <a:r>
              <a:rPr lang="en-US" altLang="en-US" sz="3200" dirty="0"/>
              <a:t>Reproduction, adaptation, “survival of the fittest”</a:t>
            </a:r>
          </a:p>
        </p:txBody>
      </p:sp>
    </p:spTree>
    <p:extLst>
      <p:ext uri="{BB962C8B-B14F-4D97-AF65-F5344CB8AC3E}">
        <p14:creationId xmlns:p14="http://schemas.microsoft.com/office/powerpoint/2010/main" val="4036740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7673867" cy="6208582"/>
          </a:xfr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7040"/>
            <a:ext cx="5966713" cy="1320800"/>
          </a:xfrm>
        </p:spPr>
        <p:txBody>
          <a:bodyPr>
            <a:normAutofit/>
          </a:bodyPr>
          <a:lstStyle/>
          <a:p>
            <a:r>
              <a:rPr lang="en-CA" sz="4000" dirty="0"/>
              <a:t>The Science of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225925"/>
          </a:xfrm>
        </p:spPr>
        <p:txBody>
          <a:bodyPr>
            <a:normAutofit/>
          </a:bodyPr>
          <a:lstStyle/>
          <a:p>
            <a:r>
              <a:rPr lang="en-CA" sz="3000" dirty="0" smtClean="0"/>
              <a:t>Psychologists </a:t>
            </a:r>
            <a:r>
              <a:rPr lang="en-CA" sz="3000" dirty="0"/>
              <a:t>use scientific principles, methods, and procedures to develop a body of knowledge about human behaviour and to ‘predict’ how people behave</a:t>
            </a:r>
            <a:endParaRPr lang="en-US" sz="3000" dirty="0"/>
          </a:p>
          <a:p>
            <a:r>
              <a:rPr lang="en-CA" sz="3000" dirty="0"/>
              <a:t>Based on 2 premises:  empiricism and theory development</a:t>
            </a:r>
          </a:p>
          <a:p>
            <a:r>
              <a:rPr lang="en-CA" sz="3000" dirty="0"/>
              <a:t>HOW do theory and research work together?</a:t>
            </a:r>
          </a:p>
        </p:txBody>
      </p:sp>
    </p:spTree>
    <p:extLst>
      <p:ext uri="{BB962C8B-B14F-4D97-AF65-F5344CB8AC3E}">
        <p14:creationId xmlns:p14="http://schemas.microsoft.com/office/powerpoint/2010/main" val="142956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5709"/>
            <a:ext cx="6347713" cy="1320800"/>
          </a:xfrm>
        </p:spPr>
        <p:txBody>
          <a:bodyPr>
            <a:normAutofit/>
          </a:bodyPr>
          <a:lstStyle/>
          <a:p>
            <a:r>
              <a:rPr lang="en-CA" sz="4000" dirty="0"/>
              <a:t>Theory and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191000"/>
          </a:xfrm>
        </p:spPr>
        <p:txBody>
          <a:bodyPr>
            <a:normAutofit/>
          </a:bodyPr>
          <a:lstStyle/>
          <a:p>
            <a:r>
              <a:rPr lang="en-CA" sz="3200" dirty="0"/>
              <a:t>Theory informs the kinds of research questions we ask</a:t>
            </a:r>
          </a:p>
          <a:p>
            <a:r>
              <a:rPr lang="en-CA" sz="3200" dirty="0"/>
              <a:t>We conduct research to test theory</a:t>
            </a:r>
          </a:p>
          <a:p>
            <a:r>
              <a:rPr lang="en-CA" sz="3200" dirty="0"/>
              <a:t>Theory holds researchers accountable – move from just description to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3845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990600"/>
            <a:ext cx="8586651" cy="1524000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/>
            <a:r>
              <a:rPr lang="en-US" sz="4000" dirty="0"/>
              <a:t>Doing Research:</a:t>
            </a:r>
            <a:br>
              <a:rPr lang="en-US" sz="4000" dirty="0"/>
            </a:br>
            <a:r>
              <a:rPr lang="en-US" sz="4000" dirty="0"/>
              <a:t>Three Principles of Scientific Endeavour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2819400"/>
            <a:ext cx="7772400" cy="3048000"/>
          </a:xfrm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05000"/>
              </a:lnSpc>
              <a:buSzPct val="85000"/>
              <a:buFont typeface="Wingdings" pitchFamily="2" charset="2"/>
              <a:buAutoNum type="arabicPeriod"/>
            </a:pPr>
            <a:r>
              <a:rPr lang="en-US" sz="3600" dirty="0"/>
              <a:t>Objectivity</a:t>
            </a:r>
          </a:p>
          <a:p>
            <a:pPr eaLnBrk="1" hangingPunct="1">
              <a:lnSpc>
                <a:spcPct val="105000"/>
              </a:lnSpc>
              <a:buSzPct val="85000"/>
              <a:buFont typeface="Wingdings" pitchFamily="2" charset="2"/>
              <a:buAutoNum type="arabicPeriod"/>
            </a:pPr>
            <a:r>
              <a:rPr lang="en-US" sz="3600" dirty="0"/>
              <a:t>Systematic observation</a:t>
            </a:r>
          </a:p>
          <a:p>
            <a:pPr eaLnBrk="1" hangingPunct="1">
              <a:lnSpc>
                <a:spcPct val="105000"/>
              </a:lnSpc>
              <a:buSzPct val="85000"/>
              <a:buFont typeface="Wingdings" pitchFamily="2" charset="2"/>
              <a:buAutoNum type="arabicPeriod"/>
            </a:pPr>
            <a:r>
              <a:rPr lang="en-US" sz="3600" dirty="0" err="1"/>
              <a:t>Replicability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02904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Rectangle 8"/>
          <p:cNvSpPr>
            <a:spLocks noGrp="1"/>
          </p:cNvSpPr>
          <p:nvPr>
            <p:ph type="title"/>
          </p:nvPr>
        </p:nvSpPr>
        <p:spPr>
          <a:xfrm>
            <a:off x="533400" y="609600"/>
            <a:ext cx="6347713" cy="1320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The Scientific Method: Terminology</a:t>
            </a:r>
          </a:p>
        </p:txBody>
      </p:sp>
      <p:sp>
        <p:nvSpPr>
          <p:cNvPr id="24577" name="Rectangle 9"/>
          <p:cNvSpPr>
            <a:spLocks noGrp="1"/>
          </p:cNvSpPr>
          <p:nvPr>
            <p:ph idx="1"/>
          </p:nvPr>
        </p:nvSpPr>
        <p:spPr>
          <a:xfrm>
            <a:off x="533400" y="1930400"/>
            <a:ext cx="8305800" cy="4200525"/>
          </a:xfrm>
        </p:spPr>
        <p:txBody>
          <a:bodyPr>
            <a:noAutofit/>
          </a:bodyPr>
          <a:lstStyle/>
          <a:p>
            <a:pPr eaLnBrk="1" hangingPunct="1"/>
            <a:r>
              <a:rPr lang="en-CA" sz="2600" dirty="0"/>
              <a:t>Operational</a:t>
            </a:r>
            <a:r>
              <a:rPr lang="en-US" sz="2600" dirty="0"/>
              <a:t> definitions (clarity, measurability)</a:t>
            </a:r>
          </a:p>
          <a:p>
            <a:pPr eaLnBrk="1" hangingPunct="1"/>
            <a:r>
              <a:rPr lang="en-US" sz="2600" dirty="0"/>
              <a:t>Participants or subjects:  the organisms whose behaviour is systematically observed in a study</a:t>
            </a:r>
          </a:p>
          <a:p>
            <a:pPr eaLnBrk="1" hangingPunct="1"/>
            <a:r>
              <a:rPr lang="en-US" sz="2600" dirty="0"/>
              <a:t>Data (plural)</a:t>
            </a:r>
          </a:p>
          <a:p>
            <a:pPr eaLnBrk="1" hangingPunct="1"/>
            <a:r>
              <a:rPr lang="en-US" sz="2600" dirty="0"/>
              <a:t>Statistics used to analyze data</a:t>
            </a:r>
          </a:p>
          <a:p>
            <a:pPr eaLnBrk="1" hangingPunct="1"/>
            <a:r>
              <a:rPr lang="en-US" sz="2600" dirty="0"/>
              <a:t>Findings shared through reports at scientific conferences, in scientific journals</a:t>
            </a:r>
          </a:p>
          <a:p>
            <a:pPr eaLnBrk="1" hangingPunct="1"/>
            <a:r>
              <a:rPr lang="en-US" sz="2600" dirty="0"/>
              <a:t>Research Design:  e.g., cross-sectional, longitudinal</a:t>
            </a:r>
          </a:p>
          <a:p>
            <a:pPr eaLnBrk="1" hangingPunct="1"/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AACB0C-8931-4F51-8B11-B79AD5650EA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97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760"/>
            <a:ext cx="7620000" cy="1615440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/>
              <a:t>Scientific Method in Psychology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7848600" cy="4038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5000"/>
              </a:lnSpc>
              <a:buSzPct val="85000"/>
              <a:buNone/>
            </a:pPr>
            <a:r>
              <a:rPr lang="en-CA" sz="3600" dirty="0"/>
              <a:t>5 STEPS:</a:t>
            </a:r>
          </a:p>
          <a:p>
            <a:pPr marL="990600" lvl="1" indent="-533400" eaLnBrk="1" hangingPunct="1">
              <a:lnSpc>
                <a:spcPct val="105000"/>
              </a:lnSpc>
            </a:pPr>
            <a:r>
              <a:rPr lang="en-CA" sz="3600" dirty="0"/>
              <a:t>State the problem</a:t>
            </a:r>
          </a:p>
          <a:p>
            <a:pPr marL="990600" lvl="1" indent="-533400" eaLnBrk="1" hangingPunct="1">
              <a:lnSpc>
                <a:spcPct val="105000"/>
              </a:lnSpc>
            </a:pPr>
            <a:r>
              <a:rPr lang="en-CA" sz="3600" dirty="0"/>
              <a:t>Develop hypothesis(</a:t>
            </a:r>
            <a:r>
              <a:rPr lang="en-CA" sz="3600" dirty="0" err="1"/>
              <a:t>es</a:t>
            </a:r>
            <a:r>
              <a:rPr lang="en-CA" sz="3600" dirty="0"/>
              <a:t>)</a:t>
            </a:r>
          </a:p>
          <a:p>
            <a:pPr marL="990600" lvl="1" indent="-533400" eaLnBrk="1" hangingPunct="1">
              <a:lnSpc>
                <a:spcPct val="105000"/>
              </a:lnSpc>
            </a:pPr>
            <a:r>
              <a:rPr lang="en-CA" sz="3600" dirty="0"/>
              <a:t>Design a study</a:t>
            </a:r>
          </a:p>
          <a:p>
            <a:pPr marL="990600" lvl="1" indent="-533400" eaLnBrk="1" hangingPunct="1">
              <a:lnSpc>
                <a:spcPct val="105000"/>
              </a:lnSpc>
            </a:pPr>
            <a:r>
              <a:rPr lang="en-CA" sz="3600" dirty="0"/>
              <a:t>Collect &amp; analyze data</a:t>
            </a:r>
          </a:p>
          <a:p>
            <a:pPr marL="990600" lvl="1" indent="-533400" eaLnBrk="1" hangingPunct="1">
              <a:lnSpc>
                <a:spcPct val="105000"/>
              </a:lnSpc>
            </a:pPr>
            <a:r>
              <a:rPr lang="en-CA" sz="3600" dirty="0"/>
              <a:t>Draw conclusions &amp; report results</a:t>
            </a:r>
          </a:p>
          <a:p>
            <a:pPr eaLnBrk="1" hangingPunct="1">
              <a:lnSpc>
                <a:spcPct val="105000"/>
              </a:lnSpc>
              <a:buSzPct val="85000"/>
            </a:pPr>
            <a:endParaRPr lang="en-US" dirty="0"/>
          </a:p>
          <a:p>
            <a:pPr eaLnBrk="1" hangingPunct="1">
              <a:lnSpc>
                <a:spcPct val="105000"/>
              </a:lnSpc>
              <a:buSzPct val="85000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53855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295400"/>
          </a:xfrm>
        </p:spPr>
        <p:txBody>
          <a:bodyPr>
            <a:noAutofit/>
          </a:bodyPr>
          <a:lstStyle/>
          <a:p>
            <a:r>
              <a:rPr lang="en-CA" sz="3600" dirty="0"/>
              <a:t>Research Methods and the </a:t>
            </a:r>
            <a:br>
              <a:rPr lang="en-CA" sz="3600" dirty="0"/>
            </a:br>
            <a:r>
              <a:rPr lang="en-CA" sz="3600" dirty="0"/>
              <a:t>Multiple Ways Data May be Gathered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8077200" cy="4045965"/>
          </a:xfrm>
        </p:spPr>
        <p:txBody>
          <a:bodyPr>
            <a:noAutofit/>
          </a:bodyPr>
          <a:lstStyle/>
          <a:p>
            <a:pPr marL="534988" indent="-465138">
              <a:spcBef>
                <a:spcPts val="0"/>
              </a:spcBef>
            </a:pPr>
            <a:r>
              <a:rPr lang="en-CA" sz="2800" dirty="0"/>
              <a:t>Surveys (self-report)</a:t>
            </a:r>
          </a:p>
          <a:p>
            <a:pPr marL="534988" indent="-465138">
              <a:spcBef>
                <a:spcPts val="0"/>
              </a:spcBef>
            </a:pPr>
            <a:r>
              <a:rPr lang="en-CA" sz="2800" dirty="0"/>
              <a:t>Observational research (watching/observing people, animals)</a:t>
            </a:r>
          </a:p>
          <a:p>
            <a:pPr marL="534988" indent="-465138">
              <a:spcBef>
                <a:spcPts val="0"/>
              </a:spcBef>
            </a:pPr>
            <a:r>
              <a:rPr lang="en-CA" sz="2800" dirty="0"/>
              <a:t>Interviews</a:t>
            </a:r>
          </a:p>
          <a:p>
            <a:pPr marL="534988" indent="-465138">
              <a:spcBef>
                <a:spcPts val="0"/>
              </a:spcBef>
            </a:pPr>
            <a:r>
              <a:rPr lang="en-CA" sz="2800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469708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14777"/>
            <a:ext cx="1290657" cy="1251715"/>
          </a:xfrm>
          <a:prstGeom prst="rect">
            <a:avLst/>
          </a:prstGeom>
        </p:spPr>
      </p:pic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609599" y="762000"/>
            <a:ext cx="7920057" cy="801136"/>
          </a:xfrm>
        </p:spPr>
        <p:txBody>
          <a:bodyPr>
            <a:noAutofit/>
          </a:bodyPr>
          <a:lstStyle/>
          <a:p>
            <a:r>
              <a:rPr lang="en-CA" altLang="en-US" b="1" dirty="0"/>
              <a:t>Psychology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543799" cy="4713892"/>
          </a:xfrm>
        </p:spPr>
        <p:txBody>
          <a:bodyPr>
            <a:normAutofit/>
          </a:bodyPr>
          <a:lstStyle/>
          <a:p>
            <a:pPr marL="68580" indent="0">
              <a:buNone/>
              <a:defRPr/>
            </a:pPr>
            <a:r>
              <a:rPr lang="en-CA" sz="3300" dirty="0"/>
              <a:t>More on how to conduct research in Psychology next class…</a:t>
            </a:r>
          </a:p>
          <a:p>
            <a:pPr marL="68580" indent="0">
              <a:buNone/>
              <a:defRPr/>
            </a:pPr>
            <a:endParaRPr lang="en-CA" sz="2000" dirty="0">
              <a:solidFill>
                <a:schemeClr val="tx1"/>
              </a:solidFill>
            </a:endParaRPr>
          </a:p>
          <a:p>
            <a:pPr marL="1588" indent="0" algn="ctr">
              <a:buNone/>
              <a:defRPr/>
            </a:pPr>
            <a:r>
              <a:rPr lang="en-CA" altLang="en-US" sz="3900" b="1" dirty="0">
                <a:solidFill>
                  <a:srgbClr val="FFC000"/>
                </a:solidFill>
              </a:rPr>
              <a:t>AND a glimpse into human beings’ most powerful organ:</a:t>
            </a:r>
          </a:p>
          <a:p>
            <a:pPr marL="1588" indent="0" algn="ctr">
              <a:buNone/>
              <a:defRPr/>
            </a:pPr>
            <a:r>
              <a:rPr lang="en-CA" altLang="en-US" sz="3900" b="1" dirty="0">
                <a:solidFill>
                  <a:srgbClr val="FFC000"/>
                </a:solidFill>
              </a:rPr>
              <a:t> THE BRAIN</a:t>
            </a:r>
            <a:endParaRPr lang="en-CA" altLang="en-US" sz="3900" b="1" i="1" dirty="0">
              <a:solidFill>
                <a:srgbClr val="94C600"/>
              </a:solidFill>
            </a:endParaRPr>
          </a:p>
          <a:p>
            <a:pPr marL="68580" indent="0" algn="ctr">
              <a:buNone/>
              <a:defRPr/>
            </a:pPr>
            <a:r>
              <a:rPr lang="en-CA" altLang="en-US" sz="3900" b="1" i="1" dirty="0">
                <a:solidFill>
                  <a:srgbClr val="94C600"/>
                </a:solidFill>
              </a:rPr>
              <a:t>See you next class!</a:t>
            </a:r>
            <a:endParaRPr lang="en-CA" sz="3900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0" y="1371600"/>
            <a:ext cx="8730696" cy="4114800"/>
          </a:xfrm>
        </p:spPr>
      </p:pic>
    </p:spTree>
    <p:extLst>
      <p:ext uri="{BB962C8B-B14F-4D97-AF65-F5344CB8AC3E}">
        <p14:creationId xmlns:p14="http://schemas.microsoft.com/office/powerpoint/2010/main" val="15716748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>
                <a:ea typeface="ＭＳ Ｐゴシック" pitchFamily="34" charset="-128"/>
              </a:rPr>
              <a:t>Your Required Course Materials for:</a:t>
            </a:r>
            <a:r>
              <a:rPr lang="en-US" altLang="en-US" sz="2000" b="1" dirty="0">
                <a:ea typeface="ＭＳ Ｐゴシック" pitchFamily="34" charset="-128"/>
              </a:rPr>
              <a:t/>
            </a:r>
            <a:br>
              <a:rPr lang="en-US" altLang="en-US" sz="2000" b="1" dirty="0">
                <a:ea typeface="ＭＳ Ｐゴシック" pitchFamily="34" charset="-128"/>
              </a:rPr>
            </a:br>
            <a:r>
              <a:rPr lang="en-US" altLang="en-US" sz="2000" b="1" u="sng" dirty="0">
                <a:ea typeface="ＭＳ Ｐゴシック" pitchFamily="34" charset="-128"/>
              </a:rPr>
              <a:t>PSYCH 101 – Section 3</a:t>
            </a:r>
            <a:endParaRPr lang="en-US" altLang="en-US" sz="2800" b="1" u="sng" dirty="0">
              <a:ea typeface="ＭＳ Ｐゴシック" pitchFamily="34" charset="-128"/>
            </a:endParaRPr>
          </a:p>
        </p:txBody>
      </p:sp>
      <p:sp>
        <p:nvSpPr>
          <p:cNvPr id="37891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667000"/>
            <a:ext cx="5257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itchFamily="34" charset="-128"/>
              </a:rPr>
              <a:t>You will need this text for</a:t>
            </a:r>
            <a:r>
              <a:rPr lang="en-US" altLang="en-US" sz="1600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400" dirty="0">
                <a:ea typeface="ＭＳ Ｐゴシック" pitchFamily="34" charset="-128"/>
              </a:rPr>
              <a:t>Tests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400" dirty="0">
                <a:ea typeface="ＭＳ Ｐゴシック" pitchFamily="34" charset="-128"/>
              </a:rPr>
              <a:t>Reading assignments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400" dirty="0">
                <a:ea typeface="ＭＳ Ｐゴシック" pitchFamily="34" charset="-128"/>
              </a:rPr>
              <a:t>Achieving your best possible grade!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2400" u="sng" dirty="0">
                <a:ea typeface="ＭＳ Ｐゴシック" pitchFamily="34" charset="-128"/>
              </a:rPr>
              <a:t>Technology/package components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u="sng" dirty="0">
              <a:ea typeface="ＭＳ Ｐゴシック" pitchFamily="34" charset="-128"/>
            </a:endParaRPr>
          </a:p>
        </p:txBody>
      </p:sp>
      <p:graphicFrame>
        <p:nvGraphicFramePr>
          <p:cNvPr id="37892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51538" y="5267325"/>
          <a:ext cx="31924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Chart" r:id="rId4" imgW="3209990" imgH="914490" progId="MSGraph.Chart.8">
                  <p:embed followColorScheme="full"/>
                </p:oleObj>
              </mc:Choice>
              <mc:Fallback>
                <p:oleObj name="Chart" r:id="rId4" imgW="3209990" imgH="914490" progId="MSGraph.Chart.8">
                  <p:embed followColorScheme="full"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267325"/>
                        <a:ext cx="31924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252095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ea typeface="ＭＳ Ｐゴシック" pitchFamily="34" charset="-128"/>
              </a:rPr>
              <a:t>Take Advantage !</a:t>
            </a:r>
            <a:br>
              <a:rPr lang="en-US" altLang="en-US" sz="4000" b="1">
                <a:ea typeface="ＭＳ Ｐゴシック" pitchFamily="34" charset="-128"/>
              </a:rPr>
            </a:br>
            <a:r>
              <a:rPr lang="en-US" altLang="en-US" sz="2800" b="1">
                <a:ea typeface="ＭＳ Ｐゴシック" pitchFamily="34" charset="-128"/>
              </a:rPr>
              <a:t>Your textbook includes: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667000"/>
            <a:ext cx="8458200" cy="3459163"/>
          </a:xfrm>
        </p:spPr>
        <p:txBody>
          <a:bodyPr/>
          <a:lstStyle/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en-US" sz="1600" b="1">
                <a:solidFill>
                  <a:srgbClr val="008000"/>
                </a:solidFill>
                <a:ea typeface="ＭＳ Ｐゴシック" pitchFamily="34" charset="-128"/>
              </a:rPr>
              <a:t>Concept Charts </a:t>
            </a:r>
            <a:r>
              <a:rPr lang="en-US" altLang="en-US" sz="1600">
                <a:solidFill>
                  <a:srgbClr val="008000"/>
                </a:solidFill>
                <a:ea typeface="ＭＳ Ｐゴシック" pitchFamily="34" charset="-128"/>
              </a:rPr>
              <a:t>booklet helps you visualize the macro-level and drill down to the micro-level, and its free with each new copy of the text. These colour-coded, hierarchically organized charts create snapshots of the chapters allowing you to quickly see the relationships among ideas and sections.</a:t>
            </a:r>
          </a:p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en-US" sz="1600" b="1">
                <a:solidFill>
                  <a:srgbClr val="008000"/>
                </a:solidFill>
                <a:ea typeface="ＭＳ Ｐゴシック" pitchFamily="34" charset="-128"/>
              </a:rPr>
              <a:t>Putting it in Perspective </a:t>
            </a:r>
            <a:r>
              <a:rPr lang="en-US" altLang="en-US" sz="1600">
                <a:solidFill>
                  <a:srgbClr val="008000"/>
                </a:solidFill>
                <a:ea typeface="ＭＳ Ｐゴシック" pitchFamily="34" charset="-128"/>
              </a:rPr>
              <a:t>features, which correspond with the findings of a study conducted recently by the APA on </a:t>
            </a:r>
            <a:r>
              <a:rPr lang="en-US" altLang="en-US" sz="1600" i="1">
                <a:solidFill>
                  <a:srgbClr val="008000"/>
                </a:solidFill>
                <a:ea typeface="ＭＳ Ｐゴシック" pitchFamily="34" charset="-128"/>
              </a:rPr>
              <a:t>Strengthening the Common Core of the Introductory Psychology Course</a:t>
            </a:r>
            <a:r>
              <a:rPr lang="en-US" altLang="en-US" sz="1600">
                <a:solidFill>
                  <a:srgbClr val="008000"/>
                </a:solidFill>
                <a:ea typeface="ＭＳ Ｐゴシック" pitchFamily="34" charset="-128"/>
              </a:rPr>
              <a:t>: </a:t>
            </a:r>
            <a:r>
              <a:rPr lang="ja-JP" altLang="en-US" sz="1600">
                <a:solidFill>
                  <a:srgbClr val="008000"/>
                </a:solidFill>
                <a:ea typeface="ＭＳ Ｐゴシック" pitchFamily="34" charset="-128"/>
              </a:rPr>
              <a:t>“</a:t>
            </a:r>
            <a:r>
              <a:rPr lang="en-US" altLang="ja-JP" sz="1600">
                <a:solidFill>
                  <a:srgbClr val="008000"/>
                </a:solidFill>
                <a:ea typeface="ＭＳ Ｐゴシック" pitchFamily="34" charset="-128"/>
              </a:rPr>
              <a:t>…a comprehensive understanding of the mind and behavior is more likely to be achieved by an integration …across different levels/perspectives…</a:t>
            </a:r>
            <a:r>
              <a:rPr lang="ja-JP" altLang="en-US" sz="1600">
                <a:solidFill>
                  <a:srgbClr val="008000"/>
                </a:solidFill>
                <a:ea typeface="ＭＳ Ｐゴシック" pitchFamily="34" charset="-128"/>
              </a:rPr>
              <a:t>”</a:t>
            </a:r>
            <a:endParaRPr lang="en-US" altLang="ja-JP" sz="1600">
              <a:solidFill>
                <a:srgbClr val="008000"/>
              </a:solidFill>
              <a:ea typeface="ＭＳ Ｐゴシック" pitchFamily="34" charset="-128"/>
            </a:endParaRPr>
          </a:p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Char char="ü"/>
            </a:pPr>
            <a:r>
              <a:rPr lang="en-US" altLang="en-US" sz="1600" b="1">
                <a:solidFill>
                  <a:srgbClr val="008000"/>
                </a:solidFill>
                <a:ea typeface="ＭＳ Ｐゴシック" pitchFamily="34" charset="-128"/>
              </a:rPr>
              <a:t>8 Illustrated Overviews </a:t>
            </a:r>
            <a:r>
              <a:rPr lang="en-US" altLang="en-US" sz="1600">
                <a:solidFill>
                  <a:srgbClr val="008000"/>
                </a:solidFill>
                <a:ea typeface="ＭＳ Ｐゴシック" pitchFamily="34" charset="-128"/>
              </a:rPr>
              <a:t>found in the book provide yet another summary that appeals to the more visual learner, and strengthen connections between topics that may seem unrelated.</a:t>
            </a:r>
          </a:p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Char char="ü"/>
            </a:pPr>
            <a:endParaRPr lang="en-US" altLang="en-US" sz="1600" u="sng">
              <a:solidFill>
                <a:srgbClr val="008000"/>
              </a:solidFill>
              <a:ea typeface="ＭＳ Ｐゴシック" pitchFamily="34" charset="-128"/>
            </a:endParaRPr>
          </a:p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Char char="ü"/>
            </a:pPr>
            <a:endParaRPr lang="en-US" altLang="en-US" sz="1600" u="sng">
              <a:solidFill>
                <a:srgbClr val="008000"/>
              </a:solidFill>
              <a:ea typeface="ＭＳ Ｐゴシック" pitchFamily="34" charset="-128"/>
            </a:endParaRPr>
          </a:p>
          <a:p>
            <a:pPr marL="914400" lvl="1" indent="-457200" eaLnBrk="1" hangingPunct="1">
              <a:buFont typeface="Wingdings" pitchFamily="2" charset="2"/>
              <a:buChar char="ü"/>
            </a:pPr>
            <a:endParaRPr lang="en-US" altLang="en-US" sz="1600">
              <a:solidFill>
                <a:srgbClr val="008000"/>
              </a:solidFill>
              <a:ea typeface="ＭＳ Ｐゴシック" pitchFamily="34" charset="-128"/>
            </a:endParaRPr>
          </a:p>
          <a:p>
            <a:pPr marL="533400" indent="-533400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000" u="sng">
              <a:solidFill>
                <a:srgbClr val="008000"/>
              </a:solidFill>
              <a:ea typeface="ＭＳ Ｐゴシック" pitchFamily="34" charset="-128"/>
            </a:endParaRPr>
          </a:p>
          <a:p>
            <a:pPr marL="1370013" lvl="2" indent="-455613" eaLnBrk="1" hangingPunct="1">
              <a:buClr>
                <a:srgbClr val="CC0000"/>
              </a:buClr>
              <a:buFont typeface="Wingdings" pitchFamily="2" charset="2"/>
              <a:buNone/>
            </a:pPr>
            <a:endParaRPr lang="en-US" altLang="en-US" sz="1100">
              <a:solidFill>
                <a:srgbClr val="008000"/>
              </a:solidFill>
              <a:ea typeface="ＭＳ Ｐゴシック" pitchFamily="34" charset="-128"/>
            </a:endParaRPr>
          </a:p>
          <a:p>
            <a:pPr marL="914400" lvl="1" indent="-457200" eaLnBrk="1" hangingPunct="1">
              <a:buFont typeface="Wingdings" pitchFamily="2" charset="2"/>
              <a:buChar char="ü"/>
            </a:pPr>
            <a:endParaRPr lang="en-US" altLang="en-US" sz="1800">
              <a:solidFill>
                <a:srgbClr val="008000"/>
              </a:solidFill>
              <a:ea typeface="ＭＳ Ｐゴシック" pitchFamily="34" charset="-128"/>
            </a:endParaRPr>
          </a:p>
          <a:p>
            <a:pPr marL="533400" indent="-533400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1800">
              <a:solidFill>
                <a:srgbClr val="008000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>
                <a:ea typeface="ＭＳ Ｐゴシック" pitchFamily="34" charset="-128"/>
              </a:rPr>
              <a:t>FREE Additional Study Resources</a:t>
            </a:r>
            <a:endParaRPr lang="en-CA" altLang="en-US" sz="4000">
              <a:ea typeface="ＭＳ Ｐゴシック" pitchFamily="34" charset="-128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3400" y="2362200"/>
            <a:ext cx="77724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i="1">
                <a:solidFill>
                  <a:srgbClr val="000000"/>
                </a:solidFill>
              </a:rPr>
              <a:t>Have you ever found yourself reading a textbook chapter and not being able to remember what you read?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i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Do you know how to manage your time?</a:t>
            </a:r>
            <a:endParaRPr lang="en-CA" altLang="en-US" sz="1800" i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i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Need strategies for performing better on tests?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i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Visit www.dayone.nelson.com/students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and take a first step toward your success!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CA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811065" cy="4388738"/>
          </a:xfrm>
        </p:spPr>
      </p:pic>
    </p:spTree>
    <p:extLst>
      <p:ext uri="{BB962C8B-B14F-4D97-AF65-F5344CB8AC3E}">
        <p14:creationId xmlns:p14="http://schemas.microsoft.com/office/powerpoint/2010/main" val="157167486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2" y="1905000"/>
            <a:ext cx="2837307" cy="3848100"/>
          </a:xfrm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Electronic Devices and 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599" y="5830536"/>
            <a:ext cx="5239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C00000"/>
                </a:solidFill>
              </a:rPr>
              <a:t>RESPECT …. One another and the learning environment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74867"/>
      </p:ext>
    </p:extLst>
  </p:cSld>
  <p:clrMapOvr>
    <a:masterClrMapping/>
  </p:clrMapOvr>
  <p:transition spd="slow"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5461</TotalTime>
  <Words>1161</Words>
  <Application>Microsoft Office PowerPoint</Application>
  <PresentationFormat>On-screen Show (4:3)</PresentationFormat>
  <Paragraphs>225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Office Theme</vt:lpstr>
      <vt:lpstr>Default Design</vt:lpstr>
      <vt:lpstr>Austin</vt:lpstr>
      <vt:lpstr>Chart</vt:lpstr>
      <vt:lpstr>PSYCH 101:  Week1, January 9, 2017 Introduction to Psychology:   History and Science</vt:lpstr>
      <vt:lpstr>Who am I?</vt:lpstr>
      <vt:lpstr>PowerPoint Presentation</vt:lpstr>
      <vt:lpstr>PowerPoint Presentation</vt:lpstr>
      <vt:lpstr>Your Required Course Materials for: PSYCH 101 – Section 3</vt:lpstr>
      <vt:lpstr>Take Advantage ! Your textbook includes:</vt:lpstr>
      <vt:lpstr>FREE Additional Study Resources</vt:lpstr>
      <vt:lpstr>PowerPoint Presentation</vt:lpstr>
      <vt:lpstr>PowerPoint Presentation</vt:lpstr>
      <vt:lpstr>PowerPoint Presentation</vt:lpstr>
      <vt:lpstr>What Is Psychology? </vt:lpstr>
      <vt:lpstr>How Did Psychology Begin? </vt:lpstr>
      <vt:lpstr>How Did Psychology Begin? (cont’d)</vt:lpstr>
      <vt:lpstr>Psychology’s Roots in Canada</vt:lpstr>
      <vt:lpstr>Who Are These People  Called Psychologists</vt:lpstr>
      <vt:lpstr>PowerPoint Presentation</vt:lpstr>
      <vt:lpstr>Four Recurring Themes in Psychology</vt:lpstr>
      <vt:lpstr>What Makes Psychology A Science? </vt:lpstr>
      <vt:lpstr>Psychology is Based on 2 Premises:</vt:lpstr>
      <vt:lpstr>The Relationship Between Theory and Research</vt:lpstr>
      <vt:lpstr>Theory</vt:lpstr>
      <vt:lpstr>Theory</vt:lpstr>
      <vt:lpstr>Major Theoretical Perspectives in Psychology</vt:lpstr>
      <vt:lpstr>Psychodynamic Perspective</vt:lpstr>
      <vt:lpstr>Behaviourism</vt:lpstr>
      <vt:lpstr> </vt:lpstr>
      <vt:lpstr>Cognitive Perspective</vt:lpstr>
      <vt:lpstr>Social Perspective</vt:lpstr>
      <vt:lpstr>Evolutionary Psychology </vt:lpstr>
      <vt:lpstr>The Science of Psychology</vt:lpstr>
      <vt:lpstr>Theory and Research</vt:lpstr>
      <vt:lpstr>Doing Research: Three Principles of Scientific Endeavour</vt:lpstr>
      <vt:lpstr>The Scientific Method: Terminology</vt:lpstr>
      <vt:lpstr>Scientific Method in Psychology</vt:lpstr>
      <vt:lpstr>Research Methods and the  Multiple Ways Data May be Gathered</vt:lpstr>
      <vt:lpstr>Psychology as a Science</vt:lpstr>
    </vt:vector>
  </TitlesOfParts>
  <Company>uw--marinette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Psychology?</dc:title>
  <dc:creator>Albert M. Bugaj</dc:creator>
  <cp:lastModifiedBy>Toni Serafini</cp:lastModifiedBy>
  <cp:revision>207</cp:revision>
  <cp:lastPrinted>2016-09-13T20:22:33Z</cp:lastPrinted>
  <dcterms:created xsi:type="dcterms:W3CDTF">2001-12-30T15:01:44Z</dcterms:created>
  <dcterms:modified xsi:type="dcterms:W3CDTF">2017-01-09T22:29:05Z</dcterms:modified>
</cp:coreProperties>
</file>