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64" r:id="rId3"/>
    <p:sldId id="271" r:id="rId4"/>
    <p:sldId id="272" r:id="rId5"/>
    <p:sldId id="273" r:id="rId6"/>
    <p:sldId id="268" r:id="rId7"/>
    <p:sldId id="274" r:id="rId8"/>
    <p:sldId id="275" r:id="rId9"/>
    <p:sldId id="27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1F7F9"/>
    <a:srgbClr val="F9FCFD"/>
    <a:srgbClr val="86B9C9"/>
    <a:srgbClr val="D9EAEF"/>
    <a:srgbClr val="E7F2F5"/>
    <a:srgbClr val="B8D9E2"/>
    <a:srgbClr val="17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888" autoAdjust="0"/>
  </p:normalViewPr>
  <p:slideViewPr>
    <p:cSldViewPr snapToGrid="0">
      <p:cViewPr varScale="1">
        <p:scale>
          <a:sx n="53" d="100"/>
          <a:sy n="53" d="100"/>
        </p:scale>
        <p:origin x="53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9A9C-6F18-4016-A67E-70F16C941C7D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8FF24-6772-49F9-88E6-952F9B2493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91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FF24-6772-49F9-88E6-952F9B24937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4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sdfgdsfg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8FF24-6772-49F9-88E6-952F9B24937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74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0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6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3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9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791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rgbClr val="4A66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026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47649" y="266700"/>
            <a:ext cx="11687175" cy="63317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77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6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8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C1FBFF6-3448-42D2-8E78-B001355A6F5E}" type="datetimeFigureOut">
              <a:rPr lang="zh-TW" altLang="en-US" smtClean="0"/>
              <a:t>2021/9/9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C7410BA-A9F7-4A27-8DAD-1A7DDC4A2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 txBox="1">
            <a:spLocks/>
          </p:cNvSpPr>
          <p:nvPr/>
        </p:nvSpPr>
        <p:spPr>
          <a:xfrm>
            <a:off x="1554040" y="2407472"/>
            <a:ext cx="9144000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嵌入式系統設計與實務</a:t>
            </a:r>
            <a:endParaRPr lang="zh-TW" altLang="en-US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3073744" y="4562415"/>
            <a:ext cx="9004131" cy="107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授課教師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：逢甲大學 資訊工程系 </a:t>
            </a:r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陳德生老師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王益文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</a:p>
        </p:txBody>
      </p:sp>
    </p:spTree>
    <p:extLst>
      <p:ext uri="{BB962C8B-B14F-4D97-AF65-F5344CB8AC3E}">
        <p14:creationId xmlns:p14="http://schemas.microsoft.com/office/powerpoint/2010/main" val="69452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853945" y="73773"/>
            <a:ext cx="6318091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TW" altLang="en-US" sz="3600" b="1" dirty="0" smtClean="0">
                <a:solidFill>
                  <a:srgbClr val="F9FCF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版權聲明</a:t>
            </a:r>
            <a:endParaRPr lang="zh-TW" altLang="en-US" sz="4800" b="1" dirty="0">
              <a:solidFill>
                <a:srgbClr val="F9FCF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78445"/>
              </p:ext>
            </p:extLst>
          </p:nvPr>
        </p:nvGraphicFramePr>
        <p:xfrm>
          <a:off x="719928" y="1793909"/>
          <a:ext cx="10706688" cy="445873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04817">
                  <a:extLst>
                    <a:ext uri="{9D8B030D-6E8A-4147-A177-3AD203B41FA5}">
                      <a16:colId xmlns:a16="http://schemas.microsoft.com/office/drawing/2014/main" val="1774928513"/>
                    </a:ext>
                  </a:extLst>
                </a:gridCol>
                <a:gridCol w="3832975">
                  <a:extLst>
                    <a:ext uri="{9D8B030D-6E8A-4147-A177-3AD203B41FA5}">
                      <a16:colId xmlns:a16="http://schemas.microsoft.com/office/drawing/2014/main" val="2398041871"/>
                    </a:ext>
                  </a:extLst>
                </a:gridCol>
                <a:gridCol w="3568896">
                  <a:extLst>
                    <a:ext uri="{9D8B030D-6E8A-4147-A177-3AD203B41FA5}">
                      <a16:colId xmlns:a16="http://schemas.microsoft.com/office/drawing/2014/main" val="3034441798"/>
                    </a:ext>
                  </a:extLst>
                </a:gridCol>
              </a:tblGrid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素材內容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引用來源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授權說明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33371"/>
                  </a:ext>
                </a:extLst>
              </a:tr>
              <a:tr h="5268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https://drive.google.com/drive/folders/1dwAL_a18o_VV9iBkfLwzhcTKHnRy5K9S?usp=sharing</a:t>
                      </a:r>
                    </a:p>
                    <a:p>
                      <a:pPr algn="ctr"/>
                      <a:endParaRPr lang="en-US" altLang="zh-TW" sz="2800" b="1" dirty="0" smtClean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郭子仁 </a:t>
                      </a:r>
                      <a:r>
                        <a:rPr lang="en-US" altLang="zh-TW" sz="2800" b="1" dirty="0" smtClean="0">
                          <a:solidFill>
                            <a:srgbClr val="F9FCFD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MCU Interfaces &amp; Driver Design   2020 </a:t>
                      </a:r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9FCFD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7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070329" y="1788028"/>
            <a:ext cx="10340620" cy="1720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有著作權，侵害必究</a:t>
            </a:r>
            <a:r>
              <a:rPr lang="en-US" altLang="zh-TW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©</a:t>
            </a:r>
            <a:r>
              <a:rPr lang="zh-TW" altLang="en-US" sz="4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逢甲大學</a:t>
            </a:r>
            <a:endParaRPr lang="en-US" altLang="zh-TW" sz="4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70000"/>
              </a:lnSpc>
            </a:pPr>
            <a:r>
              <a:rPr lang="en-US" altLang="zh-TW" sz="2800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Copyright@Feng</a:t>
            </a:r>
            <a:r>
              <a:rPr lang="en-US" altLang="zh-TW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Chia University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55" y="4174888"/>
            <a:ext cx="1516768" cy="1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"/>
          <p:cNvSpPr txBox="1">
            <a:spLocks/>
          </p:cNvSpPr>
          <p:nvPr/>
        </p:nvSpPr>
        <p:spPr>
          <a:xfrm>
            <a:off x="1641331" y="1484167"/>
            <a:ext cx="9004131" cy="1799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週</a:t>
            </a: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Arial Black" panose="020B0A04020102020204" pitchFamily="34" charset="0"/>
              </a:rPr>
              <a:t>GPIO</a:t>
            </a:r>
            <a:endParaRPr lang="zh-TW" altLang="en-US" sz="6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839433" y="4965689"/>
            <a:ext cx="8410353" cy="9466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3 - 1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Arial Black" panose="020B0A04020102020204" pitchFamily="34" charset="0"/>
              </a:rPr>
              <a:t>GPIO pins to drive </a:t>
            </a:r>
            <a:r>
              <a:rPr lang="en-US" altLang="zh-TW" sz="4000" dirty="0">
                <a:solidFill>
                  <a:srgbClr val="FFFF00"/>
                </a:solidFill>
                <a:latin typeface="Arial Black" panose="020B0A04020102020204" pitchFamily="34" charset="0"/>
              </a:rPr>
              <a:t>LED</a:t>
            </a:r>
            <a:r>
              <a:rPr lang="en-US" altLang="zh-TW" sz="4000" dirty="0">
                <a:latin typeface="Arial Black" panose="020B0A04020102020204" pitchFamily="34" charset="0"/>
              </a:rPr>
              <a:t>s</a:t>
            </a:r>
            <a:endParaRPr lang="zh-TW" altLang="en-US" sz="40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0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0165" y="577354"/>
            <a:ext cx="12048356" cy="372603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Manual </a:t>
            </a:r>
            <a:r>
              <a:rPr lang="zh-TW" altLang="en-US" b="1" dirty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 smtClean="0"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2800" b="1" dirty="0" smtClean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Nu-LB-NUC140_</a:t>
            </a:r>
            <a:r>
              <a:rPr lang="en-US" altLang="zh-TW" sz="2800" b="1" dirty="0" smtClean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User_Mannaul</a:t>
            </a:r>
            <a:r>
              <a:rPr lang="en-US" altLang="zh-TW" sz="2800" b="1" dirty="0" smtClean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_EN_Rev2.0.pdf</a:t>
            </a:r>
            <a:r>
              <a:rPr lang="zh-TW" altLang="en-US" sz="2800" b="1" dirty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/>
            </a:r>
            <a:br>
              <a:rPr lang="zh-TW" altLang="en-US" sz="2800" b="1" dirty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</a:br>
            <a:endParaRPr lang="en-US" altLang="zh-TW" sz="2800" b="1" dirty="0">
              <a:solidFill>
                <a:schemeClr val="tx1"/>
              </a:solidFill>
              <a:latin typeface="Arial Black" pitchFamily="34" charset="0"/>
              <a:ea typeface="微軟正黑體" pitchFamily="34" charset="-120"/>
            </a:endParaRPr>
          </a:p>
        </p:txBody>
      </p:sp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3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49" y="1091602"/>
            <a:ext cx="9711119" cy="53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1888" y="764924"/>
            <a:ext cx="12919624" cy="372603"/>
          </a:xfrm>
        </p:spPr>
        <p:txBody>
          <a:bodyPr>
            <a:no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Manual</a:t>
            </a:r>
            <a:r>
              <a:rPr lang="zh-TW" altLang="en-US" sz="3600" b="1" dirty="0" smtClean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b="1" dirty="0" smtClean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NUC140_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Technical_Reference_Manual</a:t>
            </a:r>
            <a:r>
              <a:rPr lang="en-US" altLang="zh-TW" sz="2400" b="1" dirty="0" smtClean="0">
                <a:solidFill>
                  <a:schemeClr val="tx1"/>
                </a:solidFill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>_EN_Rev2.05.pdf</a:t>
            </a:r>
            <a:r>
              <a:rPr lang="en-US" altLang="zh-TW" sz="2400" b="1" dirty="0"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  <a:t/>
            </a:r>
            <a:br>
              <a:rPr lang="en-US" altLang="zh-TW" sz="2400" b="1" dirty="0">
                <a:latin typeface="Arial Black" pitchFamily="34" charset="0"/>
                <a:ea typeface="微軟正黑體" pitchFamily="34" charset="-120"/>
                <a:cs typeface="Times New Roman" panose="02020603050405020304" pitchFamily="18" charset="0"/>
              </a:rPr>
            </a:br>
            <a:endParaRPr lang="en-US" altLang="zh-TW" sz="2400" b="1" dirty="0">
              <a:latin typeface="Arial Black" pitchFamily="34" charset="0"/>
              <a:ea typeface="微軟正黑體" pitchFamily="34" charset="-120"/>
            </a:endParaRPr>
          </a:p>
        </p:txBody>
      </p:sp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4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1429163"/>
            <a:ext cx="5007430" cy="4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38" y="1069574"/>
            <a:ext cx="6430367" cy="26583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04" y="1045744"/>
            <a:ext cx="3440004" cy="12164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8770" y="428312"/>
            <a:ext cx="89252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000000"/>
                </a:solidFill>
                <a:latin typeface="Arial Black" pitchFamily="34" charset="0"/>
              </a:rPr>
              <a:t>GPIO</a:t>
            </a:r>
            <a:r>
              <a:rPr lang="zh-TW" altLang="en-US" sz="2400" b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altLang="zh-TW" sz="2400" b="1" dirty="0" smtClean="0">
                <a:solidFill>
                  <a:srgbClr val="000000"/>
                </a:solidFill>
                <a:latin typeface="Arial Black" pitchFamily="34" charset="0"/>
              </a:rPr>
              <a:t>pins  GP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Black" pitchFamily="34" charset="0"/>
              </a:rPr>
              <a:t>C12</a:t>
            </a:r>
            <a:r>
              <a:rPr lang="en-US" altLang="zh-TW" sz="2400" b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Arial Black" pitchFamily="34" charset="0"/>
              </a:rPr>
              <a:t>- </a:t>
            </a:r>
            <a:r>
              <a:rPr lang="en-US" altLang="zh-TW" sz="2400" b="1" dirty="0" smtClean="0">
                <a:solidFill>
                  <a:srgbClr val="000000"/>
                </a:solidFill>
                <a:latin typeface="Arial Black" pitchFamily="34" charset="0"/>
              </a:rPr>
              <a:t>GP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Black" pitchFamily="34" charset="0"/>
              </a:rPr>
              <a:t>C15</a:t>
            </a:r>
            <a:r>
              <a:rPr lang="en-US" altLang="zh-TW" sz="2400" dirty="0" smtClean="0">
                <a:solidFill>
                  <a:srgbClr val="000000"/>
                </a:solidFill>
                <a:latin typeface="Arial Black" pitchFamily="34" charset="0"/>
              </a:rPr>
              <a:t>  to </a:t>
            </a:r>
            <a:r>
              <a:rPr lang="en-US" altLang="zh-TW" sz="2400" dirty="0">
                <a:solidFill>
                  <a:srgbClr val="000000"/>
                </a:solidFill>
                <a:latin typeface="Arial Black" pitchFamily="34" charset="0"/>
              </a:rPr>
              <a:t>control </a:t>
            </a:r>
            <a:r>
              <a:rPr lang="en-US" altLang="zh-TW" sz="2400" dirty="0" smtClean="0">
                <a:solidFill>
                  <a:srgbClr val="000000"/>
                </a:solidFill>
                <a:latin typeface="Arial Black" pitchFamily="34" charset="0"/>
              </a:rPr>
              <a:t> 4 </a:t>
            </a:r>
            <a:r>
              <a:rPr lang="en-US" altLang="zh-TW" sz="2400" b="1" dirty="0" smtClean="0">
                <a:solidFill>
                  <a:srgbClr val="000000"/>
                </a:solidFill>
                <a:latin typeface="Arial Black" pitchFamily="34" charset="0"/>
              </a:rPr>
              <a:t>LED</a:t>
            </a:r>
            <a:r>
              <a:rPr lang="en-US" altLang="zh-TW" sz="2400" dirty="0" smtClean="0">
                <a:solidFill>
                  <a:srgbClr val="000000"/>
                </a:solidFill>
                <a:latin typeface="Arial Black" pitchFamily="34" charset="0"/>
              </a:rPr>
              <a:t>s </a:t>
            </a:r>
            <a:endParaRPr lang="zh-TW" altLang="en-US" sz="2400" dirty="0">
              <a:latin typeface="Arial Black" pitchFamily="34" charset="0"/>
            </a:endParaRPr>
          </a:p>
        </p:txBody>
      </p:sp>
      <p:sp>
        <p:nvSpPr>
          <p:cNvPr id="10" name="投影片編號版面配置區 3"/>
          <p:cNvSpPr txBox="1">
            <a:spLocks/>
          </p:cNvSpPr>
          <p:nvPr/>
        </p:nvSpPr>
        <p:spPr>
          <a:xfrm>
            <a:off x="8763000" y="6078679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5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42" y="2262171"/>
            <a:ext cx="5509721" cy="37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15" y="305829"/>
            <a:ext cx="11158370" cy="749185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  <a:latin typeface="Arial Black" pitchFamily="34" charset="0"/>
              </a:rPr>
              <a:t>C  Codes </a:t>
            </a:r>
            <a:r>
              <a:rPr lang="en-US" altLang="zh-TW" dirty="0">
                <a:latin typeface="Arial Black" pitchFamily="34" charset="0"/>
              </a:rPr>
              <a:t>:</a:t>
            </a:r>
            <a:r>
              <a:rPr lang="en-US" altLang="zh-TW" dirty="0" smtClean="0">
                <a:latin typeface="Arial Black" pitchFamily="34" charset="0"/>
              </a:rPr>
              <a:t> Library/</a:t>
            </a:r>
            <a:r>
              <a:rPr lang="en-US" altLang="zh-TW" dirty="0" err="1" smtClean="0">
                <a:latin typeface="Arial Black" pitchFamily="34" charset="0"/>
              </a:rPr>
              <a:t>StdDriver</a:t>
            </a:r>
            <a:r>
              <a:rPr lang="en-US" altLang="zh-TW" dirty="0" smtClean="0">
                <a:latin typeface="Arial Black" pitchFamily="34" charset="0"/>
              </a:rPr>
              <a:t>: </a:t>
            </a:r>
            <a:r>
              <a:rPr lang="en-US" altLang="zh-TW" b="1" dirty="0" err="1" smtClean="0">
                <a:latin typeface="Arial Black" pitchFamily="34" charset="0"/>
              </a:rPr>
              <a:t>gpio.c</a:t>
            </a:r>
            <a:endParaRPr lang="en-US" altLang="zh-TW" sz="2800" b="1" dirty="0">
              <a:latin typeface="Arial Black" pitchFamily="34" charset="0"/>
            </a:endParaRPr>
          </a:p>
        </p:txBody>
      </p:sp>
      <p:sp>
        <p:nvSpPr>
          <p:cNvPr id="14" name="投影片編號版面配置區 3"/>
          <p:cNvSpPr txBox="1">
            <a:spLocks/>
          </p:cNvSpPr>
          <p:nvPr/>
        </p:nvSpPr>
        <p:spPr>
          <a:xfrm>
            <a:off x="8763000" y="6567056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fld id="{9CA9ED92-65D7-4721-8117-60AE27A4DBB8}" type="slidenum">
              <a:rPr lang="en-US" altLang="zh-TW" sz="1400" b="1">
                <a:solidFill>
                  <a:srgbClr val="0000FF"/>
                </a:solidFill>
                <a:ea typeface="新細明體" panose="02020500000000000000" pitchFamily="18" charset="-120"/>
              </a:rPr>
              <a:pPr algn="r" eaLnBrk="1" hangingPunct="1">
                <a:defRPr/>
              </a:pPr>
              <a:t>6</a:t>
            </a:fld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12" name="內容版面配置區 2"/>
          <p:cNvSpPr>
            <a:spLocks noGrp="1"/>
          </p:cNvSpPr>
          <p:nvPr/>
        </p:nvSpPr>
        <p:spPr>
          <a:xfrm>
            <a:off x="293077" y="1405166"/>
            <a:ext cx="11594123" cy="4963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zh-TW" b="1" dirty="0">
                <a:solidFill>
                  <a:srgbClr val="0070C0"/>
                </a:solidFill>
                <a:latin typeface="Arial Black" pitchFamily="34" charset="0"/>
              </a:rPr>
              <a:t>GPIO_SetMode</a:t>
            </a:r>
            <a:r>
              <a:rPr lang="fr-FR" altLang="zh-TW" b="1" dirty="0">
                <a:latin typeface="Arial Black" pitchFamily="34" charset="0"/>
              </a:rPr>
              <a:t> </a:t>
            </a:r>
            <a:r>
              <a:rPr lang="fr-FR" altLang="zh-TW" b="1" dirty="0">
                <a:solidFill>
                  <a:schemeClr val="tx1"/>
                </a:solidFill>
                <a:latin typeface="Arial Black" pitchFamily="34" charset="0"/>
              </a:rPr>
              <a:t>(GPIO_T </a:t>
            </a:r>
            <a:r>
              <a:rPr lang="fr-FR" altLang="zh-TW" b="1" dirty="0">
                <a:solidFill>
                  <a:srgbClr val="FF0000"/>
                </a:solidFill>
                <a:latin typeface="Arial Black" pitchFamily="34" charset="0"/>
              </a:rPr>
              <a:t>*port</a:t>
            </a:r>
            <a:r>
              <a:rPr lang="fr-FR" altLang="zh-TW" b="1" dirty="0">
                <a:solidFill>
                  <a:schemeClr val="tx1"/>
                </a:solidFill>
                <a:latin typeface="Arial Black" pitchFamily="34" charset="0"/>
              </a:rPr>
              <a:t>, uint32_t </a:t>
            </a:r>
            <a:r>
              <a:rPr lang="fr-FR" altLang="zh-TW" b="1" dirty="0">
                <a:solidFill>
                  <a:srgbClr val="FF0000"/>
                </a:solidFill>
                <a:latin typeface="Arial Black" pitchFamily="34" charset="0"/>
              </a:rPr>
              <a:t>u32PinMask</a:t>
            </a:r>
            <a:r>
              <a:rPr lang="fr-FR" altLang="zh-TW" b="1" dirty="0">
                <a:solidFill>
                  <a:schemeClr val="tx1"/>
                </a:solidFill>
                <a:latin typeface="Arial Black" pitchFamily="34" charset="0"/>
              </a:rPr>
              <a:t>, uint32_t </a:t>
            </a:r>
            <a:r>
              <a:rPr lang="fr-FR" altLang="zh-TW" b="1" dirty="0">
                <a:solidFill>
                  <a:srgbClr val="FF0000"/>
                </a:solidFill>
                <a:latin typeface="Arial Black" pitchFamily="34" charset="0"/>
              </a:rPr>
              <a:t>u32Mode</a:t>
            </a:r>
            <a:r>
              <a:rPr lang="fr-FR" altLang="zh-TW" b="1" dirty="0" smtClean="0">
                <a:solidFill>
                  <a:schemeClr val="tx1"/>
                </a:solidFill>
                <a:latin typeface="Arial Black" pitchFamily="34" charset="0"/>
              </a:rPr>
              <a:t>)</a:t>
            </a:r>
          </a:p>
          <a:p>
            <a:pPr marL="228600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600" dirty="0" smtClean="0">
                <a:latin typeface="Arial Black" pitchFamily="34" charset="0"/>
              </a:rPr>
              <a:t> </a:t>
            </a:r>
            <a:r>
              <a:rPr lang="en-US" altLang="zh-TW" sz="2200" dirty="0" smtClean="0">
                <a:solidFill>
                  <a:schemeClr val="tx1"/>
                </a:solidFill>
                <a:latin typeface="Arial Black" pitchFamily="34" charset="0"/>
              </a:rPr>
              <a:t>This </a:t>
            </a:r>
            <a:r>
              <a:rPr lang="en-US" altLang="zh-TW" sz="2200" dirty="0">
                <a:solidFill>
                  <a:schemeClr val="tx1"/>
                </a:solidFill>
                <a:latin typeface="Arial Black" pitchFamily="34" charset="0"/>
              </a:rPr>
              <a:t>function is used to set specified GPIO operation mode</a:t>
            </a:r>
            <a:r>
              <a:rPr lang="en-US" altLang="zh-TW" sz="2200" dirty="0" smtClean="0">
                <a:solidFill>
                  <a:schemeClr val="tx1"/>
                </a:solidFill>
                <a:latin typeface="Arial Black" pitchFamily="34" charset="0"/>
              </a:rPr>
              <a:t>.</a:t>
            </a:r>
          </a:p>
          <a:p>
            <a:pPr marL="228600" lvl="1" indent="0">
              <a:buNone/>
            </a:pPr>
            <a:endParaRPr lang="en-US" altLang="zh-TW" sz="2600" dirty="0" smtClean="0">
              <a:latin typeface="Arial Black" pitchFamily="34" charset="0"/>
            </a:endParaRPr>
          </a:p>
          <a:p>
            <a:pPr marL="228600" lvl="1" indent="0">
              <a:buNone/>
            </a:pPr>
            <a:r>
              <a:rPr lang="zh-TW" altLang="zh-TW" sz="2600" b="1" dirty="0">
                <a:solidFill>
                  <a:srgbClr val="0070C0"/>
                </a:solidFill>
                <a:latin typeface="Arial Black" pitchFamily="34" charset="0"/>
              </a:rPr>
              <a:t>Parameters</a:t>
            </a:r>
          </a:p>
          <a:p>
            <a:pPr marL="274320" lvl="1" indent="0">
              <a:buNone/>
            </a:pP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[in]   </a:t>
            </a:r>
            <a:r>
              <a:rPr lang="zh-TW" altLang="en-US" sz="2300" dirty="0">
                <a:solidFill>
                  <a:srgbClr val="FF0000"/>
                </a:solidFill>
                <a:latin typeface="Arial Black" pitchFamily="34" charset="0"/>
                <a:cs typeface="Times New Roman" panose="02020603050405020304" pitchFamily="18" charset="0"/>
              </a:rPr>
              <a:t>port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      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en-US" altLang="zh-TW" sz="23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3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GPIO 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port. It could be PA, PB, PC, PD,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or 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PE.</a:t>
            </a:r>
          </a:p>
          <a:p>
            <a:pPr marL="274320" lvl="1" indent="0">
              <a:buNone/>
            </a:pP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[in]   </a:t>
            </a:r>
            <a:r>
              <a:rPr lang="zh-TW" altLang="en-US" sz="2300" dirty="0">
                <a:solidFill>
                  <a:srgbClr val="FF0000"/>
                </a:solidFill>
                <a:latin typeface="Arial Black" pitchFamily="34" charset="0"/>
                <a:cs typeface="Times New Roman" panose="02020603050405020304" pitchFamily="18" charset="0"/>
              </a:rPr>
              <a:t>u32PinMask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The single or multiple pins of specified GPIO port.</a:t>
            </a:r>
          </a:p>
          <a:p>
            <a:pPr marL="274320" lvl="1" indent="0">
              <a:buNone/>
            </a:pP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en-US" altLang="zh-TW" sz="23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2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It </a:t>
            </a:r>
            <a:r>
              <a:rPr lang="en-US" altLang="zh-TW" sz="22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is </a:t>
            </a:r>
            <a:r>
              <a:rPr lang="zh-TW" altLang="en-US" sz="22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BIT0 ~ BIT15 for PA, PB, PC, PD and PE GPIO port.</a:t>
            </a:r>
          </a:p>
          <a:p>
            <a:pPr marL="274320" lvl="1" indent="0">
              <a:buNone/>
            </a:pP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</a:p>
          <a:p>
            <a:pPr marL="274320" lvl="1" indent="0">
              <a:buNone/>
            </a:pP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[in]   </a:t>
            </a:r>
            <a:r>
              <a:rPr lang="zh-TW" altLang="en-US" sz="2300" dirty="0">
                <a:solidFill>
                  <a:srgbClr val="FF0000"/>
                </a:solidFill>
                <a:latin typeface="Arial Black" pitchFamily="34" charset="0"/>
                <a:cs typeface="Times New Roman" panose="02020603050405020304" pitchFamily="18" charset="0"/>
              </a:rPr>
              <a:t>u32Mode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   </a:t>
            </a:r>
            <a:r>
              <a:rPr lang="en-US" altLang="zh-TW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3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Operation 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mode. . It could be </a:t>
            </a:r>
            <a:endParaRPr lang="en-US" altLang="zh-TW" sz="2300" dirty="0" smtClean="0">
              <a:solidFill>
                <a:schemeClr val="tx1"/>
              </a:solidFill>
              <a:latin typeface="Arial Black" pitchFamily="34" charset="0"/>
              <a:cs typeface="Times New Roman" panose="02020603050405020304" pitchFamily="18" charset="0"/>
            </a:endParaRPr>
          </a:p>
          <a:p>
            <a:pPr marL="2317120" lvl="8" indent="0">
              <a:buNone/>
            </a:pP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GPIO</a:t>
            </a:r>
            <a:r>
              <a:rPr lang="zh-TW" altLang="en-US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_PMD_INPUT,    </a:t>
            </a:r>
            <a:r>
              <a:rPr lang="en-US" altLang="zh-TW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			</a:t>
            </a: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	</a:t>
            </a:r>
          </a:p>
          <a:p>
            <a:pPr marL="2317120" lvl="8" indent="0">
              <a:buNone/>
            </a:pP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GPIO</a:t>
            </a:r>
            <a:r>
              <a:rPr lang="zh-TW" altLang="en-US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_PMD_OUTPUT, </a:t>
            </a: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</a:p>
          <a:p>
            <a:pPr marL="2317120" lvl="8" indent="0">
              <a:buNone/>
            </a:pP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GPIO</a:t>
            </a:r>
            <a:r>
              <a:rPr lang="zh-TW" altLang="en-US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_PMD_OPEN_DRAIN,</a:t>
            </a:r>
            <a:r>
              <a:rPr lang="en-US" altLang="zh-TW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			</a:t>
            </a: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</a:p>
          <a:p>
            <a:pPr marL="2317120" lvl="8" indent="0">
              <a:buNone/>
            </a:pPr>
            <a:r>
              <a:rPr lang="en-US" altLang="zh-TW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	</a:t>
            </a:r>
            <a:r>
              <a:rPr lang="zh-TW" altLang="en-US" sz="21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GPIO</a:t>
            </a:r>
            <a:r>
              <a:rPr lang="zh-TW" altLang="en-US" sz="21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_PMD_QUASI.</a:t>
            </a:r>
          </a:p>
          <a:p>
            <a:pPr marL="274320" lvl="1" indent="0">
              <a:buNone/>
            </a:pPr>
            <a:r>
              <a:rPr lang="zh-TW" altLang="en-US" sz="2300" dirty="0" smtClean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2300" dirty="0">
                <a:solidFill>
                  <a:schemeClr val="tx1"/>
                </a:solidFill>
                <a:latin typeface="Arial Black" pitchFamily="34" charset="0"/>
                <a:cs typeface="Times New Roman" panose="02020603050405020304" pitchFamily="18" charset="0"/>
              </a:rPr>
              <a:t>return      None</a:t>
            </a:r>
          </a:p>
          <a:p>
            <a:pPr lvl="1"/>
            <a:endParaRPr lang="zh-TW" altLang="en-US" sz="1800" dirty="0">
              <a:latin typeface="Arial Black" pitchFamily="34" charset="0"/>
              <a:cs typeface="Times New Roman" panose="02020603050405020304" pitchFamily="18" charset="0"/>
            </a:endParaRPr>
          </a:p>
          <a:p>
            <a:pPr marL="514350" lvl="1" indent="-285750">
              <a:buFont typeface="Wingdings" panose="05000000000000000000" pitchFamily="2" charset="2"/>
              <a:buChar char="u"/>
            </a:pPr>
            <a:endParaRPr lang="zh-TW" altLang="en-US" sz="1800" dirty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fr-FR" altLang="zh-TW" sz="2000" dirty="0" smtClean="0">
              <a:latin typeface="Arial Black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fr-FR" altLang="zh-TW" sz="2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6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 txBox="1">
            <a:spLocks/>
          </p:cNvSpPr>
          <p:nvPr/>
        </p:nvSpPr>
        <p:spPr>
          <a:xfrm>
            <a:off x="9782907" y="6189785"/>
            <a:ext cx="1905000" cy="4572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TW" sz="1400" b="1" dirty="0" smtClean="0">
                <a:solidFill>
                  <a:srgbClr val="0000FF"/>
                </a:solidFill>
                <a:ea typeface="新細明體" panose="02020500000000000000" pitchFamily="18" charset="-120"/>
              </a:rPr>
              <a:t>3</a:t>
            </a:r>
            <a:endParaRPr lang="en-US" altLang="zh-TW" sz="1400" b="1" dirty="0">
              <a:solidFill>
                <a:srgbClr val="0000FF"/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55022" y="2684584"/>
            <a:ext cx="5949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 err="1" smtClean="0">
                <a:latin typeface="Arial Black" pitchFamily="34" charset="0"/>
              </a:rPr>
              <a:t>Keil</a:t>
            </a:r>
            <a:r>
              <a:rPr lang="en-US" altLang="zh-TW" sz="7200" b="1" dirty="0" smtClean="0">
                <a:latin typeface="Arial Black" pitchFamily="34" charset="0"/>
              </a:rPr>
              <a:t> </a:t>
            </a:r>
            <a:r>
              <a:rPr lang="zh-TW" altLang="en-US" sz="7200" b="1" dirty="0" smtClean="0">
                <a:latin typeface="Arial Black" pitchFamily="34" charset="0"/>
              </a:rPr>
              <a:t>  </a:t>
            </a:r>
            <a:r>
              <a:rPr lang="en-US" altLang="zh-TW" sz="7200" b="1" dirty="0" smtClean="0">
                <a:latin typeface="Arial Black" pitchFamily="34" charset="0"/>
              </a:rPr>
              <a:t>Demo</a:t>
            </a:r>
            <a:endParaRPr lang="zh-TW" altLang="en-US" sz="72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4457" y="609600"/>
            <a:ext cx="10554063" cy="1356360"/>
          </a:xfrm>
        </p:spPr>
        <p:txBody>
          <a:bodyPr/>
          <a:lstStyle/>
          <a:p>
            <a:r>
              <a:rPr lang="en-US" altLang="zh-TW" dirty="0" smtClean="0">
                <a:latin typeface="Arial Black" pitchFamily="34" charset="0"/>
                <a:cs typeface="Arial" panose="020B0604020202020204" pitchFamily="34" charset="0"/>
              </a:rPr>
              <a:t>Practice 1</a:t>
            </a:r>
            <a:r>
              <a:rPr lang="zh-TW" altLang="en-US" dirty="0" smtClean="0">
                <a:latin typeface="Arial Black" pitchFamily="34" charset="0"/>
                <a:cs typeface="Arial" panose="020B0604020202020204" pitchFamily="34" charset="0"/>
              </a:rPr>
              <a:t>  </a:t>
            </a:r>
            <a:r>
              <a:rPr lang="en-US" altLang="zh-TW" b="1" dirty="0" smtClean="0">
                <a:latin typeface="Arial Black" pitchFamily="34" charset="0"/>
                <a:ea typeface="微軟正黑體" panose="020B0604030504040204" pitchFamily="34" charset="-120"/>
              </a:rPr>
              <a:t>LED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學號二進位</a:t>
            </a:r>
            <a:endParaRPr lang="zh-TW" altLang="en-US" b="1" dirty="0"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顯示學號最後一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8640" lvl="2" indent="0">
              <a:lnSpc>
                <a:spcPct val="150000"/>
              </a:lnSpc>
              <a:buNone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1001</a:t>
            </a:r>
            <a:r>
              <a:rPr lang="en-US" altLang="zh-TW" sz="2600" b="1" baseline="-2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sz="2600" b="1" baseline="-25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5170967" y="2743193"/>
            <a:ext cx="1538177" cy="212654"/>
            <a:chOff x="5170967" y="2743193"/>
            <a:chExt cx="1538177" cy="212654"/>
          </a:xfrm>
        </p:grpSpPr>
        <p:sp>
          <p:nvSpPr>
            <p:cNvPr id="5" name="矩形 4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1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由左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向右跑的跑馬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 lvl="1">
              <a:spcBef>
                <a:spcPts val="2400"/>
              </a:spcBef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1.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Black" pitchFamily="34" charset="0"/>
                <a:cs typeface="Arial" panose="020B0604020202020204" pitchFamily="34" charset="0"/>
              </a:rPr>
              <a:t>Practice 2</a:t>
            </a:r>
            <a:r>
              <a:rPr lang="zh-TW" altLang="en-US" dirty="0" smtClean="0">
                <a:latin typeface="Arial Black" pitchFamily="34" charset="0"/>
                <a:cs typeface="Arial" panose="020B0604020202020204" pitchFamily="34" charset="0"/>
              </a:rPr>
              <a:t>  </a:t>
            </a:r>
            <a:r>
              <a:rPr lang="en-US" altLang="zh-TW" b="1" dirty="0" smtClean="0">
                <a:latin typeface="Arial Black" pitchFamily="34" charset="0"/>
                <a:ea typeface="微軟正黑體" panose="020B0604030504040204" pitchFamily="34" charset="-120"/>
              </a:rPr>
              <a:t>LED </a:t>
            </a:r>
            <a:r>
              <a:rPr lang="zh-TW" altLang="en-US" b="1" dirty="0" smtClean="0">
                <a:latin typeface="Arial Black" pitchFamily="34" charset="0"/>
                <a:ea typeface="微軟正黑體" panose="020B0604030504040204" pitchFamily="34" charset="-120"/>
              </a:rPr>
              <a:t>跑馬</a:t>
            </a:r>
            <a:r>
              <a:rPr lang="zh-TW" altLang="en-US" b="1" dirty="0">
                <a:latin typeface="Arial Black" pitchFamily="34" charset="0"/>
                <a:ea typeface="微軟正黑體" panose="020B0604030504040204" pitchFamily="34" charset="-120"/>
              </a:rPr>
              <a:t>燈</a:t>
            </a:r>
            <a:endParaRPr lang="zh-TW" altLang="en-US" b="1" dirty="0">
              <a:latin typeface="Arial Black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122972" y="2743196"/>
            <a:ext cx="1538177" cy="212654"/>
            <a:chOff x="5170967" y="2743193"/>
            <a:chExt cx="1538177" cy="212654"/>
          </a:xfrm>
        </p:grpSpPr>
        <p:sp>
          <p:nvSpPr>
            <p:cNvPr id="6" name="矩形 5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115888" y="3437854"/>
            <a:ext cx="1538177" cy="212654"/>
            <a:chOff x="5170967" y="2743193"/>
            <a:chExt cx="1538177" cy="212654"/>
          </a:xfrm>
        </p:grpSpPr>
        <p:sp>
          <p:nvSpPr>
            <p:cNvPr id="12" name="矩形 1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094621" y="4058082"/>
            <a:ext cx="1538177" cy="212654"/>
            <a:chOff x="5170967" y="2743193"/>
            <a:chExt cx="1538177" cy="212654"/>
          </a:xfrm>
        </p:grpSpPr>
        <p:sp>
          <p:nvSpPr>
            <p:cNvPr id="17" name="矩形 16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115888" y="4667616"/>
            <a:ext cx="1538177" cy="212654"/>
            <a:chOff x="5170967" y="2743193"/>
            <a:chExt cx="1538177" cy="212654"/>
          </a:xfrm>
        </p:grpSpPr>
        <p:sp>
          <p:nvSpPr>
            <p:cNvPr id="22" name="矩形 21"/>
            <p:cNvSpPr/>
            <p:nvPr/>
          </p:nvSpPr>
          <p:spPr>
            <a:xfrm>
              <a:off x="5582093" y="2743196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70967" y="2743195"/>
              <a:ext cx="233916" cy="212651"/>
            </a:xfrm>
            <a:prstGeom prst="rect">
              <a:avLst/>
            </a:prstGeom>
            <a:solidFill>
              <a:srgbClr val="4A66A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003851" y="2743194"/>
              <a:ext cx="233916" cy="2126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75228" y="2743193"/>
              <a:ext cx="233916" cy="2126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53178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礎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基準</Template>
  <TotalTime>1243</TotalTime>
  <Words>154</Words>
  <Application>Microsoft Office PowerPoint</Application>
  <PresentationFormat>寬螢幕</PresentationFormat>
  <Paragraphs>56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PowerPoint 簡報</vt:lpstr>
      <vt:lpstr>PowerPoint 簡報</vt:lpstr>
      <vt:lpstr>Manual ：  Nu-LB-NUC140_User_Mannaul_EN_Rev2.0.pdf </vt:lpstr>
      <vt:lpstr>Manual：NUC140_Technical_Reference_Manual_EN_Rev2.05.pdf </vt:lpstr>
      <vt:lpstr>PowerPoint 簡報</vt:lpstr>
      <vt:lpstr>C  Codes : Library/StdDriver: gpio.c</vt:lpstr>
      <vt:lpstr>PowerPoint 簡報</vt:lpstr>
      <vt:lpstr>Practice 1  LED 學號二進位</vt:lpstr>
      <vt:lpstr>Practice 2  LED 跑馬燈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wang</cp:lastModifiedBy>
  <cp:revision>48</cp:revision>
  <dcterms:created xsi:type="dcterms:W3CDTF">2021-03-09T06:31:40Z</dcterms:created>
  <dcterms:modified xsi:type="dcterms:W3CDTF">2021-09-09T05:25:01Z</dcterms:modified>
</cp:coreProperties>
</file>