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Anton"/>
      <p:regular r:id="rId20"/>
    </p:embeddedFont>
    <p:embeddedFont>
      <p:font typeface="Lato"/>
      <p:regular r:id="rId21"/>
      <p:bold r:id="rId22"/>
      <p:italic r:id="rId23"/>
      <p:boldItalic r:id="rId24"/>
    </p:embeddedFont>
    <p:embeddedFont>
      <p:font typeface="Lato Light"/>
      <p:regular r:id="rId25"/>
      <p:bold r:id="rId26"/>
      <p:italic r:id="rId27"/>
      <p:boldItalic r:id="rId28"/>
    </p:embeddedFont>
    <p:embeddedFont>
      <p:font typeface="Righteous"/>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gEldE03tvTF8mkIHisflNhkfni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nton-regular.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fntdata"/><Relationship Id="rId25" Type="http://schemas.openxmlformats.org/officeDocument/2006/relationships/font" Target="fonts/LatoLight-regular.fntdata"/><Relationship Id="rId28" Type="http://schemas.openxmlformats.org/officeDocument/2006/relationships/font" Target="fonts/LatoLight-boldItalic.fntdata"/><Relationship Id="rId27" Type="http://schemas.openxmlformats.org/officeDocument/2006/relationships/font" Target="fonts/Lato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ighteou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24" name="Google Shape;1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157c034b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1e157c034b4_0_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88" name="Google Shape;188;g1e157c034b4_0_11: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300"/>
              <a:buFont typeface="Calibri"/>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157c034b4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e157c034b4_0_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97" name="Google Shape;197;g1e157c034b4_0_3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300"/>
              <a:buFont typeface="Calibri"/>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212" name="Google Shape;2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219" name="Google Shape;21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5afb19a9_0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e75afb19a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51511a42c_0_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46" name="Google Shape;146;ge51511a42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pt-BR"/>
              <a:t>- Our study began with a systematic mapping executed in 2020  that aimed to obtain an overview of recent years of research on IoHT systems based on movement data and identify trends, challenges and open questions.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157c034b4_0_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60" name="Google Shape;160;g1e157c034b4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51511a42c_0_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e51511a42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5ef7f3379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73" name="Google Shape;173;ge5ef7f337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157c034b4_0_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80" name="Google Shape;180;g1e157c034b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10" name="Shape 10"/>
        <p:cNvGrpSpPr/>
        <p:nvPr/>
      </p:nvGrpSpPr>
      <p:grpSpPr>
        <a:xfrm>
          <a:off x="0" y="0"/>
          <a:ext cx="0" cy="0"/>
          <a:chOff x="0" y="0"/>
          <a:chExt cx="0" cy="0"/>
        </a:xfrm>
      </p:grpSpPr>
      <p:sp>
        <p:nvSpPr>
          <p:cNvPr id="11" name="Google Shape;11;g1084e7922aa_0_1"/>
          <p:cNvSpPr txBox="1"/>
          <p:nvPr>
            <p:ph type="ctrTitle"/>
          </p:nvPr>
        </p:nvSpPr>
        <p:spPr>
          <a:xfrm>
            <a:off x="1523983" y="1060444"/>
            <a:ext cx="9144000" cy="1802100"/>
          </a:xfrm>
          <a:prstGeom prst="rect">
            <a:avLst/>
          </a:prstGeom>
          <a:noFill/>
          <a:ln>
            <a:noFill/>
          </a:ln>
        </p:spPr>
        <p:txBody>
          <a:bodyPr anchorCtr="0" anchor="b" bIns="91425" lIns="91425" spcFirstLastPara="1" rIns="91425" wrap="square" tIns="91425">
            <a:noAutofit/>
          </a:bodyPr>
          <a:lstStyle>
            <a:lvl1pPr lvl="0" marR="0" rtl="0" algn="ctr">
              <a:lnSpc>
                <a:spcPct val="90000"/>
              </a:lnSpc>
              <a:spcBef>
                <a:spcPts val="0"/>
              </a:spcBef>
              <a:spcAft>
                <a:spcPts val="0"/>
              </a:spcAft>
              <a:buClr>
                <a:srgbClr val="434343"/>
              </a:buClr>
              <a:buSzPts val="1500"/>
              <a:buFont typeface="Oswald"/>
              <a:buNone/>
              <a:defRPr b="0" i="0" sz="6000" u="none" cap="none" strike="noStrike">
                <a:solidFill>
                  <a:srgbClr val="434343"/>
                </a:solidFill>
                <a:latin typeface="Oswald"/>
                <a:ea typeface="Oswald"/>
                <a:cs typeface="Oswald"/>
                <a:sym typeface="Oswald"/>
              </a:defRPr>
            </a:lvl1pPr>
            <a:lvl2pPr lvl="1" marR="0" rtl="0" algn="l">
              <a:lnSpc>
                <a:spcPct val="100000"/>
              </a:lnSpc>
              <a:spcBef>
                <a:spcPts val="0"/>
              </a:spcBef>
              <a:spcAft>
                <a:spcPts val="0"/>
              </a:spcAft>
              <a:buClr>
                <a:srgbClr val="434343"/>
              </a:buClr>
              <a:buSzPts val="1500"/>
              <a:buFont typeface="Anton"/>
              <a:buNone/>
              <a:defRPr b="0" i="0" sz="1900" u="none" cap="none" strike="noStrike">
                <a:solidFill>
                  <a:srgbClr val="434343"/>
                </a:solidFill>
                <a:latin typeface="Anton"/>
                <a:ea typeface="Anton"/>
                <a:cs typeface="Anton"/>
                <a:sym typeface="Anton"/>
              </a:defRPr>
            </a:lvl2pPr>
            <a:lvl3pPr lvl="2" marR="0" rtl="0" algn="l">
              <a:lnSpc>
                <a:spcPct val="100000"/>
              </a:lnSpc>
              <a:spcBef>
                <a:spcPts val="0"/>
              </a:spcBef>
              <a:spcAft>
                <a:spcPts val="0"/>
              </a:spcAft>
              <a:buClr>
                <a:srgbClr val="434343"/>
              </a:buClr>
              <a:buSzPts val="1500"/>
              <a:buFont typeface="Anton"/>
              <a:buNone/>
              <a:defRPr b="0" i="0" sz="1900" u="none" cap="none" strike="noStrike">
                <a:solidFill>
                  <a:srgbClr val="434343"/>
                </a:solidFill>
                <a:latin typeface="Anton"/>
                <a:ea typeface="Anton"/>
                <a:cs typeface="Anton"/>
                <a:sym typeface="Anton"/>
              </a:defRPr>
            </a:lvl3pPr>
            <a:lvl4pPr lvl="3" marR="0" rtl="0" algn="l">
              <a:lnSpc>
                <a:spcPct val="100000"/>
              </a:lnSpc>
              <a:spcBef>
                <a:spcPts val="0"/>
              </a:spcBef>
              <a:spcAft>
                <a:spcPts val="0"/>
              </a:spcAft>
              <a:buClr>
                <a:srgbClr val="434343"/>
              </a:buClr>
              <a:buSzPts val="1500"/>
              <a:buFont typeface="Anton"/>
              <a:buNone/>
              <a:defRPr b="0" i="0" sz="1900" u="none" cap="none" strike="noStrike">
                <a:solidFill>
                  <a:srgbClr val="434343"/>
                </a:solidFill>
                <a:latin typeface="Anton"/>
                <a:ea typeface="Anton"/>
                <a:cs typeface="Anton"/>
                <a:sym typeface="Anton"/>
              </a:defRPr>
            </a:lvl4pPr>
            <a:lvl5pPr lvl="4" marR="0" rtl="0" algn="l">
              <a:lnSpc>
                <a:spcPct val="100000"/>
              </a:lnSpc>
              <a:spcBef>
                <a:spcPts val="0"/>
              </a:spcBef>
              <a:spcAft>
                <a:spcPts val="0"/>
              </a:spcAft>
              <a:buClr>
                <a:srgbClr val="434343"/>
              </a:buClr>
              <a:buSzPts val="1500"/>
              <a:buFont typeface="Anton"/>
              <a:buNone/>
              <a:defRPr b="0" i="0" sz="1900" u="none" cap="none" strike="noStrike">
                <a:solidFill>
                  <a:srgbClr val="434343"/>
                </a:solidFill>
                <a:latin typeface="Anton"/>
                <a:ea typeface="Anton"/>
                <a:cs typeface="Anton"/>
                <a:sym typeface="Anton"/>
              </a:defRPr>
            </a:lvl5pPr>
            <a:lvl6pPr lvl="5" marR="0" rtl="0" algn="l">
              <a:lnSpc>
                <a:spcPct val="100000"/>
              </a:lnSpc>
              <a:spcBef>
                <a:spcPts val="0"/>
              </a:spcBef>
              <a:spcAft>
                <a:spcPts val="0"/>
              </a:spcAft>
              <a:buClr>
                <a:srgbClr val="434343"/>
              </a:buClr>
              <a:buSzPts val="1500"/>
              <a:buFont typeface="Anton"/>
              <a:buNone/>
              <a:defRPr b="0" i="0" sz="1900" u="none" cap="none" strike="noStrike">
                <a:solidFill>
                  <a:srgbClr val="434343"/>
                </a:solidFill>
                <a:latin typeface="Anton"/>
                <a:ea typeface="Anton"/>
                <a:cs typeface="Anton"/>
                <a:sym typeface="Anton"/>
              </a:defRPr>
            </a:lvl6pPr>
            <a:lvl7pPr lvl="6" marR="0" rtl="0" algn="l">
              <a:lnSpc>
                <a:spcPct val="100000"/>
              </a:lnSpc>
              <a:spcBef>
                <a:spcPts val="0"/>
              </a:spcBef>
              <a:spcAft>
                <a:spcPts val="0"/>
              </a:spcAft>
              <a:buClr>
                <a:srgbClr val="434343"/>
              </a:buClr>
              <a:buSzPts val="1500"/>
              <a:buFont typeface="Anton"/>
              <a:buNone/>
              <a:defRPr b="0" i="0" sz="1900" u="none" cap="none" strike="noStrike">
                <a:solidFill>
                  <a:srgbClr val="434343"/>
                </a:solidFill>
                <a:latin typeface="Anton"/>
                <a:ea typeface="Anton"/>
                <a:cs typeface="Anton"/>
                <a:sym typeface="Anton"/>
              </a:defRPr>
            </a:lvl7pPr>
            <a:lvl8pPr lvl="7" marR="0" rtl="0" algn="l">
              <a:lnSpc>
                <a:spcPct val="100000"/>
              </a:lnSpc>
              <a:spcBef>
                <a:spcPts val="0"/>
              </a:spcBef>
              <a:spcAft>
                <a:spcPts val="0"/>
              </a:spcAft>
              <a:buClr>
                <a:srgbClr val="434343"/>
              </a:buClr>
              <a:buSzPts val="1500"/>
              <a:buFont typeface="Anton"/>
              <a:buNone/>
              <a:defRPr b="0" i="0" sz="1900" u="none" cap="none" strike="noStrike">
                <a:solidFill>
                  <a:srgbClr val="434343"/>
                </a:solidFill>
                <a:latin typeface="Anton"/>
                <a:ea typeface="Anton"/>
                <a:cs typeface="Anton"/>
                <a:sym typeface="Anton"/>
              </a:defRPr>
            </a:lvl8pPr>
            <a:lvl9pPr lvl="8" marR="0" rtl="0" algn="l">
              <a:lnSpc>
                <a:spcPct val="100000"/>
              </a:lnSpc>
              <a:spcBef>
                <a:spcPts val="0"/>
              </a:spcBef>
              <a:spcAft>
                <a:spcPts val="0"/>
              </a:spcAft>
              <a:buClr>
                <a:srgbClr val="434343"/>
              </a:buClr>
              <a:buSzPts val="1500"/>
              <a:buFont typeface="Anton"/>
              <a:buNone/>
              <a:defRPr b="0" i="0" sz="1900" u="none" cap="none" strike="noStrike">
                <a:solidFill>
                  <a:srgbClr val="434343"/>
                </a:solidFill>
                <a:latin typeface="Anton"/>
                <a:ea typeface="Anton"/>
                <a:cs typeface="Anton"/>
                <a:sym typeface="Anton"/>
              </a:defRPr>
            </a:lvl9pPr>
          </a:lstStyle>
          <a:p/>
        </p:txBody>
      </p:sp>
      <p:sp>
        <p:nvSpPr>
          <p:cNvPr id="12" name="Google Shape;12;g1084e7922aa_0_1"/>
          <p:cNvSpPr txBox="1"/>
          <p:nvPr>
            <p:ph idx="1" type="body"/>
          </p:nvPr>
        </p:nvSpPr>
        <p:spPr>
          <a:xfrm>
            <a:off x="1524000" y="3615419"/>
            <a:ext cx="9144000" cy="778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100"/>
              </a:spcBef>
              <a:spcAft>
                <a:spcPts val="0"/>
              </a:spcAft>
              <a:buClr>
                <a:schemeClr val="dk1"/>
              </a:buClr>
              <a:buSzPts val="15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13" name="Google Shape;13;g1084e7922aa_0_1"/>
          <p:cNvSpPr/>
          <p:nvPr/>
        </p:nvSpPr>
        <p:spPr>
          <a:xfrm>
            <a:off x="0" y="6718300"/>
            <a:ext cx="12192000" cy="1395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14" name="Google Shape;14;g1084e7922aa_0_1"/>
          <p:cNvSpPr/>
          <p:nvPr/>
        </p:nvSpPr>
        <p:spPr>
          <a:xfrm>
            <a:off x="0" y="-12701"/>
            <a:ext cx="12192000" cy="8496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15" name="Google Shape;15;g1084e7922aa_0_1"/>
          <p:cNvSpPr txBox="1"/>
          <p:nvPr/>
        </p:nvSpPr>
        <p:spPr>
          <a:xfrm>
            <a:off x="229199" y="150500"/>
            <a:ext cx="117336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Righteous"/>
              <a:buNone/>
            </a:pPr>
            <a:r>
              <a:rPr lang="pt-BR" sz="2400">
                <a:solidFill>
                  <a:schemeClr val="lt1"/>
                </a:solidFill>
              </a:rPr>
              <a:t>Reunião Coletiva</a:t>
            </a:r>
            <a:endParaRPr b="0" i="0" sz="2400" u="none" cap="none" strike="noStrike">
              <a:solidFill>
                <a:schemeClr val="lt1"/>
              </a:solidFill>
              <a:latin typeface="Arial"/>
              <a:ea typeface="Arial"/>
              <a:cs typeface="Arial"/>
              <a:sym typeface="Arial"/>
            </a:endParaRPr>
          </a:p>
        </p:txBody>
      </p:sp>
      <p:pic>
        <p:nvPicPr>
          <p:cNvPr descr="http://www.ufc.br/images/_images/a_universidade/identidade_visual/brasao/brasao1_horizontal_cor_300dpi.png" id="16" name="Google Shape;16;g1084e7922aa_0_1"/>
          <p:cNvPicPr preferRelativeResize="0"/>
          <p:nvPr/>
        </p:nvPicPr>
        <p:blipFill rotWithShape="1">
          <a:blip r:embed="rId2">
            <a:alphaModFix/>
          </a:blip>
          <a:srcRect b="0" l="0" r="0" t="0"/>
          <a:stretch/>
        </p:blipFill>
        <p:spPr>
          <a:xfrm>
            <a:off x="2840467" y="5523710"/>
            <a:ext cx="3463356" cy="861912"/>
          </a:xfrm>
          <a:prstGeom prst="rect">
            <a:avLst/>
          </a:prstGeom>
          <a:noFill/>
          <a:ln>
            <a:noFill/>
          </a:ln>
        </p:spPr>
      </p:pic>
      <p:pic>
        <p:nvPicPr>
          <p:cNvPr id="17" name="Google Shape;17;g1084e7922aa_0_1"/>
          <p:cNvPicPr preferRelativeResize="0"/>
          <p:nvPr/>
        </p:nvPicPr>
        <p:blipFill rotWithShape="1">
          <a:blip r:embed="rId3">
            <a:alphaModFix/>
          </a:blip>
          <a:srcRect b="0" l="0" r="0" t="0"/>
          <a:stretch/>
        </p:blipFill>
        <p:spPr>
          <a:xfrm>
            <a:off x="6445610" y="5457829"/>
            <a:ext cx="2775101" cy="9936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97" name="Shape 97"/>
        <p:cNvGrpSpPr/>
        <p:nvPr/>
      </p:nvGrpSpPr>
      <p:grpSpPr>
        <a:xfrm>
          <a:off x="0" y="0"/>
          <a:ext cx="0" cy="0"/>
          <a:chOff x="0" y="0"/>
          <a:chExt cx="0" cy="0"/>
        </a:xfrm>
      </p:grpSpPr>
      <p:sp>
        <p:nvSpPr>
          <p:cNvPr id="98" name="Google Shape;98;g1084e7922aa_0_82"/>
          <p:cNvSpPr/>
          <p:nvPr/>
        </p:nvSpPr>
        <p:spPr>
          <a:xfrm>
            <a:off x="0" y="6205618"/>
            <a:ext cx="12192000" cy="6525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99" name="Google Shape;99;g1084e7922aa_0_82"/>
          <p:cNvSpPr txBox="1"/>
          <p:nvPr>
            <p:ph idx="12" type="sldNum"/>
          </p:nvPr>
        </p:nvSpPr>
        <p:spPr>
          <a:xfrm>
            <a:off x="11568608" y="6273376"/>
            <a:ext cx="540000" cy="5400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1pPr>
            <a:lvl2pPr indent="0" lvl="1"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2pPr>
            <a:lvl3pPr indent="0" lvl="2"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3pPr>
            <a:lvl4pPr indent="0" lvl="3"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4pPr>
            <a:lvl5pPr indent="0" lvl="4"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5pPr>
            <a:lvl6pPr indent="0" lvl="5"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6pPr>
            <a:lvl7pPr indent="0" lvl="6"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7pPr>
            <a:lvl8pPr indent="0" lvl="7"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8pPr>
            <a:lvl9pPr indent="0" lvl="8"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pt-BR"/>
              <a:t>‹#›</a:t>
            </a:fld>
            <a:endParaRPr/>
          </a:p>
        </p:txBody>
      </p:sp>
      <p:cxnSp>
        <p:nvCxnSpPr>
          <p:cNvPr id="100" name="Google Shape;100;g1084e7922aa_0_82"/>
          <p:cNvCxnSpPr/>
          <p:nvPr/>
        </p:nvCxnSpPr>
        <p:spPr>
          <a:xfrm>
            <a:off x="2495600" y="6205618"/>
            <a:ext cx="0" cy="652500"/>
          </a:xfrm>
          <a:prstGeom prst="straightConnector1">
            <a:avLst/>
          </a:prstGeom>
          <a:noFill/>
          <a:ln cap="flat" cmpd="sng" w="19050">
            <a:solidFill>
              <a:schemeClr val="lt1"/>
            </a:solidFill>
            <a:prstDash val="solid"/>
            <a:round/>
            <a:headEnd len="sm" w="sm" type="none"/>
            <a:tailEnd len="sm" w="sm" type="none"/>
          </a:ln>
        </p:spPr>
      </p:cxnSp>
      <p:sp>
        <p:nvSpPr>
          <p:cNvPr id="101" name="Google Shape;101;g1084e7922aa_0_82"/>
          <p:cNvSpPr txBox="1"/>
          <p:nvPr>
            <p:ph idx="1" type="body"/>
          </p:nvPr>
        </p:nvSpPr>
        <p:spPr>
          <a:xfrm>
            <a:off x="839788" y="2060575"/>
            <a:ext cx="10512300" cy="39609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102" name="Google Shape;102;g1084e7922aa_0_82"/>
          <p:cNvSpPr txBox="1"/>
          <p:nvPr/>
        </p:nvSpPr>
        <p:spPr>
          <a:xfrm>
            <a:off x="0" y="6309333"/>
            <a:ext cx="24957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Righteous"/>
              <a:buNone/>
            </a:pPr>
            <a:r>
              <a:rPr b="0" i="0" lang="pt-BR" sz="2400" u="none" cap="none" strike="noStrike">
                <a:solidFill>
                  <a:schemeClr val="lt1"/>
                </a:solidFill>
                <a:latin typeface="Righteous"/>
                <a:ea typeface="Righteous"/>
                <a:cs typeface="Righteous"/>
                <a:sym typeface="Righteous"/>
              </a:rPr>
              <a:t>ICEIS - 2021</a:t>
            </a:r>
            <a:endParaRPr b="0" i="0" sz="2400" u="none" cap="none" strike="noStrike">
              <a:solidFill>
                <a:schemeClr val="lt1"/>
              </a:solidFill>
              <a:latin typeface="Righteous"/>
              <a:ea typeface="Righteous"/>
              <a:cs typeface="Righteous"/>
              <a:sym typeface="Righteous"/>
            </a:endParaRPr>
          </a:p>
        </p:txBody>
      </p:sp>
      <p:sp>
        <p:nvSpPr>
          <p:cNvPr id="103" name="Google Shape;103;g1084e7922aa_0_82"/>
          <p:cNvSpPr txBox="1"/>
          <p:nvPr>
            <p:ph type="title"/>
          </p:nvPr>
        </p:nvSpPr>
        <p:spPr>
          <a:xfrm>
            <a:off x="334600" y="711967"/>
            <a:ext cx="10515600" cy="9795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1pPr>
            <a:lvl2pPr lvl="1"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2pPr>
            <a:lvl3pPr lvl="2"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3pPr>
            <a:lvl4pPr lvl="3"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4pPr>
            <a:lvl5pPr lvl="4"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5pPr>
            <a:lvl6pPr lvl="5"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6pPr>
            <a:lvl7pPr lvl="6"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7pPr>
            <a:lvl8pPr lvl="7"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8pPr>
            <a:lvl9pPr lvl="8"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9pPr>
          </a:lstStyle>
          <a:p/>
        </p:txBody>
      </p:sp>
      <p:sp>
        <p:nvSpPr>
          <p:cNvPr id="104" name="Google Shape;104;g1084e7922aa_0_82"/>
          <p:cNvSpPr txBox="1"/>
          <p:nvPr/>
        </p:nvSpPr>
        <p:spPr>
          <a:xfrm>
            <a:off x="2495600" y="6187167"/>
            <a:ext cx="9183600" cy="670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1" i="0" lang="pt-BR" sz="1500" u="none" cap="none" strike="noStrike">
                <a:solidFill>
                  <a:schemeClr val="lt1"/>
                </a:solidFill>
                <a:latin typeface="Arial"/>
                <a:ea typeface="Arial"/>
                <a:cs typeface="Arial"/>
                <a:sym typeface="Arial"/>
              </a:rPr>
              <a:t>23º International Conference on Enterprise Information Systems </a:t>
            </a:r>
            <a:endParaRPr b="1" i="0" sz="1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200"/>
              <a:buFont typeface="Arial"/>
              <a:buNone/>
            </a:pPr>
            <a:r>
              <a:rPr b="1" i="0" lang="pt-BR" sz="1500" u="none" cap="none" strike="noStrike">
                <a:solidFill>
                  <a:schemeClr val="lt1"/>
                </a:solidFill>
                <a:latin typeface="Arial"/>
                <a:ea typeface="Arial"/>
                <a:cs typeface="Arial"/>
                <a:sym typeface="Arial"/>
              </a:rPr>
              <a:t>Online Streaming  -  26-28 April 2021</a:t>
            </a:r>
            <a:endParaRPr b="1" i="0" sz="1500" u="none" cap="none" strike="noStrike">
              <a:solidFill>
                <a:schemeClr val="lt1"/>
              </a:solidFill>
              <a:latin typeface="Arial"/>
              <a:ea typeface="Arial"/>
              <a:cs typeface="Arial"/>
              <a:sym typeface="Arial"/>
            </a:endParaRPr>
          </a:p>
        </p:txBody>
      </p:sp>
      <p:pic>
        <p:nvPicPr>
          <p:cNvPr descr="http://ufc.br/images/_images/a_universidade/identidade_visual/brasao/brasao3_horizontal_cor_72dpi.png" id="105" name="Google Shape;105;g1084e7922aa_0_82"/>
          <p:cNvPicPr preferRelativeResize="0"/>
          <p:nvPr/>
        </p:nvPicPr>
        <p:blipFill rotWithShape="1">
          <a:blip r:embed="rId2">
            <a:alphaModFix/>
          </a:blip>
          <a:srcRect b="0" l="0" r="0" t="0"/>
          <a:stretch/>
        </p:blipFill>
        <p:spPr>
          <a:xfrm>
            <a:off x="10915969" y="113110"/>
            <a:ext cx="1056129" cy="465979"/>
          </a:xfrm>
          <a:prstGeom prst="rect">
            <a:avLst/>
          </a:prstGeom>
          <a:noFill/>
          <a:ln>
            <a:noFill/>
          </a:ln>
        </p:spPr>
      </p:pic>
      <p:pic>
        <p:nvPicPr>
          <p:cNvPr id="106" name="Google Shape;106;g1084e7922aa_0_82"/>
          <p:cNvPicPr preferRelativeResize="0"/>
          <p:nvPr/>
        </p:nvPicPr>
        <p:blipFill rotWithShape="1">
          <a:blip r:embed="rId3">
            <a:alphaModFix/>
          </a:blip>
          <a:srcRect b="0" l="0" r="0" t="0"/>
          <a:stretch/>
        </p:blipFill>
        <p:spPr>
          <a:xfrm>
            <a:off x="9438472" y="50700"/>
            <a:ext cx="1338705" cy="590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ítulo e conteúdo">
  <p:cSld name="5_Título e conteúdo">
    <p:spTree>
      <p:nvGrpSpPr>
        <p:cNvPr id="107" name="Shape 107"/>
        <p:cNvGrpSpPr/>
        <p:nvPr/>
      </p:nvGrpSpPr>
      <p:grpSpPr>
        <a:xfrm>
          <a:off x="0" y="0"/>
          <a:ext cx="0" cy="0"/>
          <a:chOff x="0" y="0"/>
          <a:chExt cx="0" cy="0"/>
        </a:xfrm>
      </p:grpSpPr>
      <p:sp>
        <p:nvSpPr>
          <p:cNvPr id="108" name="Google Shape;108;g1084e7922aa_0_92"/>
          <p:cNvSpPr txBox="1"/>
          <p:nvPr>
            <p:ph idx="1" type="body"/>
          </p:nvPr>
        </p:nvSpPr>
        <p:spPr>
          <a:xfrm>
            <a:off x="839416" y="2024708"/>
            <a:ext cx="5184300" cy="39609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109" name="Google Shape;109;g1084e7922aa_0_92"/>
          <p:cNvSpPr txBox="1"/>
          <p:nvPr>
            <p:ph idx="2" type="body"/>
          </p:nvPr>
        </p:nvSpPr>
        <p:spPr>
          <a:xfrm>
            <a:off x="6167635" y="2024708"/>
            <a:ext cx="5184300" cy="39609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110" name="Google Shape;110;g1084e7922aa_0_92"/>
          <p:cNvSpPr txBox="1"/>
          <p:nvPr>
            <p:ph type="title"/>
          </p:nvPr>
        </p:nvSpPr>
        <p:spPr>
          <a:xfrm>
            <a:off x="334600" y="711967"/>
            <a:ext cx="10515600" cy="9795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1pPr>
            <a:lvl2pPr lvl="1"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2pPr>
            <a:lvl3pPr lvl="2"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3pPr>
            <a:lvl4pPr lvl="3"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4pPr>
            <a:lvl5pPr lvl="4"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5pPr>
            <a:lvl6pPr lvl="5"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6pPr>
            <a:lvl7pPr lvl="6"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7pPr>
            <a:lvl8pPr lvl="7"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8pPr>
            <a:lvl9pPr lvl="8"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9pPr>
          </a:lstStyle>
          <a:p/>
        </p:txBody>
      </p:sp>
      <p:pic>
        <p:nvPicPr>
          <p:cNvPr descr="http://ufc.br/images/_images/a_universidade/identidade_visual/brasao/brasao3_horizontal_cor_72dpi.png" id="111" name="Google Shape;111;g1084e7922aa_0_92"/>
          <p:cNvPicPr preferRelativeResize="0"/>
          <p:nvPr/>
        </p:nvPicPr>
        <p:blipFill rotWithShape="1">
          <a:blip r:embed="rId2">
            <a:alphaModFix/>
          </a:blip>
          <a:srcRect b="0" l="0" r="0" t="0"/>
          <a:stretch/>
        </p:blipFill>
        <p:spPr>
          <a:xfrm>
            <a:off x="10915969" y="113110"/>
            <a:ext cx="1056129" cy="465979"/>
          </a:xfrm>
          <a:prstGeom prst="rect">
            <a:avLst/>
          </a:prstGeom>
          <a:noFill/>
          <a:ln>
            <a:noFill/>
          </a:ln>
        </p:spPr>
      </p:pic>
      <p:pic>
        <p:nvPicPr>
          <p:cNvPr id="112" name="Google Shape;112;g1084e7922aa_0_92"/>
          <p:cNvPicPr preferRelativeResize="0"/>
          <p:nvPr/>
        </p:nvPicPr>
        <p:blipFill rotWithShape="1">
          <a:blip r:embed="rId3">
            <a:alphaModFix/>
          </a:blip>
          <a:srcRect b="0" l="0" r="0" t="0"/>
          <a:stretch/>
        </p:blipFill>
        <p:spPr>
          <a:xfrm>
            <a:off x="9438472" y="50700"/>
            <a:ext cx="1338705" cy="590800"/>
          </a:xfrm>
          <a:prstGeom prst="rect">
            <a:avLst/>
          </a:prstGeom>
          <a:noFill/>
          <a:ln>
            <a:noFill/>
          </a:ln>
        </p:spPr>
      </p:pic>
      <p:sp>
        <p:nvSpPr>
          <p:cNvPr id="113" name="Google Shape;113;g1084e7922aa_0_92"/>
          <p:cNvSpPr/>
          <p:nvPr/>
        </p:nvSpPr>
        <p:spPr>
          <a:xfrm>
            <a:off x="-24400" y="6172099"/>
            <a:ext cx="12240900" cy="720000"/>
          </a:xfrm>
          <a:prstGeom prst="rect">
            <a:avLst/>
          </a:prstGeom>
          <a:solidFill>
            <a:srgbClr val="1E4E79"/>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pic>
        <p:nvPicPr>
          <p:cNvPr id="114" name="Google Shape;114;g1084e7922aa_0_92"/>
          <p:cNvPicPr preferRelativeResize="0"/>
          <p:nvPr/>
        </p:nvPicPr>
        <p:blipFill rotWithShape="1">
          <a:blip r:embed="rId4">
            <a:alphaModFix/>
          </a:blip>
          <a:srcRect b="0" l="0" r="0" t="20178"/>
          <a:stretch/>
        </p:blipFill>
        <p:spPr>
          <a:xfrm>
            <a:off x="162434" y="6253496"/>
            <a:ext cx="1356365" cy="609015"/>
          </a:xfrm>
          <a:prstGeom prst="rect">
            <a:avLst/>
          </a:prstGeom>
          <a:noFill/>
          <a:ln>
            <a:noFill/>
          </a:ln>
        </p:spPr>
      </p:pic>
      <p:sp>
        <p:nvSpPr>
          <p:cNvPr id="115" name="Google Shape;115;g1084e7922aa_0_92"/>
          <p:cNvSpPr txBox="1"/>
          <p:nvPr/>
        </p:nvSpPr>
        <p:spPr>
          <a:xfrm>
            <a:off x="11349064" y="6197983"/>
            <a:ext cx="751200" cy="720000"/>
          </a:xfrm>
          <a:prstGeom prst="rect">
            <a:avLst/>
          </a:prstGeom>
          <a:no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fld id="{00000000-1234-1234-1234-123412341234}" type="slidenum">
              <a:rPr b="1" i="0" lang="pt-BR" sz="2100" u="none" cap="none" strike="noStrike">
                <a:solidFill>
                  <a:srgbClr val="FFFFFF"/>
                </a:solidFill>
                <a:latin typeface="Lato"/>
                <a:ea typeface="Lato"/>
                <a:cs typeface="Lato"/>
                <a:sym typeface="Lato"/>
              </a:rPr>
              <a:t>‹#›</a:t>
            </a:fld>
            <a:endParaRPr b="1" i="0" sz="2100" u="none" cap="none" strike="noStrike">
              <a:solidFill>
                <a:srgbClr val="FFFFFF"/>
              </a:solidFill>
              <a:latin typeface="Lato"/>
              <a:ea typeface="Lato"/>
              <a:cs typeface="Lato"/>
              <a:sym typeface="Lato"/>
            </a:endParaRPr>
          </a:p>
        </p:txBody>
      </p:sp>
      <p:sp>
        <p:nvSpPr>
          <p:cNvPr id="116" name="Google Shape;116;g1084e7922aa_0_92"/>
          <p:cNvSpPr txBox="1"/>
          <p:nvPr/>
        </p:nvSpPr>
        <p:spPr>
          <a:xfrm>
            <a:off x="1983133" y="6394004"/>
            <a:ext cx="8901600" cy="32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FFFFFF"/>
              </a:buClr>
              <a:buSzPts val="1600"/>
              <a:buFont typeface="Arial"/>
              <a:buNone/>
            </a:pPr>
            <a:r>
              <a:rPr b="0" i="0" lang="pt-BR" sz="1900" u="none" cap="none" strike="noStrike">
                <a:solidFill>
                  <a:srgbClr val="FFFFFF"/>
                </a:solidFill>
                <a:latin typeface="Lato Light"/>
                <a:ea typeface="Lato Light"/>
                <a:cs typeface="Lato Light"/>
                <a:sym typeface="Lato Light"/>
              </a:rPr>
              <a:t>9° Workshop INES 2.0 - 17 de dezembro de 2021 - Recife/PE (Evento Híbrido )</a:t>
            </a:r>
            <a:endParaRPr b="0" i="0" sz="1900" u="none" cap="none" strike="noStrike">
              <a:solidFill>
                <a:srgbClr val="FFFFFF"/>
              </a:solidFill>
              <a:latin typeface="Lato Light"/>
              <a:ea typeface="Lato Light"/>
              <a:cs typeface="Lato Light"/>
              <a:sym typeface="Lato Light"/>
            </a:endParaRPr>
          </a:p>
        </p:txBody>
      </p:sp>
      <p:cxnSp>
        <p:nvCxnSpPr>
          <p:cNvPr id="117" name="Google Shape;117;g1084e7922aa_0_92"/>
          <p:cNvCxnSpPr/>
          <p:nvPr/>
        </p:nvCxnSpPr>
        <p:spPr>
          <a:xfrm>
            <a:off x="1842467" y="6021357"/>
            <a:ext cx="0" cy="8700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8" name="Shape 118"/>
        <p:cNvGrpSpPr/>
        <p:nvPr/>
      </p:nvGrpSpPr>
      <p:grpSpPr>
        <a:xfrm>
          <a:off x="0" y="0"/>
          <a:ext cx="0" cy="0"/>
          <a:chOff x="0" y="0"/>
          <a:chExt cx="0" cy="0"/>
        </a:xfrm>
      </p:grpSpPr>
      <p:sp>
        <p:nvSpPr>
          <p:cNvPr id="119" name="Google Shape;119;g1084e7922aa_0_109"/>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900"/>
              <a:buFont typeface="Arial"/>
              <a:buChar char="■"/>
              <a:defRPr b="0" i="0" sz="6900" u="none" cap="none" strike="noStrike">
                <a:solidFill>
                  <a:srgbClr val="000000"/>
                </a:solidFill>
                <a:latin typeface="Arial"/>
                <a:ea typeface="Arial"/>
                <a:cs typeface="Arial"/>
                <a:sym typeface="Arial"/>
              </a:defRPr>
            </a:lvl9pPr>
          </a:lstStyle>
          <a:p/>
        </p:txBody>
      </p:sp>
      <p:sp>
        <p:nvSpPr>
          <p:cNvPr id="120" name="Google Shape;120;g1084e7922aa_0_109"/>
          <p:cNvSpPr txBox="1"/>
          <p:nvPr>
            <p:ph idx="1" type="subTitle"/>
          </p:nvPr>
        </p:nvSpPr>
        <p:spPr>
          <a:xfrm>
            <a:off x="415600" y="3778833"/>
            <a:ext cx="11360700" cy="1056900"/>
          </a:xfrm>
          <a:prstGeom prst="rect">
            <a:avLst/>
          </a:prstGeom>
          <a:noFill/>
          <a:ln>
            <a:noFill/>
          </a:ln>
        </p:spPr>
        <p:txBody>
          <a:bodyPr anchorCtr="0" anchor="ctr" bIns="121900" lIns="121900" spcFirstLastPara="1" rIns="121900" wrap="square" tIns="121900">
            <a:noAutofit/>
          </a:bodyPr>
          <a:lstStyle>
            <a:lvl1pPr lvl="0"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700"/>
              <a:buFont typeface="Arial"/>
              <a:buNone/>
              <a:defRPr b="0" i="0" sz="3700" u="none" cap="none" strike="noStrike">
                <a:solidFill>
                  <a:srgbClr val="000000"/>
                </a:solidFill>
                <a:latin typeface="Arial"/>
                <a:ea typeface="Arial"/>
                <a:cs typeface="Arial"/>
                <a:sym typeface="Arial"/>
              </a:defRPr>
            </a:lvl9pPr>
          </a:lstStyle>
          <a:p/>
        </p:txBody>
      </p:sp>
      <p:sp>
        <p:nvSpPr>
          <p:cNvPr id="121" name="Google Shape;121;g1084e7922aa_0_10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ção ">
  <p:cSld name="Citação ">
    <p:bg>
      <p:bgPr>
        <a:solidFill>
          <a:srgbClr val="0E6C8A"/>
        </a:solidFill>
      </p:bgPr>
    </p:bg>
    <p:spTree>
      <p:nvGrpSpPr>
        <p:cNvPr id="18" name="Shape 18"/>
        <p:cNvGrpSpPr/>
        <p:nvPr/>
      </p:nvGrpSpPr>
      <p:grpSpPr>
        <a:xfrm>
          <a:off x="0" y="0"/>
          <a:ext cx="0" cy="0"/>
          <a:chOff x="0" y="0"/>
          <a:chExt cx="0" cy="0"/>
        </a:xfrm>
      </p:grpSpPr>
      <p:sp>
        <p:nvSpPr>
          <p:cNvPr id="19" name="Google Shape;19;g1084e7922aa_0_103"/>
          <p:cNvSpPr/>
          <p:nvPr/>
        </p:nvSpPr>
        <p:spPr>
          <a:xfrm>
            <a:off x="0" y="-747464"/>
            <a:ext cx="12192000" cy="76056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p:txBody>
      </p:sp>
      <p:pic>
        <p:nvPicPr>
          <p:cNvPr descr="great_wwhite.png" id="20" name="Google Shape;20;g1084e7922aa_0_103"/>
          <p:cNvPicPr preferRelativeResize="0"/>
          <p:nvPr/>
        </p:nvPicPr>
        <p:blipFill rotWithShape="1">
          <a:blip r:embed="rId2">
            <a:alphaModFix/>
          </a:blip>
          <a:srcRect b="0" l="0" r="0" t="0"/>
          <a:stretch/>
        </p:blipFill>
        <p:spPr>
          <a:xfrm>
            <a:off x="9172336" y="147388"/>
            <a:ext cx="1305363" cy="467422"/>
          </a:xfrm>
          <a:prstGeom prst="rect">
            <a:avLst/>
          </a:prstGeom>
          <a:noFill/>
          <a:ln>
            <a:noFill/>
          </a:ln>
        </p:spPr>
      </p:pic>
      <p:sp>
        <p:nvSpPr>
          <p:cNvPr id="21" name="Google Shape;21;g1084e7922aa_0_103"/>
          <p:cNvSpPr txBox="1"/>
          <p:nvPr>
            <p:ph idx="1" type="subTitle"/>
          </p:nvPr>
        </p:nvSpPr>
        <p:spPr>
          <a:xfrm>
            <a:off x="917800" y="1954567"/>
            <a:ext cx="10673700" cy="3968700"/>
          </a:xfrm>
          <a:prstGeom prst="rect">
            <a:avLst/>
          </a:prstGeom>
          <a:noFill/>
          <a:ln>
            <a:noFill/>
          </a:ln>
        </p:spPr>
        <p:txBody>
          <a:bodyPr anchorCtr="0" anchor="ctr" bIns="121875" lIns="121875" spcFirstLastPara="1" rIns="121875" wrap="square" tIns="121875">
            <a:noAutofit/>
          </a:bodyPr>
          <a:lstStyle>
            <a:lvl1pPr lvl="0"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1pPr>
            <a:lvl2pPr lvl="1"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2pPr>
            <a:lvl3pPr lvl="2"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3pPr>
            <a:lvl4pPr lvl="3"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4pPr>
            <a:lvl5pPr lvl="4"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5pPr>
            <a:lvl6pPr lvl="5"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6pPr>
            <a:lvl7pPr lvl="6"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7pPr>
            <a:lvl8pPr lvl="7"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8pPr>
            <a:lvl9pPr lvl="8"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9pPr>
          </a:lstStyle>
          <a:p/>
        </p:txBody>
      </p:sp>
      <p:pic>
        <p:nvPicPr>
          <p:cNvPr descr="UFC_monocromatico_branca.png" id="22" name="Google Shape;22;g1084e7922aa_0_103"/>
          <p:cNvPicPr preferRelativeResize="0"/>
          <p:nvPr/>
        </p:nvPicPr>
        <p:blipFill rotWithShape="1">
          <a:blip r:embed="rId3">
            <a:alphaModFix/>
          </a:blip>
          <a:srcRect b="0" l="0" r="0" t="0"/>
          <a:stretch/>
        </p:blipFill>
        <p:spPr>
          <a:xfrm>
            <a:off x="10735840" y="111100"/>
            <a:ext cx="1139894" cy="540000"/>
          </a:xfrm>
          <a:prstGeom prst="rect">
            <a:avLst/>
          </a:prstGeom>
          <a:noFill/>
          <a:ln>
            <a:noFill/>
          </a:ln>
        </p:spPr>
      </p:pic>
      <p:sp>
        <p:nvSpPr>
          <p:cNvPr id="23" name="Google Shape;23;g1084e7922aa_0_103"/>
          <p:cNvSpPr txBox="1"/>
          <p:nvPr>
            <p:ph idx="12" type="sldNum"/>
          </p:nvPr>
        </p:nvSpPr>
        <p:spPr>
          <a:xfrm>
            <a:off x="11568608" y="6129360"/>
            <a:ext cx="540000" cy="5400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1pPr>
            <a:lvl2pPr indent="0" lvl="1"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2pPr>
            <a:lvl3pPr indent="0" lvl="2"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3pPr>
            <a:lvl4pPr indent="0" lvl="3"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4pPr>
            <a:lvl5pPr indent="0" lvl="4"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5pPr>
            <a:lvl6pPr indent="0" lvl="5"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6pPr>
            <a:lvl7pPr indent="0" lvl="6"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7pPr>
            <a:lvl8pPr indent="0" lvl="7"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8pPr>
            <a:lvl9pPr indent="0" lvl="8" marL="0" marR="0" rtl="0" algn="ctr">
              <a:lnSpc>
                <a:spcPct val="100000"/>
              </a:lnSpc>
              <a:spcBef>
                <a:spcPts val="0"/>
              </a:spcBef>
              <a:spcAft>
                <a:spcPts val="0"/>
              </a:spcAft>
              <a:buClr>
                <a:srgbClr val="000000"/>
              </a:buClr>
              <a:buSzPts val="400"/>
              <a:buFont typeface="Arial"/>
              <a:buNone/>
              <a:defRPr b="1" i="0" sz="16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ítulo e conteúdo">
  <p:cSld name="2_Título e conteúdo">
    <p:spTree>
      <p:nvGrpSpPr>
        <p:cNvPr id="24" name="Shape 24"/>
        <p:cNvGrpSpPr/>
        <p:nvPr/>
      </p:nvGrpSpPr>
      <p:grpSpPr>
        <a:xfrm>
          <a:off x="0" y="0"/>
          <a:ext cx="0" cy="0"/>
          <a:chOff x="0" y="0"/>
          <a:chExt cx="0" cy="0"/>
        </a:xfrm>
      </p:grpSpPr>
      <p:sp>
        <p:nvSpPr>
          <p:cNvPr id="25" name="Google Shape;25;g1084e7922aa_0_28"/>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1pPr>
            <a:lvl2pPr lvl="1"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2pPr>
            <a:lvl3pPr lvl="2"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3pPr>
            <a:lvl4pPr lvl="3"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4pPr>
            <a:lvl5pPr lvl="4"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5pPr>
            <a:lvl6pPr lvl="5"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6pPr>
            <a:lvl7pPr lvl="6"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7pPr>
            <a:lvl8pPr lvl="7"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8pPr>
            <a:lvl9pPr lvl="8"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9pPr>
          </a:lstStyle>
          <a:p/>
        </p:txBody>
      </p:sp>
      <p:sp>
        <p:nvSpPr>
          <p:cNvPr id="26" name="Google Shape;26;g1084e7922aa_0_28"/>
          <p:cNvSpPr txBox="1"/>
          <p:nvPr>
            <p:ph idx="1" type="body"/>
          </p:nvPr>
        </p:nvSpPr>
        <p:spPr>
          <a:xfrm>
            <a:off x="839416" y="2024708"/>
            <a:ext cx="5184300" cy="39609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7" name="Google Shape;27;g1084e7922aa_0_28"/>
          <p:cNvSpPr txBox="1"/>
          <p:nvPr>
            <p:ph idx="2" type="body"/>
          </p:nvPr>
        </p:nvSpPr>
        <p:spPr>
          <a:xfrm>
            <a:off x="6167635" y="2024708"/>
            <a:ext cx="5184300" cy="39609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8" name="Google Shape;28;g1084e7922aa_0_28"/>
          <p:cNvSpPr txBox="1"/>
          <p:nvPr>
            <p:ph idx="3" type="title"/>
          </p:nvPr>
        </p:nvSpPr>
        <p:spPr>
          <a:xfrm>
            <a:off x="334600" y="711967"/>
            <a:ext cx="10515600" cy="9795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1pPr>
            <a:lvl2pPr lvl="1"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2pPr>
            <a:lvl3pPr lvl="2"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3pPr>
            <a:lvl4pPr lvl="3"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4pPr>
            <a:lvl5pPr lvl="4"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5pPr>
            <a:lvl6pPr lvl="5"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6pPr>
            <a:lvl7pPr lvl="6"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7pPr>
            <a:lvl8pPr lvl="7"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8pPr>
            <a:lvl9pPr lvl="8"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9pPr>
          </a:lstStyle>
          <a:p/>
        </p:txBody>
      </p:sp>
      <p:pic>
        <p:nvPicPr>
          <p:cNvPr descr="http://ufc.br/images/_images/a_universidade/identidade_visual/brasao/brasao3_horizontal_cor_72dpi.png" id="29" name="Google Shape;29;g1084e7922aa_0_28"/>
          <p:cNvPicPr preferRelativeResize="0"/>
          <p:nvPr/>
        </p:nvPicPr>
        <p:blipFill rotWithShape="1">
          <a:blip r:embed="rId2">
            <a:alphaModFix/>
          </a:blip>
          <a:srcRect b="0" l="0" r="0" t="0"/>
          <a:stretch/>
        </p:blipFill>
        <p:spPr>
          <a:xfrm>
            <a:off x="10915969" y="113110"/>
            <a:ext cx="1056129" cy="465979"/>
          </a:xfrm>
          <a:prstGeom prst="rect">
            <a:avLst/>
          </a:prstGeom>
          <a:noFill/>
          <a:ln>
            <a:noFill/>
          </a:ln>
        </p:spPr>
      </p:pic>
      <p:pic>
        <p:nvPicPr>
          <p:cNvPr id="30" name="Google Shape;30;g1084e7922aa_0_28"/>
          <p:cNvPicPr preferRelativeResize="0"/>
          <p:nvPr/>
        </p:nvPicPr>
        <p:blipFill rotWithShape="1">
          <a:blip r:embed="rId3">
            <a:alphaModFix/>
          </a:blip>
          <a:srcRect b="0" l="0" r="0" t="0"/>
          <a:stretch/>
        </p:blipFill>
        <p:spPr>
          <a:xfrm>
            <a:off x="9438472" y="50700"/>
            <a:ext cx="1338705" cy="590800"/>
          </a:xfrm>
          <a:prstGeom prst="rect">
            <a:avLst/>
          </a:prstGeom>
          <a:noFill/>
          <a:ln>
            <a:noFill/>
          </a:ln>
        </p:spPr>
      </p:pic>
      <p:sp>
        <p:nvSpPr>
          <p:cNvPr id="31" name="Google Shape;31;g1084e7922aa_0_28"/>
          <p:cNvSpPr/>
          <p:nvPr/>
        </p:nvSpPr>
        <p:spPr>
          <a:xfrm>
            <a:off x="-24400" y="6172099"/>
            <a:ext cx="12240900" cy="720000"/>
          </a:xfrm>
          <a:prstGeom prst="rect">
            <a:avLst/>
          </a:prstGeom>
          <a:solidFill>
            <a:srgbClr val="1E4E79"/>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32" name="Google Shape;32;g1084e7922aa_0_28"/>
          <p:cNvSpPr txBox="1"/>
          <p:nvPr/>
        </p:nvSpPr>
        <p:spPr>
          <a:xfrm>
            <a:off x="11349064" y="6197983"/>
            <a:ext cx="751200" cy="720000"/>
          </a:xfrm>
          <a:prstGeom prst="rect">
            <a:avLst/>
          </a:prstGeom>
          <a:no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fld id="{00000000-1234-1234-1234-123412341234}" type="slidenum">
              <a:rPr b="1" i="0" lang="pt-BR" sz="2100" u="none" cap="none" strike="noStrike">
                <a:solidFill>
                  <a:srgbClr val="FFFFFF"/>
                </a:solidFill>
                <a:latin typeface="Lato"/>
                <a:ea typeface="Lato"/>
                <a:cs typeface="Lato"/>
                <a:sym typeface="Lato"/>
              </a:rPr>
              <a:t>‹#›</a:t>
            </a:fld>
            <a:endParaRPr b="1" i="0" sz="2100" u="none" cap="none" strike="noStrike">
              <a:solidFill>
                <a:srgbClr val="FFFFFF"/>
              </a:solidFill>
              <a:latin typeface="Lato"/>
              <a:ea typeface="Lato"/>
              <a:cs typeface="Lato"/>
              <a:sym typeface="Lato"/>
            </a:endParaRPr>
          </a:p>
        </p:txBody>
      </p:sp>
      <p:sp>
        <p:nvSpPr>
          <p:cNvPr id="33" name="Google Shape;33;g1084e7922aa_0_28"/>
          <p:cNvSpPr txBox="1"/>
          <p:nvPr/>
        </p:nvSpPr>
        <p:spPr>
          <a:xfrm>
            <a:off x="1842475" y="6325024"/>
            <a:ext cx="8901600" cy="465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FFFFFF"/>
              </a:buClr>
              <a:buSzPts val="1600"/>
              <a:buFont typeface="Arial"/>
              <a:buNone/>
            </a:pPr>
            <a:r>
              <a:rPr b="1" lang="pt-BR" sz="2200">
                <a:solidFill>
                  <a:srgbClr val="FFFFFF"/>
                </a:solidFill>
                <a:latin typeface="Lato"/>
                <a:ea typeface="Lato"/>
                <a:cs typeface="Lato"/>
                <a:sym typeface="Lato"/>
              </a:rPr>
              <a:t>Reunião Coletiva</a:t>
            </a:r>
            <a:endParaRPr b="1" i="0" sz="2200" u="none" cap="none" strike="noStrike">
              <a:solidFill>
                <a:srgbClr val="FFFFFF"/>
              </a:solidFill>
              <a:latin typeface="Lato"/>
              <a:ea typeface="Lato"/>
              <a:cs typeface="Lato"/>
              <a:sym typeface="Lato"/>
            </a:endParaRPr>
          </a:p>
        </p:txBody>
      </p:sp>
      <p:cxnSp>
        <p:nvCxnSpPr>
          <p:cNvPr id="34" name="Google Shape;34;g1084e7922aa_0_28"/>
          <p:cNvCxnSpPr/>
          <p:nvPr/>
        </p:nvCxnSpPr>
        <p:spPr>
          <a:xfrm>
            <a:off x="1842467" y="6021357"/>
            <a:ext cx="0" cy="870000"/>
          </a:xfrm>
          <a:prstGeom prst="straightConnector1">
            <a:avLst/>
          </a:prstGeom>
          <a:noFill/>
          <a:ln cap="flat" cmpd="sng" w="19050">
            <a:solidFill>
              <a:srgbClr val="FFFFFF"/>
            </a:solidFill>
            <a:prstDash val="solid"/>
            <a:round/>
            <a:headEnd len="sm" w="sm" type="none"/>
            <a:tailEnd len="sm" w="sm" type="none"/>
          </a:ln>
        </p:spPr>
      </p:cxnSp>
      <p:pic>
        <p:nvPicPr>
          <p:cNvPr descr="great_wwhite.png" id="35" name="Google Shape;35;g1084e7922aa_0_28"/>
          <p:cNvPicPr preferRelativeResize="0"/>
          <p:nvPr/>
        </p:nvPicPr>
        <p:blipFill rotWithShape="1">
          <a:blip r:embed="rId4">
            <a:alphaModFix/>
          </a:blip>
          <a:srcRect b="0" l="0" r="0" t="0"/>
          <a:stretch/>
        </p:blipFill>
        <p:spPr>
          <a:xfrm>
            <a:off x="9172336" y="147388"/>
            <a:ext cx="1305363" cy="467422"/>
          </a:xfrm>
          <a:prstGeom prst="rect">
            <a:avLst/>
          </a:prstGeom>
          <a:noFill/>
          <a:ln>
            <a:noFill/>
          </a:ln>
        </p:spPr>
      </p:pic>
      <p:pic>
        <p:nvPicPr>
          <p:cNvPr descr="great_wwhite.png" id="36" name="Google Shape;36;g1084e7922aa_0_28"/>
          <p:cNvPicPr preferRelativeResize="0"/>
          <p:nvPr/>
        </p:nvPicPr>
        <p:blipFill rotWithShape="1">
          <a:blip r:embed="rId4">
            <a:alphaModFix/>
          </a:blip>
          <a:srcRect b="0" l="0" r="0" t="0"/>
          <a:stretch/>
        </p:blipFill>
        <p:spPr>
          <a:xfrm>
            <a:off x="132398" y="6262623"/>
            <a:ext cx="1649732" cy="590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enceramento">
  <p:cSld name="Slide de enceramento">
    <p:spTree>
      <p:nvGrpSpPr>
        <p:cNvPr id="37" name="Shape 37"/>
        <p:cNvGrpSpPr/>
        <p:nvPr/>
      </p:nvGrpSpPr>
      <p:grpSpPr>
        <a:xfrm>
          <a:off x="0" y="0"/>
          <a:ext cx="0" cy="0"/>
          <a:chOff x="0" y="0"/>
          <a:chExt cx="0" cy="0"/>
        </a:xfrm>
      </p:grpSpPr>
      <p:pic>
        <p:nvPicPr>
          <p:cNvPr descr="http://www.ufc.br/images/_images/a_universidade/identidade_visual/brasao/brasao1_horizontal_cor_300dpi.png" id="38" name="Google Shape;38;g1084e7922aa_0_50"/>
          <p:cNvPicPr preferRelativeResize="0"/>
          <p:nvPr/>
        </p:nvPicPr>
        <p:blipFill rotWithShape="1">
          <a:blip r:embed="rId2">
            <a:alphaModFix/>
          </a:blip>
          <a:srcRect b="0" l="0" r="0" t="0"/>
          <a:stretch/>
        </p:blipFill>
        <p:spPr>
          <a:xfrm>
            <a:off x="719224" y="1819046"/>
            <a:ext cx="3036059" cy="817866"/>
          </a:xfrm>
          <a:prstGeom prst="rect">
            <a:avLst/>
          </a:prstGeom>
          <a:noFill/>
          <a:ln>
            <a:noFill/>
          </a:ln>
        </p:spPr>
      </p:pic>
      <p:pic>
        <p:nvPicPr>
          <p:cNvPr id="39" name="Google Shape;39;g1084e7922aa_0_50"/>
          <p:cNvPicPr preferRelativeResize="0"/>
          <p:nvPr/>
        </p:nvPicPr>
        <p:blipFill rotWithShape="1">
          <a:blip r:embed="rId3">
            <a:alphaModFix/>
          </a:blip>
          <a:srcRect b="0" l="0" r="0" t="0"/>
          <a:stretch/>
        </p:blipFill>
        <p:spPr>
          <a:xfrm>
            <a:off x="608767" y="4319539"/>
            <a:ext cx="3326993" cy="1191352"/>
          </a:xfrm>
          <a:prstGeom prst="rect">
            <a:avLst/>
          </a:prstGeom>
          <a:noFill/>
          <a:ln>
            <a:noFill/>
          </a:ln>
        </p:spPr>
      </p:pic>
      <p:sp>
        <p:nvSpPr>
          <p:cNvPr id="40" name="Google Shape;40;g1084e7922aa_0_50"/>
          <p:cNvSpPr txBox="1"/>
          <p:nvPr>
            <p:ph type="ctrTitle"/>
          </p:nvPr>
        </p:nvSpPr>
        <p:spPr>
          <a:xfrm>
            <a:off x="6858000" y="2848800"/>
            <a:ext cx="4843500" cy="1160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434343"/>
              </a:buClr>
              <a:buSzPts val="4800"/>
              <a:buFont typeface="Oswald"/>
              <a:buNone/>
              <a:defRPr b="0" i="0" sz="4800" u="none" cap="none" strike="noStrike">
                <a:solidFill>
                  <a:srgbClr val="434343"/>
                </a:solidFill>
                <a:latin typeface="Oswald"/>
                <a:ea typeface="Oswald"/>
                <a:cs typeface="Oswald"/>
                <a:sym typeface="Oswald"/>
              </a:defRPr>
            </a:lvl1pPr>
            <a:lvl2pPr lvl="1" marR="0" rtl="0" algn="l">
              <a:lnSpc>
                <a:spcPct val="100000"/>
              </a:lnSpc>
              <a:spcBef>
                <a:spcPts val="0"/>
              </a:spcBef>
              <a:spcAft>
                <a:spcPts val="0"/>
              </a:spcAft>
              <a:buClr>
                <a:srgbClr val="000000"/>
              </a:buClr>
              <a:buSzPts val="4800"/>
              <a:buFont typeface="Anton"/>
              <a:buNone/>
              <a:defRPr b="0" i="0" sz="4800" u="none" cap="none" strike="noStrike">
                <a:solidFill>
                  <a:srgbClr val="000000"/>
                </a:solidFill>
                <a:latin typeface="Anton"/>
                <a:ea typeface="Anton"/>
                <a:cs typeface="Anton"/>
                <a:sym typeface="Anton"/>
              </a:defRPr>
            </a:lvl2pPr>
            <a:lvl3pPr lvl="2" marR="0" rtl="0" algn="l">
              <a:lnSpc>
                <a:spcPct val="100000"/>
              </a:lnSpc>
              <a:spcBef>
                <a:spcPts val="0"/>
              </a:spcBef>
              <a:spcAft>
                <a:spcPts val="0"/>
              </a:spcAft>
              <a:buClr>
                <a:srgbClr val="000000"/>
              </a:buClr>
              <a:buSzPts val="4800"/>
              <a:buFont typeface="Anton"/>
              <a:buNone/>
              <a:defRPr b="0" i="0" sz="4800" u="none" cap="none" strike="noStrike">
                <a:solidFill>
                  <a:srgbClr val="000000"/>
                </a:solidFill>
                <a:latin typeface="Anton"/>
                <a:ea typeface="Anton"/>
                <a:cs typeface="Anton"/>
                <a:sym typeface="Anton"/>
              </a:defRPr>
            </a:lvl3pPr>
            <a:lvl4pPr lvl="3" marR="0" rtl="0" algn="l">
              <a:lnSpc>
                <a:spcPct val="100000"/>
              </a:lnSpc>
              <a:spcBef>
                <a:spcPts val="0"/>
              </a:spcBef>
              <a:spcAft>
                <a:spcPts val="0"/>
              </a:spcAft>
              <a:buClr>
                <a:srgbClr val="000000"/>
              </a:buClr>
              <a:buSzPts val="4800"/>
              <a:buFont typeface="Anton"/>
              <a:buNone/>
              <a:defRPr b="0" i="0" sz="4800" u="none" cap="none" strike="noStrike">
                <a:solidFill>
                  <a:srgbClr val="000000"/>
                </a:solidFill>
                <a:latin typeface="Anton"/>
                <a:ea typeface="Anton"/>
                <a:cs typeface="Anton"/>
                <a:sym typeface="Anton"/>
              </a:defRPr>
            </a:lvl4pPr>
            <a:lvl5pPr lvl="4" marR="0" rtl="0" algn="l">
              <a:lnSpc>
                <a:spcPct val="100000"/>
              </a:lnSpc>
              <a:spcBef>
                <a:spcPts val="0"/>
              </a:spcBef>
              <a:spcAft>
                <a:spcPts val="0"/>
              </a:spcAft>
              <a:buClr>
                <a:srgbClr val="000000"/>
              </a:buClr>
              <a:buSzPts val="4800"/>
              <a:buFont typeface="Anton"/>
              <a:buNone/>
              <a:defRPr b="0" i="0" sz="4800" u="none" cap="none" strike="noStrike">
                <a:solidFill>
                  <a:srgbClr val="000000"/>
                </a:solidFill>
                <a:latin typeface="Anton"/>
                <a:ea typeface="Anton"/>
                <a:cs typeface="Anton"/>
                <a:sym typeface="Anton"/>
              </a:defRPr>
            </a:lvl5pPr>
            <a:lvl6pPr lvl="5" marR="0" rtl="0" algn="l">
              <a:lnSpc>
                <a:spcPct val="100000"/>
              </a:lnSpc>
              <a:spcBef>
                <a:spcPts val="0"/>
              </a:spcBef>
              <a:spcAft>
                <a:spcPts val="0"/>
              </a:spcAft>
              <a:buClr>
                <a:srgbClr val="000000"/>
              </a:buClr>
              <a:buSzPts val="4800"/>
              <a:buFont typeface="Anton"/>
              <a:buNone/>
              <a:defRPr b="0" i="0" sz="4800" u="none" cap="none" strike="noStrike">
                <a:solidFill>
                  <a:srgbClr val="000000"/>
                </a:solidFill>
                <a:latin typeface="Anton"/>
                <a:ea typeface="Anton"/>
                <a:cs typeface="Anton"/>
                <a:sym typeface="Anton"/>
              </a:defRPr>
            </a:lvl6pPr>
            <a:lvl7pPr lvl="6" marR="0" rtl="0" algn="l">
              <a:lnSpc>
                <a:spcPct val="100000"/>
              </a:lnSpc>
              <a:spcBef>
                <a:spcPts val="0"/>
              </a:spcBef>
              <a:spcAft>
                <a:spcPts val="0"/>
              </a:spcAft>
              <a:buClr>
                <a:srgbClr val="000000"/>
              </a:buClr>
              <a:buSzPts val="4800"/>
              <a:buFont typeface="Anton"/>
              <a:buNone/>
              <a:defRPr b="0" i="0" sz="4800" u="none" cap="none" strike="noStrike">
                <a:solidFill>
                  <a:srgbClr val="000000"/>
                </a:solidFill>
                <a:latin typeface="Anton"/>
                <a:ea typeface="Anton"/>
                <a:cs typeface="Anton"/>
                <a:sym typeface="Anton"/>
              </a:defRPr>
            </a:lvl7pPr>
            <a:lvl8pPr lvl="7" marR="0" rtl="0" algn="l">
              <a:lnSpc>
                <a:spcPct val="100000"/>
              </a:lnSpc>
              <a:spcBef>
                <a:spcPts val="0"/>
              </a:spcBef>
              <a:spcAft>
                <a:spcPts val="0"/>
              </a:spcAft>
              <a:buClr>
                <a:srgbClr val="000000"/>
              </a:buClr>
              <a:buSzPts val="4800"/>
              <a:buFont typeface="Anton"/>
              <a:buNone/>
              <a:defRPr b="0" i="0" sz="4800" u="none" cap="none" strike="noStrike">
                <a:solidFill>
                  <a:srgbClr val="000000"/>
                </a:solidFill>
                <a:latin typeface="Anton"/>
                <a:ea typeface="Anton"/>
                <a:cs typeface="Anton"/>
                <a:sym typeface="Anton"/>
              </a:defRPr>
            </a:lvl8pPr>
            <a:lvl9pPr lvl="8" marR="0" rtl="0" algn="l">
              <a:lnSpc>
                <a:spcPct val="100000"/>
              </a:lnSpc>
              <a:spcBef>
                <a:spcPts val="0"/>
              </a:spcBef>
              <a:spcAft>
                <a:spcPts val="0"/>
              </a:spcAft>
              <a:buClr>
                <a:srgbClr val="000000"/>
              </a:buClr>
              <a:buSzPts val="4800"/>
              <a:buFont typeface="Anton"/>
              <a:buNone/>
              <a:defRPr b="0" i="0" sz="4800" u="none" cap="none" strike="noStrike">
                <a:solidFill>
                  <a:srgbClr val="000000"/>
                </a:solidFill>
                <a:latin typeface="Anton"/>
                <a:ea typeface="Anton"/>
                <a:cs typeface="Anton"/>
                <a:sym typeface="Anton"/>
              </a:defRPr>
            </a:lvl9pPr>
          </a:lstStyle>
          <a:p/>
        </p:txBody>
      </p:sp>
      <p:sp>
        <p:nvSpPr>
          <p:cNvPr id="41" name="Google Shape;41;g1084e7922aa_0_50"/>
          <p:cNvSpPr/>
          <p:nvPr/>
        </p:nvSpPr>
        <p:spPr>
          <a:xfrm flipH="1" rot="-5400000">
            <a:off x="5016000" y="3781360"/>
            <a:ext cx="2160000" cy="15600"/>
          </a:xfrm>
          <a:prstGeom prst="rect">
            <a:avLst/>
          </a:prstGeom>
          <a:solidFill>
            <a:srgbClr val="6666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grpSp>
        <p:nvGrpSpPr>
          <p:cNvPr id="42" name="Google Shape;42;g1084e7922aa_0_50"/>
          <p:cNvGrpSpPr/>
          <p:nvPr/>
        </p:nvGrpSpPr>
        <p:grpSpPr>
          <a:xfrm>
            <a:off x="719595" y="2997044"/>
            <a:ext cx="2525821" cy="966836"/>
            <a:chOff x="3485470" y="3257634"/>
            <a:chExt cx="5126488" cy="1927888"/>
          </a:xfrm>
        </p:grpSpPr>
        <p:pic>
          <p:nvPicPr>
            <p:cNvPr descr="Resultado de imagem para MDCC UFC" id="43" name="Google Shape;43;g1084e7922aa_0_50"/>
            <p:cNvPicPr preferRelativeResize="0"/>
            <p:nvPr/>
          </p:nvPicPr>
          <p:blipFill rotWithShape="1">
            <a:blip r:embed="rId4">
              <a:alphaModFix/>
            </a:blip>
            <a:srcRect b="24002" l="8284" r="21639" t="64461"/>
            <a:stretch/>
          </p:blipFill>
          <p:spPr>
            <a:xfrm>
              <a:off x="3485470" y="4763596"/>
              <a:ext cx="5126488" cy="421926"/>
            </a:xfrm>
            <a:prstGeom prst="rect">
              <a:avLst/>
            </a:prstGeom>
            <a:noFill/>
            <a:ln>
              <a:noFill/>
            </a:ln>
          </p:spPr>
        </p:pic>
        <p:pic>
          <p:nvPicPr>
            <p:cNvPr descr="Resultado de imagem para MDCC UFC" id="44" name="Google Shape;44;g1084e7922aa_0_50"/>
            <p:cNvPicPr preferRelativeResize="0"/>
            <p:nvPr/>
          </p:nvPicPr>
          <p:blipFill rotWithShape="1">
            <a:blip r:embed="rId5">
              <a:alphaModFix/>
            </a:blip>
            <a:srcRect b="28871" l="4838" r="2642" t="5585"/>
            <a:stretch/>
          </p:blipFill>
          <p:spPr>
            <a:xfrm>
              <a:off x="3600449" y="3257634"/>
              <a:ext cx="4896530" cy="1505962"/>
            </a:xfrm>
            <a:prstGeom prst="rect">
              <a:avLst/>
            </a:prstGeom>
            <a:noFill/>
            <a:ln>
              <a:noFill/>
            </a:ln>
          </p:spPr>
        </p:pic>
      </p:grpSp>
      <p:sp>
        <p:nvSpPr>
          <p:cNvPr id="45" name="Google Shape;45;g1084e7922aa_0_50"/>
          <p:cNvSpPr/>
          <p:nvPr/>
        </p:nvSpPr>
        <p:spPr>
          <a:xfrm>
            <a:off x="-24400" y="6172099"/>
            <a:ext cx="12240900" cy="720000"/>
          </a:xfrm>
          <a:prstGeom prst="rect">
            <a:avLst/>
          </a:prstGeom>
          <a:solidFill>
            <a:srgbClr val="1E4E79"/>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46" name="Google Shape;46;g1084e7922aa_0_50"/>
          <p:cNvSpPr txBox="1"/>
          <p:nvPr/>
        </p:nvSpPr>
        <p:spPr>
          <a:xfrm>
            <a:off x="11349064" y="6197983"/>
            <a:ext cx="751200" cy="720000"/>
          </a:xfrm>
          <a:prstGeom prst="rect">
            <a:avLst/>
          </a:prstGeom>
          <a:no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fld id="{00000000-1234-1234-1234-123412341234}" type="slidenum">
              <a:rPr b="1" i="0" lang="pt-BR" sz="2100" u="none" cap="none" strike="noStrike">
                <a:solidFill>
                  <a:srgbClr val="FFFFFF"/>
                </a:solidFill>
                <a:latin typeface="Lato"/>
                <a:ea typeface="Lato"/>
                <a:cs typeface="Lato"/>
                <a:sym typeface="Lato"/>
              </a:rPr>
              <a:t>‹#›</a:t>
            </a:fld>
            <a:endParaRPr b="1" i="0" sz="2100" u="none" cap="none" strike="noStrike">
              <a:solidFill>
                <a:srgbClr val="FFFFFF"/>
              </a:solidFill>
              <a:latin typeface="Lato"/>
              <a:ea typeface="Lato"/>
              <a:cs typeface="Lato"/>
              <a:sym typeface="Lato"/>
            </a:endParaRPr>
          </a:p>
        </p:txBody>
      </p:sp>
      <p:sp>
        <p:nvSpPr>
          <p:cNvPr id="47" name="Google Shape;47;g1084e7922aa_0_50"/>
          <p:cNvSpPr txBox="1"/>
          <p:nvPr/>
        </p:nvSpPr>
        <p:spPr>
          <a:xfrm>
            <a:off x="1830733" y="6317804"/>
            <a:ext cx="8901600" cy="3279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Clr>
                <a:schemeClr val="lt1"/>
              </a:buClr>
              <a:buSzPts val="1600"/>
              <a:buFont typeface="Arial"/>
              <a:buNone/>
            </a:pPr>
            <a:r>
              <a:rPr b="1" lang="pt-BR" sz="2200">
                <a:solidFill>
                  <a:schemeClr val="lt1"/>
                </a:solidFill>
                <a:latin typeface="Lato"/>
                <a:ea typeface="Lato"/>
                <a:cs typeface="Lato"/>
                <a:sym typeface="Lato"/>
              </a:rPr>
              <a:t>Reunião Coletiva</a:t>
            </a:r>
            <a:endParaRPr sz="2200">
              <a:solidFill>
                <a:srgbClr val="FFFFFF"/>
              </a:solidFill>
              <a:latin typeface="Lato Light"/>
              <a:ea typeface="Lato Light"/>
              <a:cs typeface="Lato Light"/>
              <a:sym typeface="Lato Light"/>
            </a:endParaRPr>
          </a:p>
        </p:txBody>
      </p:sp>
      <p:cxnSp>
        <p:nvCxnSpPr>
          <p:cNvPr id="48" name="Google Shape;48;g1084e7922aa_0_50"/>
          <p:cNvCxnSpPr/>
          <p:nvPr/>
        </p:nvCxnSpPr>
        <p:spPr>
          <a:xfrm>
            <a:off x="1842467" y="6021357"/>
            <a:ext cx="0" cy="870000"/>
          </a:xfrm>
          <a:prstGeom prst="straightConnector1">
            <a:avLst/>
          </a:prstGeom>
          <a:noFill/>
          <a:ln cap="flat" cmpd="sng" w="19050">
            <a:solidFill>
              <a:srgbClr val="FFFFFF"/>
            </a:solidFill>
            <a:prstDash val="solid"/>
            <a:round/>
            <a:headEnd len="sm" w="sm" type="none"/>
            <a:tailEnd len="sm" w="sm" type="none"/>
          </a:ln>
        </p:spPr>
      </p:cxnSp>
      <p:pic>
        <p:nvPicPr>
          <p:cNvPr descr="great_wwhite.png" id="49" name="Google Shape;49;g1084e7922aa_0_50"/>
          <p:cNvPicPr preferRelativeResize="0"/>
          <p:nvPr/>
        </p:nvPicPr>
        <p:blipFill rotWithShape="1">
          <a:blip r:embed="rId6">
            <a:alphaModFix/>
          </a:blip>
          <a:srcRect b="0" l="0" r="0" t="0"/>
          <a:stretch/>
        </p:blipFill>
        <p:spPr>
          <a:xfrm>
            <a:off x="132398" y="6262623"/>
            <a:ext cx="1649732" cy="590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Secao">
  <p:cSld name="Slide de Secao">
    <p:spTree>
      <p:nvGrpSpPr>
        <p:cNvPr id="50" name="Shape 50"/>
        <p:cNvGrpSpPr/>
        <p:nvPr/>
      </p:nvGrpSpPr>
      <p:grpSpPr>
        <a:xfrm>
          <a:off x="0" y="0"/>
          <a:ext cx="0" cy="0"/>
          <a:chOff x="0" y="0"/>
          <a:chExt cx="0" cy="0"/>
        </a:xfrm>
      </p:grpSpPr>
      <p:sp>
        <p:nvSpPr>
          <p:cNvPr id="51" name="Google Shape;51;g1084e7922aa_0_9"/>
          <p:cNvSpPr/>
          <p:nvPr/>
        </p:nvSpPr>
        <p:spPr>
          <a:xfrm>
            <a:off x="9336360" y="0"/>
            <a:ext cx="28557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52" name="Google Shape;52;g1084e7922aa_0_9"/>
          <p:cNvSpPr txBox="1"/>
          <p:nvPr>
            <p:ph type="ctrTitle"/>
          </p:nvPr>
        </p:nvSpPr>
        <p:spPr>
          <a:xfrm>
            <a:off x="801112" y="3276712"/>
            <a:ext cx="8031300" cy="1160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434343"/>
              </a:buClr>
              <a:buSzPts val="1500"/>
              <a:buFont typeface="Oswald"/>
              <a:buNone/>
              <a:defRPr b="0" i="0" sz="6000" u="none" cap="none" strike="noStrike">
                <a:solidFill>
                  <a:srgbClr val="434343"/>
                </a:solidFill>
                <a:latin typeface="Oswald"/>
                <a:ea typeface="Oswald"/>
                <a:cs typeface="Oswald"/>
                <a:sym typeface="Oswald"/>
              </a:defRPr>
            </a:lvl1pPr>
            <a:lvl2pPr lvl="1"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2pPr>
            <a:lvl3pPr lvl="2"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3pPr>
            <a:lvl4pPr lvl="3"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4pPr>
            <a:lvl5pPr lvl="4"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5pPr>
            <a:lvl6pPr lvl="5"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6pPr>
            <a:lvl7pPr lvl="6"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7pPr>
            <a:lvl8pPr lvl="7"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8pPr>
            <a:lvl9pPr lvl="8"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9pPr>
          </a:lstStyle>
          <a:p/>
        </p:txBody>
      </p:sp>
      <p:sp>
        <p:nvSpPr>
          <p:cNvPr id="53" name="Google Shape;53;g1084e7922aa_0_9"/>
          <p:cNvSpPr/>
          <p:nvPr/>
        </p:nvSpPr>
        <p:spPr>
          <a:xfrm rot="-5400000">
            <a:off x="8744953" y="5584406"/>
            <a:ext cx="496800" cy="2066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54" name="Google Shape;54;g1084e7922aa_0_9"/>
          <p:cNvSpPr/>
          <p:nvPr/>
        </p:nvSpPr>
        <p:spPr>
          <a:xfrm flipH="1" rot="-5400000">
            <a:off x="-214533" y="3421200"/>
            <a:ext cx="1398000" cy="15600"/>
          </a:xfrm>
          <a:prstGeom prst="rect">
            <a:avLst/>
          </a:prstGeom>
          <a:solidFill>
            <a:srgbClr val="6666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55" name="Google Shape;55;g1084e7922aa_0_9"/>
          <p:cNvSpPr/>
          <p:nvPr/>
        </p:nvSpPr>
        <p:spPr>
          <a:xfrm rot="-520910">
            <a:off x="8770288" y="24415"/>
            <a:ext cx="1198432" cy="6741741"/>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56" name="Google Shape;56;g1084e7922aa_0_9"/>
          <p:cNvSpPr/>
          <p:nvPr/>
        </p:nvSpPr>
        <p:spPr>
          <a:xfrm rot="-521169">
            <a:off x="9262427" y="5285142"/>
            <a:ext cx="1110436" cy="1578126"/>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ítulo e conteúdo">
  <p:cSld name="3_Título e conteúdo">
    <p:spTree>
      <p:nvGrpSpPr>
        <p:cNvPr id="57" name="Shape 57"/>
        <p:cNvGrpSpPr/>
        <p:nvPr/>
      </p:nvGrpSpPr>
      <p:grpSpPr>
        <a:xfrm>
          <a:off x="0" y="0"/>
          <a:ext cx="0" cy="0"/>
          <a:chOff x="0" y="0"/>
          <a:chExt cx="0" cy="0"/>
        </a:xfrm>
      </p:grpSpPr>
      <p:sp>
        <p:nvSpPr>
          <p:cNvPr id="58" name="Google Shape;58;g1084e7922aa_0_16"/>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1pPr>
            <a:lvl2pPr lvl="1"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2pPr>
            <a:lvl3pPr lvl="2"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3pPr>
            <a:lvl4pPr lvl="3"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4pPr>
            <a:lvl5pPr lvl="4"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5pPr>
            <a:lvl6pPr lvl="5"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6pPr>
            <a:lvl7pPr lvl="6"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7pPr>
            <a:lvl8pPr lvl="7"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8pPr>
            <a:lvl9pPr lvl="8"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9pPr>
          </a:lstStyle>
          <a:p/>
        </p:txBody>
      </p:sp>
      <p:sp>
        <p:nvSpPr>
          <p:cNvPr id="59" name="Google Shape;59;g1084e7922aa_0_16"/>
          <p:cNvSpPr txBox="1"/>
          <p:nvPr>
            <p:ph idx="2" type="title"/>
          </p:nvPr>
        </p:nvSpPr>
        <p:spPr>
          <a:xfrm>
            <a:off x="334600" y="711967"/>
            <a:ext cx="10515600" cy="9795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1pPr>
            <a:lvl2pPr lvl="1"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2pPr>
            <a:lvl3pPr lvl="2"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3pPr>
            <a:lvl4pPr lvl="3"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4pPr>
            <a:lvl5pPr lvl="4"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5pPr>
            <a:lvl6pPr lvl="5"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6pPr>
            <a:lvl7pPr lvl="6"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7pPr>
            <a:lvl8pPr lvl="7"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8pPr>
            <a:lvl9pPr lvl="8"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9pPr>
          </a:lstStyle>
          <a:p/>
        </p:txBody>
      </p:sp>
      <p:cxnSp>
        <p:nvCxnSpPr>
          <p:cNvPr id="60" name="Google Shape;60;g1084e7922aa_0_16"/>
          <p:cNvCxnSpPr/>
          <p:nvPr/>
        </p:nvCxnSpPr>
        <p:spPr>
          <a:xfrm>
            <a:off x="334600" y="-13333"/>
            <a:ext cx="0" cy="590700"/>
          </a:xfrm>
          <a:prstGeom prst="straightConnector1">
            <a:avLst/>
          </a:prstGeom>
          <a:noFill/>
          <a:ln cap="flat" cmpd="sng" w="9525">
            <a:solidFill>
              <a:srgbClr val="000000"/>
            </a:solidFill>
            <a:prstDash val="solid"/>
            <a:round/>
            <a:headEnd len="sm" w="sm" type="none"/>
            <a:tailEnd len="sm" w="sm" type="none"/>
          </a:ln>
        </p:spPr>
      </p:cxnSp>
      <p:sp>
        <p:nvSpPr>
          <p:cNvPr id="61" name="Google Shape;61;g1084e7922aa_0_16"/>
          <p:cNvSpPr txBox="1"/>
          <p:nvPr>
            <p:ph idx="1" type="body"/>
          </p:nvPr>
        </p:nvSpPr>
        <p:spPr>
          <a:xfrm>
            <a:off x="839788" y="2060575"/>
            <a:ext cx="10512300" cy="39609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0"/>
              </a:spcBef>
              <a:spcAft>
                <a:spcPts val="0"/>
              </a:spcAft>
              <a:buClr>
                <a:schemeClr val="accent2"/>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0"/>
              </a:spcBef>
              <a:spcAft>
                <a:spcPts val="0"/>
              </a:spcAft>
              <a:buClr>
                <a:srgbClr val="FB7405"/>
              </a:buClr>
              <a:buSzPts val="2000"/>
              <a:buFont typeface="Arial"/>
              <a:buChar char="•"/>
              <a:defRPr b="0" i="0" sz="20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62" name="Google Shape;62;g1084e7922aa_0_16"/>
          <p:cNvSpPr/>
          <p:nvPr/>
        </p:nvSpPr>
        <p:spPr>
          <a:xfrm>
            <a:off x="-24400" y="6172099"/>
            <a:ext cx="12240900" cy="720000"/>
          </a:xfrm>
          <a:prstGeom prst="rect">
            <a:avLst/>
          </a:prstGeom>
          <a:solidFill>
            <a:srgbClr val="1E4E79"/>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pic>
        <p:nvPicPr>
          <p:cNvPr id="63" name="Google Shape;63;g1084e7922aa_0_16"/>
          <p:cNvPicPr preferRelativeResize="0"/>
          <p:nvPr/>
        </p:nvPicPr>
        <p:blipFill rotWithShape="1">
          <a:blip r:embed="rId2">
            <a:alphaModFix/>
          </a:blip>
          <a:srcRect b="0" l="0" r="0" t="20178"/>
          <a:stretch/>
        </p:blipFill>
        <p:spPr>
          <a:xfrm>
            <a:off x="162434" y="6253496"/>
            <a:ext cx="1356365" cy="609015"/>
          </a:xfrm>
          <a:prstGeom prst="rect">
            <a:avLst/>
          </a:prstGeom>
          <a:noFill/>
          <a:ln>
            <a:noFill/>
          </a:ln>
        </p:spPr>
      </p:pic>
      <p:sp>
        <p:nvSpPr>
          <p:cNvPr id="64" name="Google Shape;64;g1084e7922aa_0_16"/>
          <p:cNvSpPr txBox="1"/>
          <p:nvPr/>
        </p:nvSpPr>
        <p:spPr>
          <a:xfrm>
            <a:off x="11349064" y="6197983"/>
            <a:ext cx="751200" cy="720000"/>
          </a:xfrm>
          <a:prstGeom prst="rect">
            <a:avLst/>
          </a:prstGeom>
          <a:no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fld id="{00000000-1234-1234-1234-123412341234}" type="slidenum">
              <a:rPr b="1" i="0" lang="pt-BR" sz="2100" u="none" cap="none" strike="noStrike">
                <a:solidFill>
                  <a:srgbClr val="FFFFFF"/>
                </a:solidFill>
                <a:latin typeface="Lato"/>
                <a:ea typeface="Lato"/>
                <a:cs typeface="Lato"/>
                <a:sym typeface="Lato"/>
              </a:rPr>
              <a:t>‹#›</a:t>
            </a:fld>
            <a:endParaRPr b="1" i="0" sz="2100" u="none" cap="none" strike="noStrike">
              <a:solidFill>
                <a:srgbClr val="FFFFFF"/>
              </a:solidFill>
              <a:latin typeface="Lato"/>
              <a:ea typeface="Lato"/>
              <a:cs typeface="Lato"/>
              <a:sym typeface="Lato"/>
            </a:endParaRPr>
          </a:p>
        </p:txBody>
      </p:sp>
      <p:sp>
        <p:nvSpPr>
          <p:cNvPr id="65" name="Google Shape;65;g1084e7922aa_0_16"/>
          <p:cNvSpPr txBox="1"/>
          <p:nvPr/>
        </p:nvSpPr>
        <p:spPr>
          <a:xfrm>
            <a:off x="1983133" y="6394004"/>
            <a:ext cx="8901600" cy="32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FFFFFF"/>
              </a:buClr>
              <a:buSzPts val="1600"/>
              <a:buFont typeface="Arial"/>
              <a:buNone/>
            </a:pPr>
            <a:r>
              <a:rPr b="0" i="0" lang="pt-BR" sz="1900" u="none" cap="none" strike="noStrike">
                <a:solidFill>
                  <a:srgbClr val="FFFFFF"/>
                </a:solidFill>
                <a:latin typeface="Lato Light"/>
                <a:ea typeface="Lato Light"/>
                <a:cs typeface="Lato Light"/>
                <a:sym typeface="Lato Light"/>
              </a:rPr>
              <a:t>9° Workshop INES 2.0 - 17 de dezembro de 2021 - Recife/PE (Evento Híbrido )</a:t>
            </a:r>
            <a:endParaRPr b="0" i="0" sz="1900" u="none" cap="none" strike="noStrike">
              <a:solidFill>
                <a:srgbClr val="FFFFFF"/>
              </a:solidFill>
              <a:latin typeface="Lato Light"/>
              <a:ea typeface="Lato Light"/>
              <a:cs typeface="Lato Light"/>
              <a:sym typeface="Lato Light"/>
            </a:endParaRPr>
          </a:p>
        </p:txBody>
      </p:sp>
      <p:cxnSp>
        <p:nvCxnSpPr>
          <p:cNvPr id="66" name="Google Shape;66;g1084e7922aa_0_16"/>
          <p:cNvCxnSpPr/>
          <p:nvPr/>
        </p:nvCxnSpPr>
        <p:spPr>
          <a:xfrm>
            <a:off x="1842467" y="6021357"/>
            <a:ext cx="0" cy="870000"/>
          </a:xfrm>
          <a:prstGeom prst="straightConnector1">
            <a:avLst/>
          </a:prstGeom>
          <a:noFill/>
          <a:ln cap="flat" cmpd="sng" w="19050">
            <a:solidFill>
              <a:srgbClr val="FFFFFF"/>
            </a:solidFill>
            <a:prstDash val="solid"/>
            <a:round/>
            <a:headEnd len="sm" w="sm" type="none"/>
            <a:tailEnd len="sm" w="sm" type="none"/>
          </a:ln>
        </p:spPr>
      </p:cxnSp>
      <p:pic>
        <p:nvPicPr>
          <p:cNvPr descr="http://ufc.br/images/_images/a_universidade/identidade_visual/brasao/brasao3_horizontal_cor_72dpi.png" id="67" name="Google Shape;67;g1084e7922aa_0_16"/>
          <p:cNvPicPr preferRelativeResize="0"/>
          <p:nvPr/>
        </p:nvPicPr>
        <p:blipFill rotWithShape="1">
          <a:blip r:embed="rId3">
            <a:alphaModFix/>
          </a:blip>
          <a:srcRect b="0" l="0" r="0" t="0"/>
          <a:stretch/>
        </p:blipFill>
        <p:spPr>
          <a:xfrm>
            <a:off x="10915969" y="113110"/>
            <a:ext cx="1056129" cy="465979"/>
          </a:xfrm>
          <a:prstGeom prst="rect">
            <a:avLst/>
          </a:prstGeom>
          <a:noFill/>
          <a:ln>
            <a:noFill/>
          </a:ln>
        </p:spPr>
      </p:pic>
      <p:pic>
        <p:nvPicPr>
          <p:cNvPr id="68" name="Google Shape;68;g1084e7922aa_0_16"/>
          <p:cNvPicPr preferRelativeResize="0"/>
          <p:nvPr/>
        </p:nvPicPr>
        <p:blipFill rotWithShape="1">
          <a:blip r:embed="rId4">
            <a:alphaModFix/>
          </a:blip>
          <a:srcRect b="0" l="0" r="0" t="0"/>
          <a:stretch/>
        </p:blipFill>
        <p:spPr>
          <a:xfrm>
            <a:off x="9438472" y="50700"/>
            <a:ext cx="1338705" cy="590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e branco">
  <p:cSld name="1_Título e branco">
    <p:spTree>
      <p:nvGrpSpPr>
        <p:cNvPr id="69" name="Shape 69"/>
        <p:cNvGrpSpPr/>
        <p:nvPr/>
      </p:nvGrpSpPr>
      <p:grpSpPr>
        <a:xfrm>
          <a:off x="0" y="0"/>
          <a:ext cx="0" cy="0"/>
          <a:chOff x="0" y="0"/>
          <a:chExt cx="0" cy="0"/>
        </a:xfrm>
      </p:grpSpPr>
      <p:sp>
        <p:nvSpPr>
          <p:cNvPr id="70" name="Google Shape;70;g1084e7922aa_0_41"/>
          <p:cNvSpPr txBox="1"/>
          <p:nvPr>
            <p:ph type="title"/>
          </p:nvPr>
        </p:nvSpPr>
        <p:spPr>
          <a:xfrm>
            <a:off x="334600" y="711967"/>
            <a:ext cx="10515600" cy="9795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1pPr>
            <a:lvl2pPr lvl="1"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2pPr>
            <a:lvl3pPr lvl="2"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3pPr>
            <a:lvl4pPr lvl="3"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4pPr>
            <a:lvl5pPr lvl="4"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5pPr>
            <a:lvl6pPr lvl="5"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6pPr>
            <a:lvl7pPr lvl="6"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7pPr>
            <a:lvl8pPr lvl="7"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8pPr>
            <a:lvl9pPr lvl="8"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9pPr>
          </a:lstStyle>
          <a:p/>
        </p:txBody>
      </p:sp>
      <p:sp>
        <p:nvSpPr>
          <p:cNvPr id="71" name="Google Shape;71;g1084e7922aa_0_41"/>
          <p:cNvSpPr/>
          <p:nvPr/>
        </p:nvSpPr>
        <p:spPr>
          <a:xfrm>
            <a:off x="-24400" y="6172099"/>
            <a:ext cx="12240900" cy="720000"/>
          </a:xfrm>
          <a:prstGeom prst="rect">
            <a:avLst/>
          </a:prstGeom>
          <a:solidFill>
            <a:srgbClr val="1E4E79"/>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72" name="Google Shape;72;g1084e7922aa_0_41"/>
          <p:cNvSpPr txBox="1"/>
          <p:nvPr/>
        </p:nvSpPr>
        <p:spPr>
          <a:xfrm>
            <a:off x="11349064" y="6197983"/>
            <a:ext cx="751200" cy="720000"/>
          </a:xfrm>
          <a:prstGeom prst="rect">
            <a:avLst/>
          </a:prstGeom>
          <a:no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fld id="{00000000-1234-1234-1234-123412341234}" type="slidenum">
              <a:rPr b="1" i="0" lang="pt-BR" sz="2100" u="none" cap="none" strike="noStrike">
                <a:solidFill>
                  <a:srgbClr val="FFFFFF"/>
                </a:solidFill>
                <a:latin typeface="Lato"/>
                <a:ea typeface="Lato"/>
                <a:cs typeface="Lato"/>
                <a:sym typeface="Lato"/>
              </a:rPr>
              <a:t>‹#›</a:t>
            </a:fld>
            <a:endParaRPr b="1" i="0" sz="2100" u="none" cap="none" strike="noStrike">
              <a:solidFill>
                <a:srgbClr val="FFFFFF"/>
              </a:solidFill>
              <a:latin typeface="Lato"/>
              <a:ea typeface="Lato"/>
              <a:cs typeface="Lato"/>
              <a:sym typeface="Lato"/>
            </a:endParaRPr>
          </a:p>
        </p:txBody>
      </p:sp>
      <p:sp>
        <p:nvSpPr>
          <p:cNvPr id="73" name="Google Shape;73;g1084e7922aa_0_41"/>
          <p:cNvSpPr txBox="1"/>
          <p:nvPr/>
        </p:nvSpPr>
        <p:spPr>
          <a:xfrm>
            <a:off x="1983133" y="6394004"/>
            <a:ext cx="8901600" cy="32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FFFFFF"/>
              </a:buClr>
              <a:buSzPts val="1600"/>
              <a:buFont typeface="Arial"/>
              <a:buNone/>
            </a:pPr>
            <a:r>
              <a:rPr lang="pt-BR" sz="1900">
                <a:solidFill>
                  <a:srgbClr val="FFFFFF"/>
                </a:solidFill>
                <a:latin typeface="Lato Light"/>
                <a:ea typeface="Lato Light"/>
                <a:cs typeface="Lato Light"/>
                <a:sym typeface="Lato Light"/>
              </a:rPr>
              <a:t>Reunião Coletiva</a:t>
            </a:r>
            <a:endParaRPr b="0" i="0" sz="1900" u="none" cap="none" strike="noStrike">
              <a:solidFill>
                <a:srgbClr val="FFFFFF"/>
              </a:solidFill>
              <a:latin typeface="Lato Light"/>
              <a:ea typeface="Lato Light"/>
              <a:cs typeface="Lato Light"/>
              <a:sym typeface="Lato Light"/>
            </a:endParaRPr>
          </a:p>
        </p:txBody>
      </p:sp>
      <p:cxnSp>
        <p:nvCxnSpPr>
          <p:cNvPr id="74" name="Google Shape;74;g1084e7922aa_0_41"/>
          <p:cNvCxnSpPr/>
          <p:nvPr/>
        </p:nvCxnSpPr>
        <p:spPr>
          <a:xfrm>
            <a:off x="1842467" y="6021357"/>
            <a:ext cx="0" cy="870000"/>
          </a:xfrm>
          <a:prstGeom prst="straightConnector1">
            <a:avLst/>
          </a:prstGeom>
          <a:noFill/>
          <a:ln cap="flat" cmpd="sng" w="19050">
            <a:solidFill>
              <a:srgbClr val="FFFFFF"/>
            </a:solidFill>
            <a:prstDash val="solid"/>
            <a:round/>
            <a:headEnd len="sm" w="sm" type="none"/>
            <a:tailEnd len="sm" w="sm" type="none"/>
          </a:ln>
        </p:spPr>
      </p:cxnSp>
      <p:pic>
        <p:nvPicPr>
          <p:cNvPr descr="http://ufc.br/images/_images/a_universidade/identidade_visual/brasao/brasao3_horizontal_cor_72dpi.png" id="75" name="Google Shape;75;g1084e7922aa_0_41"/>
          <p:cNvPicPr preferRelativeResize="0"/>
          <p:nvPr/>
        </p:nvPicPr>
        <p:blipFill rotWithShape="1">
          <a:blip r:embed="rId2">
            <a:alphaModFix/>
          </a:blip>
          <a:srcRect b="0" l="0" r="0" t="0"/>
          <a:stretch/>
        </p:blipFill>
        <p:spPr>
          <a:xfrm>
            <a:off x="10915969" y="113110"/>
            <a:ext cx="1056129" cy="465979"/>
          </a:xfrm>
          <a:prstGeom prst="rect">
            <a:avLst/>
          </a:prstGeom>
          <a:noFill/>
          <a:ln>
            <a:noFill/>
          </a:ln>
        </p:spPr>
      </p:pic>
      <p:pic>
        <p:nvPicPr>
          <p:cNvPr id="76" name="Google Shape;76;g1084e7922aa_0_41"/>
          <p:cNvPicPr preferRelativeResize="0"/>
          <p:nvPr/>
        </p:nvPicPr>
        <p:blipFill rotWithShape="1">
          <a:blip r:embed="rId3">
            <a:alphaModFix/>
          </a:blip>
          <a:srcRect b="0" l="0" r="0" t="0"/>
          <a:stretch/>
        </p:blipFill>
        <p:spPr>
          <a:xfrm>
            <a:off x="9438472" y="50700"/>
            <a:ext cx="1338705" cy="590800"/>
          </a:xfrm>
          <a:prstGeom prst="rect">
            <a:avLst/>
          </a:prstGeom>
          <a:noFill/>
          <a:ln>
            <a:noFill/>
          </a:ln>
        </p:spPr>
      </p:pic>
      <p:pic>
        <p:nvPicPr>
          <p:cNvPr descr="great_wwhite.png" id="77" name="Google Shape;77;g1084e7922aa_0_41"/>
          <p:cNvPicPr preferRelativeResize="0"/>
          <p:nvPr/>
        </p:nvPicPr>
        <p:blipFill rotWithShape="1">
          <a:blip r:embed="rId4">
            <a:alphaModFix/>
          </a:blip>
          <a:srcRect b="0" l="0" r="0" t="0"/>
          <a:stretch/>
        </p:blipFill>
        <p:spPr>
          <a:xfrm>
            <a:off x="132398" y="6262623"/>
            <a:ext cx="1649732" cy="590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lide de Secao">
  <p:cSld name="1_Slide de Secao">
    <p:spTree>
      <p:nvGrpSpPr>
        <p:cNvPr id="78" name="Shape 78"/>
        <p:cNvGrpSpPr/>
        <p:nvPr/>
      </p:nvGrpSpPr>
      <p:grpSpPr>
        <a:xfrm>
          <a:off x="0" y="0"/>
          <a:ext cx="0" cy="0"/>
          <a:chOff x="0" y="0"/>
          <a:chExt cx="0" cy="0"/>
        </a:xfrm>
      </p:grpSpPr>
      <p:sp>
        <p:nvSpPr>
          <p:cNvPr id="79" name="Google Shape;79;g1084e7922aa_0_63"/>
          <p:cNvSpPr/>
          <p:nvPr/>
        </p:nvSpPr>
        <p:spPr>
          <a:xfrm>
            <a:off x="9336360" y="0"/>
            <a:ext cx="2855700" cy="6858000"/>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80" name="Google Shape;80;g1084e7922aa_0_63"/>
          <p:cNvSpPr txBox="1"/>
          <p:nvPr>
            <p:ph type="ctrTitle"/>
          </p:nvPr>
        </p:nvSpPr>
        <p:spPr>
          <a:xfrm>
            <a:off x="801112" y="3276712"/>
            <a:ext cx="8031300" cy="1160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434343"/>
              </a:buClr>
              <a:buSzPts val="1500"/>
              <a:buFont typeface="Oswald"/>
              <a:buNone/>
              <a:defRPr b="0" i="0" sz="6000" u="none" cap="none" strike="noStrike">
                <a:solidFill>
                  <a:srgbClr val="434343"/>
                </a:solidFill>
                <a:latin typeface="Oswald"/>
                <a:ea typeface="Oswald"/>
                <a:cs typeface="Oswald"/>
                <a:sym typeface="Oswald"/>
              </a:defRPr>
            </a:lvl1pPr>
            <a:lvl2pPr lvl="1"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2pPr>
            <a:lvl3pPr lvl="2"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3pPr>
            <a:lvl4pPr lvl="3"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4pPr>
            <a:lvl5pPr lvl="4"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5pPr>
            <a:lvl6pPr lvl="5"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6pPr>
            <a:lvl7pPr lvl="6"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7pPr>
            <a:lvl8pPr lvl="7"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8pPr>
            <a:lvl9pPr lvl="8" marR="0" rtl="0" algn="l">
              <a:lnSpc>
                <a:spcPct val="100000"/>
              </a:lnSpc>
              <a:spcBef>
                <a:spcPts val="0"/>
              </a:spcBef>
              <a:spcAft>
                <a:spcPts val="0"/>
              </a:spcAft>
              <a:buClr>
                <a:srgbClr val="000000"/>
              </a:buClr>
              <a:buSzPts val="1500"/>
              <a:buFont typeface="Anton"/>
              <a:buNone/>
              <a:defRPr b="0" i="0" sz="1900" u="none" cap="none" strike="noStrike">
                <a:solidFill>
                  <a:srgbClr val="000000"/>
                </a:solidFill>
                <a:latin typeface="Anton"/>
                <a:ea typeface="Anton"/>
                <a:cs typeface="Anton"/>
                <a:sym typeface="Anton"/>
              </a:defRPr>
            </a:lvl9pPr>
          </a:lstStyle>
          <a:p/>
        </p:txBody>
      </p:sp>
      <p:sp>
        <p:nvSpPr>
          <p:cNvPr id="81" name="Google Shape;81;g1084e7922aa_0_63"/>
          <p:cNvSpPr/>
          <p:nvPr/>
        </p:nvSpPr>
        <p:spPr>
          <a:xfrm rot="-520910">
            <a:off x="8770288" y="70934"/>
            <a:ext cx="1198432" cy="6741741"/>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82" name="Google Shape;82;g1084e7922aa_0_63"/>
          <p:cNvSpPr/>
          <p:nvPr/>
        </p:nvSpPr>
        <p:spPr>
          <a:xfrm rot="-521169">
            <a:off x="9270377" y="5311930"/>
            <a:ext cx="1110436" cy="1684916"/>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83" name="Google Shape;83;g1084e7922aa_0_63"/>
          <p:cNvSpPr/>
          <p:nvPr/>
        </p:nvSpPr>
        <p:spPr>
          <a:xfrm flipH="1" rot="-5400000">
            <a:off x="-214533" y="3421200"/>
            <a:ext cx="1398000" cy="15600"/>
          </a:xfrm>
          <a:prstGeom prst="rect">
            <a:avLst/>
          </a:prstGeom>
          <a:solidFill>
            <a:srgbClr val="6666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84" name="Google Shape;84;g1084e7922aa_0_63"/>
          <p:cNvSpPr/>
          <p:nvPr/>
        </p:nvSpPr>
        <p:spPr>
          <a:xfrm>
            <a:off x="8543125" y="0"/>
            <a:ext cx="900300" cy="658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85" name="Google Shape;85;g1084e7922aa_0_63"/>
          <p:cNvSpPr/>
          <p:nvPr/>
        </p:nvSpPr>
        <p:spPr>
          <a:xfrm>
            <a:off x="8243467" y="6576325"/>
            <a:ext cx="900300" cy="181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branco">
  <p:cSld name="Título e branco">
    <p:spTree>
      <p:nvGrpSpPr>
        <p:cNvPr id="86" name="Shape 86"/>
        <p:cNvGrpSpPr/>
        <p:nvPr/>
      </p:nvGrpSpPr>
      <p:grpSpPr>
        <a:xfrm>
          <a:off x="0" y="0"/>
          <a:ext cx="0" cy="0"/>
          <a:chOff x="0" y="0"/>
          <a:chExt cx="0" cy="0"/>
        </a:xfrm>
      </p:grpSpPr>
      <p:sp>
        <p:nvSpPr>
          <p:cNvPr id="87" name="Google Shape;87;g1084e7922aa_0_71"/>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1pPr>
            <a:lvl2pPr lvl="1"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2pPr>
            <a:lvl3pPr lvl="2"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3pPr>
            <a:lvl4pPr lvl="3"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4pPr>
            <a:lvl5pPr lvl="4"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5pPr>
            <a:lvl6pPr lvl="5"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6pPr>
            <a:lvl7pPr lvl="6"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7pPr>
            <a:lvl8pPr lvl="7"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8pPr>
            <a:lvl9pPr lvl="8" marR="0" rtl="0" algn="l">
              <a:lnSpc>
                <a:spcPct val="100000"/>
              </a:lnSpc>
              <a:spcBef>
                <a:spcPts val="0"/>
              </a:spcBef>
              <a:spcAft>
                <a:spcPts val="0"/>
              </a:spcAft>
              <a:buClr>
                <a:srgbClr val="666666"/>
              </a:buClr>
              <a:buSzPts val="2100"/>
              <a:buFont typeface="Oswald"/>
              <a:buNone/>
              <a:defRPr b="0" i="0" sz="2100" u="none" cap="none" strike="noStrike">
                <a:solidFill>
                  <a:srgbClr val="666666"/>
                </a:solidFill>
                <a:latin typeface="Oswald"/>
                <a:ea typeface="Oswald"/>
                <a:cs typeface="Oswald"/>
                <a:sym typeface="Oswald"/>
              </a:defRPr>
            </a:lvl9pPr>
          </a:lstStyle>
          <a:p/>
        </p:txBody>
      </p:sp>
      <p:cxnSp>
        <p:nvCxnSpPr>
          <p:cNvPr id="88" name="Google Shape;88;g1084e7922aa_0_71"/>
          <p:cNvCxnSpPr/>
          <p:nvPr/>
        </p:nvCxnSpPr>
        <p:spPr>
          <a:xfrm>
            <a:off x="334600" y="-13333"/>
            <a:ext cx="0" cy="590700"/>
          </a:xfrm>
          <a:prstGeom prst="straightConnector1">
            <a:avLst/>
          </a:prstGeom>
          <a:noFill/>
          <a:ln cap="flat" cmpd="sng" w="9525">
            <a:solidFill>
              <a:srgbClr val="000000"/>
            </a:solidFill>
            <a:prstDash val="solid"/>
            <a:round/>
            <a:headEnd len="sm" w="sm" type="none"/>
            <a:tailEnd len="sm" w="sm" type="none"/>
          </a:ln>
        </p:spPr>
      </p:cxnSp>
      <p:sp>
        <p:nvSpPr>
          <p:cNvPr id="89" name="Google Shape;89;g1084e7922aa_0_71"/>
          <p:cNvSpPr txBox="1"/>
          <p:nvPr>
            <p:ph idx="2" type="title"/>
          </p:nvPr>
        </p:nvSpPr>
        <p:spPr>
          <a:xfrm>
            <a:off x="334600" y="711967"/>
            <a:ext cx="10515600" cy="9795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1pPr>
            <a:lvl2pPr lvl="1"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2pPr>
            <a:lvl3pPr lvl="2"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3pPr>
            <a:lvl4pPr lvl="3"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4pPr>
            <a:lvl5pPr lvl="4"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5pPr>
            <a:lvl6pPr lvl="5"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6pPr>
            <a:lvl7pPr lvl="6"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7pPr>
            <a:lvl8pPr lvl="7"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8pPr>
            <a:lvl9pPr lvl="8" marR="0" rtl="0" algn="l">
              <a:lnSpc>
                <a:spcPct val="100000"/>
              </a:lnSpc>
              <a:spcBef>
                <a:spcPts val="0"/>
              </a:spcBef>
              <a:spcAft>
                <a:spcPts val="0"/>
              </a:spcAft>
              <a:buClr>
                <a:srgbClr val="1E4E79"/>
              </a:buClr>
              <a:buSzPts val="1500"/>
              <a:buFont typeface="Oswald"/>
              <a:buNone/>
              <a:defRPr b="0" i="0" sz="4300" u="none" cap="none" strike="noStrike">
                <a:solidFill>
                  <a:srgbClr val="1E4E79"/>
                </a:solidFill>
                <a:latin typeface="Oswald"/>
                <a:ea typeface="Oswald"/>
                <a:cs typeface="Oswald"/>
                <a:sym typeface="Oswald"/>
              </a:defRPr>
            </a:lvl9pPr>
          </a:lstStyle>
          <a:p/>
        </p:txBody>
      </p:sp>
      <p:sp>
        <p:nvSpPr>
          <p:cNvPr id="90" name="Google Shape;90;g1084e7922aa_0_71"/>
          <p:cNvSpPr/>
          <p:nvPr/>
        </p:nvSpPr>
        <p:spPr>
          <a:xfrm>
            <a:off x="-24400" y="6172099"/>
            <a:ext cx="12240900" cy="720000"/>
          </a:xfrm>
          <a:prstGeom prst="rect">
            <a:avLst/>
          </a:prstGeom>
          <a:solidFill>
            <a:srgbClr val="1E4E79"/>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pic>
        <p:nvPicPr>
          <p:cNvPr id="91" name="Google Shape;91;g1084e7922aa_0_71"/>
          <p:cNvPicPr preferRelativeResize="0"/>
          <p:nvPr/>
        </p:nvPicPr>
        <p:blipFill rotWithShape="1">
          <a:blip r:embed="rId2">
            <a:alphaModFix/>
          </a:blip>
          <a:srcRect b="0" l="0" r="0" t="20178"/>
          <a:stretch/>
        </p:blipFill>
        <p:spPr>
          <a:xfrm>
            <a:off x="162434" y="6253496"/>
            <a:ext cx="1356365" cy="609015"/>
          </a:xfrm>
          <a:prstGeom prst="rect">
            <a:avLst/>
          </a:prstGeom>
          <a:noFill/>
          <a:ln>
            <a:noFill/>
          </a:ln>
        </p:spPr>
      </p:pic>
      <p:sp>
        <p:nvSpPr>
          <p:cNvPr id="92" name="Google Shape;92;g1084e7922aa_0_71"/>
          <p:cNvSpPr txBox="1"/>
          <p:nvPr/>
        </p:nvSpPr>
        <p:spPr>
          <a:xfrm>
            <a:off x="11349064" y="6197983"/>
            <a:ext cx="751200" cy="720000"/>
          </a:xfrm>
          <a:prstGeom prst="rect">
            <a:avLst/>
          </a:prstGeom>
          <a:no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100"/>
              <a:buFont typeface="Arial"/>
              <a:buNone/>
            </a:pPr>
            <a:fld id="{00000000-1234-1234-1234-123412341234}" type="slidenum">
              <a:rPr b="1" i="0" lang="pt-BR" sz="2100" u="none" cap="none" strike="noStrike">
                <a:solidFill>
                  <a:srgbClr val="FFFFFF"/>
                </a:solidFill>
                <a:latin typeface="Lato"/>
                <a:ea typeface="Lato"/>
                <a:cs typeface="Lato"/>
                <a:sym typeface="Lato"/>
              </a:rPr>
              <a:t>‹#›</a:t>
            </a:fld>
            <a:endParaRPr b="1" i="0" sz="2100" u="none" cap="none" strike="noStrike">
              <a:solidFill>
                <a:srgbClr val="FFFFFF"/>
              </a:solidFill>
              <a:latin typeface="Lato"/>
              <a:ea typeface="Lato"/>
              <a:cs typeface="Lato"/>
              <a:sym typeface="Lato"/>
            </a:endParaRPr>
          </a:p>
        </p:txBody>
      </p:sp>
      <p:sp>
        <p:nvSpPr>
          <p:cNvPr id="93" name="Google Shape;93;g1084e7922aa_0_71"/>
          <p:cNvSpPr txBox="1"/>
          <p:nvPr/>
        </p:nvSpPr>
        <p:spPr>
          <a:xfrm>
            <a:off x="1983133" y="6394004"/>
            <a:ext cx="8901600" cy="327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FFFFFF"/>
              </a:buClr>
              <a:buSzPts val="1600"/>
              <a:buFont typeface="Arial"/>
              <a:buNone/>
            </a:pPr>
            <a:r>
              <a:rPr b="0" i="0" lang="pt-BR" sz="1900" u="none" cap="none" strike="noStrike">
                <a:solidFill>
                  <a:srgbClr val="FFFFFF"/>
                </a:solidFill>
                <a:latin typeface="Lato Light"/>
                <a:ea typeface="Lato Light"/>
                <a:cs typeface="Lato Light"/>
                <a:sym typeface="Lato Light"/>
              </a:rPr>
              <a:t>9° Workshop INES 2.0 - 17 de dezembro de 2021 - Recife/PE (Evento Híbrido )</a:t>
            </a:r>
            <a:endParaRPr b="0" i="0" sz="1900" u="none" cap="none" strike="noStrike">
              <a:solidFill>
                <a:srgbClr val="FFFFFF"/>
              </a:solidFill>
              <a:latin typeface="Lato Light"/>
              <a:ea typeface="Lato Light"/>
              <a:cs typeface="Lato Light"/>
              <a:sym typeface="Lato Light"/>
            </a:endParaRPr>
          </a:p>
        </p:txBody>
      </p:sp>
      <p:cxnSp>
        <p:nvCxnSpPr>
          <p:cNvPr id="94" name="Google Shape;94;g1084e7922aa_0_71"/>
          <p:cNvCxnSpPr/>
          <p:nvPr/>
        </p:nvCxnSpPr>
        <p:spPr>
          <a:xfrm>
            <a:off x="1842467" y="6021357"/>
            <a:ext cx="0" cy="870000"/>
          </a:xfrm>
          <a:prstGeom prst="straightConnector1">
            <a:avLst/>
          </a:prstGeom>
          <a:noFill/>
          <a:ln cap="flat" cmpd="sng" w="19050">
            <a:solidFill>
              <a:srgbClr val="FFFFFF"/>
            </a:solidFill>
            <a:prstDash val="solid"/>
            <a:round/>
            <a:headEnd len="sm" w="sm" type="none"/>
            <a:tailEnd len="sm" w="sm" type="none"/>
          </a:ln>
        </p:spPr>
      </p:cxnSp>
      <p:pic>
        <p:nvPicPr>
          <p:cNvPr descr="http://ufc.br/images/_images/a_universidade/identidade_visual/brasao/brasao3_horizontal_cor_72dpi.png" id="95" name="Google Shape;95;g1084e7922aa_0_71"/>
          <p:cNvPicPr preferRelativeResize="0"/>
          <p:nvPr/>
        </p:nvPicPr>
        <p:blipFill rotWithShape="1">
          <a:blip r:embed="rId3">
            <a:alphaModFix/>
          </a:blip>
          <a:srcRect b="0" l="0" r="0" t="0"/>
          <a:stretch/>
        </p:blipFill>
        <p:spPr>
          <a:xfrm>
            <a:off x="10915969" y="113110"/>
            <a:ext cx="1056129" cy="465979"/>
          </a:xfrm>
          <a:prstGeom prst="rect">
            <a:avLst/>
          </a:prstGeom>
          <a:noFill/>
          <a:ln>
            <a:noFill/>
          </a:ln>
        </p:spPr>
      </p:pic>
      <p:pic>
        <p:nvPicPr>
          <p:cNvPr id="96" name="Google Shape;96;g1084e7922aa_0_71"/>
          <p:cNvPicPr preferRelativeResize="0"/>
          <p:nvPr/>
        </p:nvPicPr>
        <p:blipFill rotWithShape="1">
          <a:blip r:embed="rId4">
            <a:alphaModFix/>
          </a:blip>
          <a:srcRect b="0" l="0" r="0" t="0"/>
          <a:stretch/>
        </p:blipFill>
        <p:spPr>
          <a:xfrm>
            <a:off x="9438472" y="50700"/>
            <a:ext cx="1338705" cy="590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3.86.153.243:3000/GraphRequ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great-ufc/ClassificationGraphSolutionforIoH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ctrTitle"/>
          </p:nvPr>
        </p:nvSpPr>
        <p:spPr>
          <a:xfrm>
            <a:off x="317925" y="1746250"/>
            <a:ext cx="11611800" cy="1887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pt-BR" sz="4600"/>
              <a:t>Classification Graph to the Internet of Health Things Applications</a:t>
            </a:r>
            <a:endParaRPr sz="4800">
              <a:solidFill>
                <a:srgbClr val="666666"/>
              </a:solidFill>
            </a:endParaRPr>
          </a:p>
          <a:p>
            <a:pPr indent="0" lvl="0" marL="0" rtl="0" algn="ctr">
              <a:lnSpc>
                <a:spcPct val="115000"/>
              </a:lnSpc>
              <a:spcBef>
                <a:spcPts val="0"/>
              </a:spcBef>
              <a:spcAft>
                <a:spcPts val="0"/>
              </a:spcAft>
              <a:buClr>
                <a:schemeClr val="dk1"/>
              </a:buClr>
              <a:buSzPts val="1100"/>
              <a:buFont typeface="Arial"/>
              <a:buNone/>
            </a:pPr>
            <a:r>
              <a:t/>
            </a:r>
            <a:endParaRPr sz="4600"/>
          </a:p>
        </p:txBody>
      </p:sp>
      <p:sp>
        <p:nvSpPr>
          <p:cNvPr id="127" name="Google Shape;127;p1"/>
          <p:cNvSpPr txBox="1"/>
          <p:nvPr>
            <p:ph idx="1" type="body"/>
          </p:nvPr>
        </p:nvSpPr>
        <p:spPr>
          <a:xfrm>
            <a:off x="732000" y="3505200"/>
            <a:ext cx="10728000" cy="209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500"/>
              <a:buFont typeface="Arial"/>
              <a:buNone/>
            </a:pPr>
            <a:r>
              <a:rPr b="1" lang="pt-BR" sz="2000">
                <a:solidFill>
                  <a:srgbClr val="666666"/>
                </a:solidFill>
                <a:latin typeface="Calibri"/>
                <a:ea typeface="Calibri"/>
                <a:cs typeface="Calibri"/>
                <a:sym typeface="Calibri"/>
              </a:rPr>
              <a:t>Author</a:t>
            </a:r>
            <a:r>
              <a:rPr lang="pt-BR" sz="2000">
                <a:solidFill>
                  <a:srgbClr val="666666"/>
                </a:solidFill>
                <a:latin typeface="Calibri"/>
                <a:ea typeface="Calibri"/>
                <a:cs typeface="Calibri"/>
                <a:sym typeface="Calibri"/>
              </a:rPr>
              <a:t>: Evilasio  Costa Junior¹  </a:t>
            </a:r>
            <a:endParaRPr sz="2000">
              <a:solidFill>
                <a:srgbClr val="666666"/>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500"/>
              <a:buFont typeface="Arial"/>
              <a:buNone/>
            </a:pPr>
            <a:r>
              <a:rPr b="1" lang="pt-BR" sz="2000">
                <a:solidFill>
                  <a:srgbClr val="666666"/>
                </a:solidFill>
                <a:latin typeface="Calibri"/>
                <a:ea typeface="Calibri"/>
                <a:cs typeface="Calibri"/>
                <a:sym typeface="Calibri"/>
              </a:rPr>
              <a:t>Supervisors</a:t>
            </a:r>
            <a:r>
              <a:rPr lang="pt-BR" sz="2000">
                <a:solidFill>
                  <a:srgbClr val="666666"/>
                </a:solidFill>
                <a:latin typeface="Calibri"/>
                <a:ea typeface="Calibri"/>
                <a:cs typeface="Calibri"/>
                <a:sym typeface="Calibri"/>
              </a:rPr>
              <a:t>: Rossana M. C. Andrade¹ and Leonardo S. Rocha²</a:t>
            </a:r>
            <a:endParaRPr sz="2000">
              <a:solidFill>
                <a:srgbClr val="666666"/>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500"/>
              <a:buFont typeface="Arial"/>
              <a:buNone/>
            </a:pPr>
            <a:r>
              <a:t/>
            </a:r>
            <a:endParaRPr sz="600">
              <a:solidFill>
                <a:srgbClr val="666666"/>
              </a:solidFill>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rPr lang="pt-BR" sz="1600">
                <a:solidFill>
                  <a:srgbClr val="666666"/>
                </a:solidFill>
                <a:latin typeface="Calibri"/>
                <a:ea typeface="Calibri"/>
                <a:cs typeface="Calibri"/>
                <a:sym typeface="Calibri"/>
              </a:rPr>
              <a:t>¹ Group of Computer Networks, Software Engineering and Systems (GREat)</a:t>
            </a:r>
            <a:endParaRPr sz="1600">
              <a:solidFill>
                <a:srgbClr val="666666"/>
              </a:solidFill>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rPr lang="pt-BR" sz="1600">
                <a:solidFill>
                  <a:srgbClr val="666666"/>
                </a:solidFill>
                <a:latin typeface="Calibri"/>
                <a:ea typeface="Calibri"/>
                <a:cs typeface="Calibri"/>
                <a:sym typeface="Calibri"/>
              </a:rPr>
              <a:t>Federal University of Ceará (UFC) - Fortaleza - CE - Brazil</a:t>
            </a:r>
            <a:endParaRPr sz="1600">
              <a:solidFill>
                <a:srgbClr val="666666"/>
              </a:solidFill>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t/>
            </a:r>
            <a:endParaRPr sz="600">
              <a:solidFill>
                <a:srgbClr val="666666"/>
              </a:solidFill>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rPr lang="pt-BR" sz="1600">
                <a:solidFill>
                  <a:srgbClr val="666666"/>
                </a:solidFill>
                <a:latin typeface="Calibri"/>
                <a:ea typeface="Calibri"/>
                <a:cs typeface="Calibri"/>
                <a:sym typeface="Calibri"/>
              </a:rPr>
              <a:t>² State University of Ceará - Fortaleza - CE - Brazil</a:t>
            </a:r>
            <a:endParaRPr sz="1600">
              <a:solidFill>
                <a:srgbClr val="666666"/>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500"/>
              <a:buFont typeface="Arial"/>
              <a:buNone/>
            </a:pPr>
            <a:r>
              <a:t/>
            </a:r>
            <a:endParaRPr b="1" sz="2000">
              <a:solidFill>
                <a:srgbClr val="66666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e157c034b4_0_11"/>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2100"/>
              <a:buNone/>
            </a:pPr>
            <a:r>
              <a:t/>
            </a:r>
            <a:endParaRPr/>
          </a:p>
        </p:txBody>
      </p:sp>
      <p:sp>
        <p:nvSpPr>
          <p:cNvPr id="191" name="Google Shape;191;g1e157c034b4_0_11"/>
          <p:cNvSpPr txBox="1"/>
          <p:nvPr>
            <p:ph idx="3" type="title"/>
          </p:nvPr>
        </p:nvSpPr>
        <p:spPr>
          <a:xfrm>
            <a:off x="334600" y="483367"/>
            <a:ext cx="10515600" cy="9795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1500"/>
              <a:buNone/>
            </a:pPr>
            <a:r>
              <a:rPr lang="pt-BR"/>
              <a:t>Evaluation</a:t>
            </a:r>
            <a:endParaRPr/>
          </a:p>
        </p:txBody>
      </p:sp>
      <p:sp>
        <p:nvSpPr>
          <p:cNvPr id="192" name="Google Shape;192;g1e157c034b4_0_11"/>
          <p:cNvSpPr txBox="1"/>
          <p:nvPr>
            <p:ph idx="1" type="body"/>
          </p:nvPr>
        </p:nvSpPr>
        <p:spPr>
          <a:xfrm>
            <a:off x="839434" y="1415100"/>
            <a:ext cx="10378500" cy="3960900"/>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0"/>
              </a:spcBef>
              <a:spcAft>
                <a:spcPts val="0"/>
              </a:spcAft>
              <a:buClr>
                <a:srgbClr val="FF9900"/>
              </a:buClr>
              <a:buSzPts val="2100"/>
              <a:buChar char="➢"/>
            </a:pPr>
            <a:r>
              <a:rPr lang="pt-BR" sz="2100">
                <a:solidFill>
                  <a:schemeClr val="dk1"/>
                </a:solidFill>
              </a:rPr>
              <a:t>To evaluate the functionality of the graph, we created a python system on a server located in the AWS cloud that generates the classification graph and stores it in an MYSQL database or in an XML file format</a:t>
            </a:r>
            <a:endParaRPr sz="2100">
              <a:solidFill>
                <a:schemeClr val="dk1"/>
              </a:solidFill>
            </a:endParaRPr>
          </a:p>
          <a:p>
            <a:pPr indent="0" lvl="0" marL="457200" rtl="0" algn="l">
              <a:lnSpc>
                <a:spcPct val="100000"/>
              </a:lnSpc>
              <a:spcBef>
                <a:spcPts val="0"/>
              </a:spcBef>
              <a:spcAft>
                <a:spcPts val="0"/>
              </a:spcAft>
              <a:buNone/>
            </a:pPr>
            <a:r>
              <a:t/>
            </a:r>
            <a:endParaRPr sz="2100">
              <a:solidFill>
                <a:schemeClr val="dk1"/>
              </a:solidFill>
            </a:endParaRPr>
          </a:p>
          <a:p>
            <a:pPr indent="-361950" lvl="0" marL="457200" rtl="0" algn="l">
              <a:lnSpc>
                <a:spcPct val="100000"/>
              </a:lnSpc>
              <a:spcBef>
                <a:spcPts val="0"/>
              </a:spcBef>
              <a:spcAft>
                <a:spcPts val="0"/>
              </a:spcAft>
              <a:buClr>
                <a:schemeClr val="dk1"/>
              </a:buClr>
              <a:buSzPts val="2100"/>
              <a:buChar char="➢"/>
            </a:pPr>
            <a:r>
              <a:rPr lang="pt-BR" sz="2100">
                <a:solidFill>
                  <a:schemeClr val="dk1"/>
                </a:solidFill>
              </a:rPr>
              <a:t>We use two datasets with data to identify movement patterns:</a:t>
            </a:r>
            <a:endParaRPr sz="2100">
              <a:solidFill>
                <a:schemeClr val="dk1"/>
              </a:solidFill>
            </a:endParaRPr>
          </a:p>
          <a:p>
            <a:pPr indent="-355600" lvl="1" marL="914400" rtl="0" algn="l">
              <a:lnSpc>
                <a:spcPct val="100000"/>
              </a:lnSpc>
              <a:spcBef>
                <a:spcPts val="0"/>
              </a:spcBef>
              <a:spcAft>
                <a:spcPts val="0"/>
              </a:spcAft>
              <a:buClr>
                <a:schemeClr val="dk1"/>
              </a:buClr>
              <a:buSzPts val="2000"/>
              <a:buChar char="•"/>
            </a:pPr>
            <a:r>
              <a:rPr lang="pt-BR">
                <a:solidFill>
                  <a:schemeClr val="dk1"/>
                </a:solidFill>
              </a:rPr>
              <a:t>The First Dataset¹ have two sensors (accelerometer and Gyroscope) and 18 Final States</a:t>
            </a:r>
            <a:endParaRPr>
              <a:solidFill>
                <a:schemeClr val="dk1"/>
              </a:solidFill>
            </a:endParaRPr>
          </a:p>
          <a:p>
            <a:pPr indent="-355600" lvl="1" marL="914400" rtl="0" algn="l">
              <a:lnSpc>
                <a:spcPct val="100000"/>
              </a:lnSpc>
              <a:spcBef>
                <a:spcPts val="0"/>
              </a:spcBef>
              <a:spcAft>
                <a:spcPts val="0"/>
              </a:spcAft>
              <a:buClr>
                <a:schemeClr val="dk1"/>
              </a:buClr>
              <a:buSzPts val="2000"/>
              <a:buChar char="•"/>
            </a:pPr>
            <a:r>
              <a:rPr lang="pt-BR">
                <a:solidFill>
                  <a:schemeClr val="dk1"/>
                </a:solidFill>
              </a:rPr>
              <a:t>The Second Dataset² have one sensor (accelerometer) and 13 Final States</a:t>
            </a:r>
            <a:endParaRPr>
              <a:solidFill>
                <a:schemeClr val="dk1"/>
              </a:solidFill>
            </a:endParaRPr>
          </a:p>
          <a:p>
            <a:pPr indent="0" lvl="0" marL="457200" rtl="0" algn="l">
              <a:spcBef>
                <a:spcPts val="0"/>
              </a:spcBef>
              <a:spcAft>
                <a:spcPts val="0"/>
              </a:spcAft>
              <a:buNone/>
            </a:pPr>
            <a:r>
              <a:t/>
            </a:r>
            <a:endParaRPr sz="2200">
              <a:solidFill>
                <a:schemeClr val="dk1"/>
              </a:solidFill>
            </a:endParaRPr>
          </a:p>
          <a:p>
            <a:pPr indent="-361950" lvl="0" marL="457200" rtl="0" algn="l">
              <a:spcBef>
                <a:spcPts val="0"/>
              </a:spcBef>
              <a:spcAft>
                <a:spcPts val="0"/>
              </a:spcAft>
              <a:buClr>
                <a:schemeClr val="dk1"/>
              </a:buClr>
              <a:buSzPts val="2100"/>
              <a:buChar char="➢"/>
            </a:pPr>
            <a:r>
              <a:rPr lang="pt-BR" sz="2100">
                <a:solidFill>
                  <a:schemeClr val="dk1"/>
                </a:solidFill>
              </a:rPr>
              <a:t>We use </a:t>
            </a:r>
            <a:r>
              <a:rPr b="1" lang="pt-BR" sz="2100">
                <a:solidFill>
                  <a:schemeClr val="dk1"/>
                </a:solidFill>
              </a:rPr>
              <a:t>three </a:t>
            </a:r>
            <a:r>
              <a:rPr b="1" lang="pt-BR" sz="2100">
                <a:solidFill>
                  <a:schemeClr val="dk1"/>
                </a:solidFill>
              </a:rPr>
              <a:t>classification</a:t>
            </a:r>
            <a:r>
              <a:rPr b="1" lang="pt-BR" sz="2100">
                <a:solidFill>
                  <a:schemeClr val="dk1"/>
                </a:solidFill>
              </a:rPr>
              <a:t> algorithms</a:t>
            </a:r>
            <a:r>
              <a:rPr lang="pt-BR" sz="2100">
                <a:solidFill>
                  <a:schemeClr val="dk1"/>
                </a:solidFill>
              </a:rPr>
              <a:t> in the classification graph: A </a:t>
            </a:r>
            <a:r>
              <a:rPr b="1" lang="pt-BR" sz="2100">
                <a:solidFill>
                  <a:schemeClr val="dk1"/>
                </a:solidFill>
              </a:rPr>
              <a:t>Artificial Neural Network</a:t>
            </a:r>
            <a:r>
              <a:rPr lang="pt-BR" sz="2100">
                <a:solidFill>
                  <a:schemeClr val="dk1"/>
                </a:solidFill>
              </a:rPr>
              <a:t> (with TensorFlow Library), </a:t>
            </a:r>
            <a:r>
              <a:rPr b="1" lang="pt-BR" sz="2100">
                <a:solidFill>
                  <a:schemeClr val="dk1"/>
                </a:solidFill>
              </a:rPr>
              <a:t>Decision Three</a:t>
            </a:r>
            <a:r>
              <a:rPr lang="pt-BR" sz="2100">
                <a:solidFill>
                  <a:schemeClr val="dk1"/>
                </a:solidFill>
              </a:rPr>
              <a:t> and </a:t>
            </a:r>
            <a:r>
              <a:rPr b="1" lang="pt-BR" sz="2100">
                <a:solidFill>
                  <a:schemeClr val="dk1"/>
                </a:solidFill>
              </a:rPr>
              <a:t>Random Forest </a:t>
            </a:r>
            <a:r>
              <a:rPr lang="pt-BR" sz="2100">
                <a:solidFill>
                  <a:schemeClr val="dk1"/>
                </a:solidFill>
              </a:rPr>
              <a:t>(with Sci-kit Learn Library)</a:t>
            </a:r>
            <a:endParaRPr sz="2100">
              <a:solidFill>
                <a:schemeClr val="dk1"/>
              </a:solidFill>
            </a:endParaRPr>
          </a:p>
        </p:txBody>
      </p:sp>
      <p:sp>
        <p:nvSpPr>
          <p:cNvPr id="193" name="Google Shape;193;g1e157c034b4_0_11"/>
          <p:cNvSpPr txBox="1"/>
          <p:nvPr/>
        </p:nvSpPr>
        <p:spPr>
          <a:xfrm>
            <a:off x="918725" y="5299800"/>
            <a:ext cx="107649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200" u="none" cap="none" strike="noStrike">
                <a:solidFill>
                  <a:srgbClr val="000000"/>
                </a:solidFill>
                <a:latin typeface="Arial"/>
                <a:ea typeface="Arial"/>
                <a:cs typeface="Arial"/>
                <a:sym typeface="Arial"/>
              </a:rPr>
              <a:t>[1] I. </a:t>
            </a:r>
            <a:r>
              <a:rPr lang="pt-BR" sz="1200"/>
              <a:t>Linhares, R. Andrade, E. Costa Junior, P. A. Oliveira, B. Oliveira, and P. Aguilar, “Lessons learned from the development of mobile applications for fall detection,” in GLOBAL HEALTH 2020, The Ninth International Conference on Global Health Challenges. ThinkMind, 2020, pp. 18–25. </a:t>
            </a:r>
            <a:endParaRPr sz="1200"/>
          </a:p>
          <a:p>
            <a:pPr indent="0" lvl="0" marL="0" marR="0" rtl="0" algn="l">
              <a:lnSpc>
                <a:spcPct val="100000"/>
              </a:lnSpc>
              <a:spcBef>
                <a:spcPts val="0"/>
              </a:spcBef>
              <a:spcAft>
                <a:spcPts val="0"/>
              </a:spcAft>
              <a:buClr>
                <a:srgbClr val="000000"/>
              </a:buClr>
              <a:buSzPts val="1400"/>
              <a:buFont typeface="Arial"/>
              <a:buNone/>
            </a:pPr>
            <a:r>
              <a:rPr lang="pt-BR" sz="1200"/>
              <a:t>[2] B. Bruno, F. Mastrogiovanni, A. Sgorbissa, T. Vernazza, and R. Za- ccaria, “Analysis of human behavior recognition algorithms based on acceleration data,” in 2013 IEEE International Conference on Robotics and Automation. IEEE, 2013, pp. 1602–1607.</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e157c034b4_0_35"/>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2100"/>
              <a:buNone/>
            </a:pPr>
            <a:r>
              <a:t/>
            </a:r>
            <a:endParaRPr/>
          </a:p>
        </p:txBody>
      </p:sp>
      <p:sp>
        <p:nvSpPr>
          <p:cNvPr id="200" name="Google Shape;200;g1e157c034b4_0_35"/>
          <p:cNvSpPr txBox="1"/>
          <p:nvPr>
            <p:ph idx="3" type="title"/>
          </p:nvPr>
        </p:nvSpPr>
        <p:spPr>
          <a:xfrm>
            <a:off x="334600" y="483367"/>
            <a:ext cx="10515600" cy="9795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1500"/>
              <a:buNone/>
            </a:pPr>
            <a:r>
              <a:rPr lang="pt-BR"/>
              <a:t>Evaluation</a:t>
            </a:r>
            <a:endParaRPr/>
          </a:p>
        </p:txBody>
      </p:sp>
      <p:sp>
        <p:nvSpPr>
          <p:cNvPr id="201" name="Google Shape;201;g1e157c034b4_0_35"/>
          <p:cNvSpPr txBox="1"/>
          <p:nvPr>
            <p:ph idx="1" type="body"/>
          </p:nvPr>
        </p:nvSpPr>
        <p:spPr>
          <a:xfrm>
            <a:off x="839434" y="1643700"/>
            <a:ext cx="10378500" cy="3960900"/>
          </a:xfrm>
          <a:prstGeom prst="rect">
            <a:avLst/>
          </a:prstGeom>
          <a:noFill/>
          <a:ln>
            <a:noFill/>
          </a:ln>
        </p:spPr>
        <p:txBody>
          <a:bodyPr anchorCtr="0" anchor="t" bIns="45700" lIns="91425" spcFirstLastPara="1" rIns="91425" wrap="square" tIns="45700">
            <a:noAutofit/>
          </a:bodyPr>
          <a:lstStyle/>
          <a:p>
            <a:pPr indent="-368300" lvl="0" marL="457200" rtl="0" algn="l">
              <a:spcBef>
                <a:spcPts val="0"/>
              </a:spcBef>
              <a:spcAft>
                <a:spcPts val="0"/>
              </a:spcAft>
              <a:buSzPts val="2200"/>
              <a:buChar char="➢"/>
            </a:pPr>
            <a:r>
              <a:rPr lang="pt-BR" sz="2200">
                <a:solidFill>
                  <a:schemeClr val="dk1"/>
                </a:solidFill>
              </a:rPr>
              <a:t>We create a Web API to request the Complete or Optmized Graph</a:t>
            </a:r>
            <a:endParaRPr sz="2200">
              <a:solidFill>
                <a:schemeClr val="dk1"/>
              </a:solidFill>
            </a:endParaRPr>
          </a:p>
          <a:p>
            <a:pPr indent="0" lvl="0" marL="457200" rtl="0" algn="l">
              <a:spcBef>
                <a:spcPts val="0"/>
              </a:spcBef>
              <a:spcAft>
                <a:spcPts val="0"/>
              </a:spcAft>
              <a:buNone/>
            </a:pPr>
            <a:r>
              <a:rPr lang="pt-BR" sz="2200">
                <a:solidFill>
                  <a:schemeClr val="dk1"/>
                </a:solidFill>
              </a:rPr>
              <a:t> </a:t>
            </a:r>
            <a:endParaRPr sz="2200">
              <a:solidFill>
                <a:schemeClr val="dk1"/>
              </a:solidFill>
            </a:endParaRPr>
          </a:p>
          <a:p>
            <a:pPr indent="-368300" lvl="0" marL="457200" rtl="0" algn="l">
              <a:spcBef>
                <a:spcPts val="0"/>
              </a:spcBef>
              <a:spcAft>
                <a:spcPts val="0"/>
              </a:spcAft>
              <a:buSzPts val="2200"/>
              <a:buChar char="➢"/>
            </a:pPr>
            <a:r>
              <a:rPr lang="pt-BR" sz="2200">
                <a:solidFill>
                  <a:schemeClr val="dk1"/>
                </a:solidFill>
              </a:rPr>
              <a:t>The Complete Graph and Optimized Graph generated can be download as an XML File to use by IoT applications through an API request</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368300" lvl="0" marL="457200" rtl="0" algn="l">
              <a:spcBef>
                <a:spcPts val="0"/>
              </a:spcBef>
              <a:spcAft>
                <a:spcPts val="0"/>
              </a:spcAft>
              <a:buSzPts val="2200"/>
              <a:buChar char="➢"/>
            </a:pPr>
            <a:r>
              <a:rPr lang="pt-BR" sz="2200">
                <a:solidFill>
                  <a:schemeClr val="dk1"/>
                </a:solidFill>
              </a:rPr>
              <a:t>Link to download the complete graph using the API</a:t>
            </a:r>
            <a:r>
              <a:rPr lang="pt-BR" sz="2200">
                <a:solidFill>
                  <a:schemeClr val="dk1"/>
                </a:solidFill>
              </a:rPr>
              <a:t>: </a:t>
            </a:r>
            <a:r>
              <a:rPr lang="pt-BR" sz="2200" u="sng">
                <a:solidFill>
                  <a:schemeClr val="hlink"/>
                </a:solidFill>
                <a:hlinkClick r:id="rId3"/>
              </a:rPr>
              <a:t>http://3.86.153.243:3000/GraphRequest</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368300" lvl="0" marL="457200" rtl="0" algn="l">
              <a:spcBef>
                <a:spcPts val="0"/>
              </a:spcBef>
              <a:spcAft>
                <a:spcPts val="0"/>
              </a:spcAft>
              <a:buSzPts val="2200"/>
              <a:buChar char="➢"/>
            </a:pPr>
            <a:r>
              <a:rPr lang="pt-BR" sz="2200">
                <a:solidFill>
                  <a:schemeClr val="dk1"/>
                </a:solidFill>
              </a:rPr>
              <a:t>We use an optimized version of this graph with only accelerometer data to run in a mobile application</a:t>
            </a:r>
            <a:endParaRPr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666666"/>
              </a:buClr>
              <a:buSzPts val="2100"/>
              <a:buFont typeface="Oswald"/>
              <a:buNone/>
            </a:pPr>
            <a:r>
              <a:t/>
            </a:r>
            <a:endParaRPr/>
          </a:p>
        </p:txBody>
      </p:sp>
      <p:sp>
        <p:nvSpPr>
          <p:cNvPr id="207" name="Google Shape;207;p20"/>
          <p:cNvSpPr txBox="1"/>
          <p:nvPr>
            <p:ph idx="12" type="sldNum"/>
          </p:nvPr>
        </p:nvSpPr>
        <p:spPr>
          <a:xfrm>
            <a:off x="11621220" y="6451676"/>
            <a:ext cx="540000" cy="54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8" name="Google Shape;208;p20"/>
          <p:cNvSpPr txBox="1"/>
          <p:nvPr>
            <p:ph idx="3" type="title"/>
          </p:nvPr>
        </p:nvSpPr>
        <p:spPr>
          <a:xfrm>
            <a:off x="838200" y="808444"/>
            <a:ext cx="10515600" cy="9795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rgbClr val="0E6C8A"/>
              </a:buClr>
              <a:buSzPts val="1500"/>
              <a:buFont typeface="Oswald"/>
              <a:buNone/>
            </a:pPr>
            <a:r>
              <a:rPr lang="pt-BR">
                <a:latin typeface="Arial"/>
                <a:ea typeface="Arial"/>
                <a:cs typeface="Arial"/>
                <a:sym typeface="Arial"/>
              </a:rPr>
              <a:t>Final Considerations</a:t>
            </a:r>
            <a:endParaRPr>
              <a:latin typeface="Arial"/>
              <a:ea typeface="Arial"/>
              <a:cs typeface="Arial"/>
              <a:sym typeface="Arial"/>
            </a:endParaRPr>
          </a:p>
        </p:txBody>
      </p:sp>
      <p:sp>
        <p:nvSpPr>
          <p:cNvPr id="209" name="Google Shape;209;p20"/>
          <p:cNvSpPr txBox="1"/>
          <p:nvPr>
            <p:ph idx="1" type="body"/>
          </p:nvPr>
        </p:nvSpPr>
        <p:spPr>
          <a:xfrm>
            <a:off x="839425" y="1643700"/>
            <a:ext cx="10711800" cy="39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Font typeface="Noto Sans Symbols"/>
              <a:buNone/>
            </a:pPr>
            <a:r>
              <a:t/>
            </a:r>
            <a:endParaRPr sz="2400"/>
          </a:p>
          <a:p>
            <a:pPr indent="-368300" lvl="0" marL="457200" rtl="0" algn="l">
              <a:lnSpc>
                <a:spcPct val="100000"/>
              </a:lnSpc>
              <a:spcBef>
                <a:spcPts val="0"/>
              </a:spcBef>
              <a:spcAft>
                <a:spcPts val="0"/>
              </a:spcAft>
              <a:buSzPts val="2200"/>
              <a:buFont typeface="Noto Sans Symbols"/>
              <a:buChar char="⮚"/>
            </a:pPr>
            <a:r>
              <a:rPr lang="pt-BR" sz="2200"/>
              <a:t>This research proposes a Classification Graph Model to </a:t>
            </a:r>
            <a:r>
              <a:rPr lang="pt-BR" sz="2200"/>
              <a:t>assist</a:t>
            </a:r>
            <a:r>
              <a:rPr lang="pt-BR" sz="2200"/>
              <a:t> the development of IoHT Applications based on Movement Data</a:t>
            </a:r>
            <a:endParaRPr sz="2200"/>
          </a:p>
          <a:p>
            <a:pPr indent="0" lvl="0" marL="457200" rtl="0" algn="l">
              <a:lnSpc>
                <a:spcPct val="100000"/>
              </a:lnSpc>
              <a:spcBef>
                <a:spcPts val="0"/>
              </a:spcBef>
              <a:spcAft>
                <a:spcPts val="0"/>
              </a:spcAft>
              <a:buSzPts val="2000"/>
              <a:buFont typeface="Noto Sans Symbols"/>
              <a:buNone/>
            </a:pPr>
            <a:r>
              <a:t/>
            </a:r>
            <a:endParaRPr sz="2200"/>
          </a:p>
          <a:p>
            <a:pPr indent="-368300" lvl="0" marL="457200" rtl="0" algn="l">
              <a:lnSpc>
                <a:spcPct val="100000"/>
              </a:lnSpc>
              <a:spcBef>
                <a:spcPts val="0"/>
              </a:spcBef>
              <a:spcAft>
                <a:spcPts val="0"/>
              </a:spcAft>
              <a:buSzPts val="2200"/>
              <a:buFont typeface="Noto Sans Symbols"/>
              <a:buChar char="⮚"/>
            </a:pPr>
            <a:r>
              <a:rPr lang="pt-BR" sz="2200"/>
              <a:t>A Proof of Concept of the Classification Graph System are implemented using two </a:t>
            </a:r>
            <a:r>
              <a:rPr lang="pt-BR" sz="2200"/>
              <a:t>different</a:t>
            </a:r>
            <a:r>
              <a:rPr lang="pt-BR" sz="2200"/>
              <a:t> datasets to evaluate the propose</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lang="pt-BR" sz="2200"/>
              <a:t>As a result, the classification graph are in a XML File format was used to assist the development of an IoHT mobile application to identify movement patterns</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lang="pt-BR" sz="2200"/>
              <a:t>The system code for creating the generated graph, as well as the instructions for running it on a server, can be found at: </a:t>
            </a:r>
            <a:r>
              <a:rPr lang="pt-BR" sz="2200" u="sng">
                <a:solidFill>
                  <a:schemeClr val="hlink"/>
                </a:solidFill>
                <a:hlinkClick r:id="rId3"/>
              </a:rPr>
              <a:t>https://github.com/great-ufc/ClassificationGraphSolutionforIoHT</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666666"/>
              </a:buClr>
              <a:buSzPts val="2100"/>
              <a:buFont typeface="Oswald"/>
              <a:buNone/>
            </a:pPr>
            <a:r>
              <a:t/>
            </a:r>
            <a:endParaRPr/>
          </a:p>
        </p:txBody>
      </p:sp>
      <p:sp>
        <p:nvSpPr>
          <p:cNvPr id="215" name="Google Shape;215;p22"/>
          <p:cNvSpPr txBox="1"/>
          <p:nvPr>
            <p:ph idx="3" type="title"/>
          </p:nvPr>
        </p:nvSpPr>
        <p:spPr>
          <a:xfrm>
            <a:off x="812074" y="455747"/>
            <a:ext cx="10515600" cy="9795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rgbClr val="0E6C8A"/>
              </a:buClr>
              <a:buSzPts val="1500"/>
              <a:buFont typeface="Oswald"/>
              <a:buNone/>
            </a:pPr>
            <a:r>
              <a:rPr lang="pt-BR">
                <a:latin typeface="Arial"/>
                <a:ea typeface="Arial"/>
                <a:cs typeface="Arial"/>
                <a:sym typeface="Arial"/>
              </a:rPr>
              <a:t>References</a:t>
            </a:r>
            <a:endParaRPr>
              <a:latin typeface="Arial"/>
              <a:ea typeface="Arial"/>
              <a:cs typeface="Arial"/>
              <a:sym typeface="Arial"/>
            </a:endParaRPr>
          </a:p>
        </p:txBody>
      </p:sp>
      <p:sp>
        <p:nvSpPr>
          <p:cNvPr id="216" name="Google Shape;216;p22"/>
          <p:cNvSpPr txBox="1"/>
          <p:nvPr>
            <p:ph idx="1" type="body"/>
          </p:nvPr>
        </p:nvSpPr>
        <p:spPr>
          <a:xfrm>
            <a:off x="839425" y="1502229"/>
            <a:ext cx="10711800" cy="4483500"/>
          </a:xfrm>
          <a:prstGeom prst="rect">
            <a:avLst/>
          </a:prstGeom>
          <a:noFill/>
          <a:ln>
            <a:noFill/>
          </a:ln>
        </p:spPr>
        <p:txBody>
          <a:bodyPr anchorCtr="0" anchor="t" bIns="45700" lIns="91425" spcFirstLastPara="1" rIns="91425" wrap="square" tIns="45700">
            <a:noAutofit/>
          </a:bodyPr>
          <a:lstStyle/>
          <a:p>
            <a:pPr indent="-88900" lvl="0" marL="0" rtl="0" algn="l">
              <a:lnSpc>
                <a:spcPct val="100000"/>
              </a:lnSpc>
              <a:spcBef>
                <a:spcPts val="0"/>
              </a:spcBef>
              <a:spcAft>
                <a:spcPts val="0"/>
              </a:spcAft>
              <a:buClr>
                <a:srgbClr val="000000"/>
              </a:buClr>
              <a:buSzPts val="1400"/>
              <a:buFont typeface="Arial"/>
              <a:buAutoNum type="arabicPeriod"/>
            </a:pPr>
            <a:r>
              <a:rPr lang="pt-BR" sz="1400"/>
              <a:t>B</a:t>
            </a:r>
            <a:r>
              <a:rPr lang="pt-BR" sz="1400"/>
              <a:t>AIG, M. M.; GHOLAMHOSSEINI, H.; CONNOLLY, M. J. Falls risk assessment  for hospitalised older adults: a combination of motion data and vital signs. Aging clinical and experimental research, Springer, v. 28, n. 6, p. 1159–1168, 2016.</a:t>
            </a:r>
            <a:endParaRPr/>
          </a:p>
          <a:p>
            <a:pPr indent="-88900" lvl="0" marL="0" rtl="0" algn="l">
              <a:lnSpc>
                <a:spcPct val="100000"/>
              </a:lnSpc>
              <a:spcBef>
                <a:spcPts val="0"/>
              </a:spcBef>
              <a:spcAft>
                <a:spcPts val="0"/>
              </a:spcAft>
              <a:buClr>
                <a:srgbClr val="000000"/>
              </a:buClr>
              <a:buSzPts val="1400"/>
              <a:buFont typeface="Arial"/>
              <a:buAutoNum type="arabicPeriod"/>
            </a:pPr>
            <a:r>
              <a:rPr lang="pt-BR" sz="1400"/>
              <a:t>KODYŠ, M.; OLIVER, P.; BELLMUNT, J.; MOKHTARI, M. Human urban mobility classification in aal deployments using mobile devices. In:Proceedings of the 19</a:t>
            </a:r>
            <a:r>
              <a:rPr baseline="30000" lang="pt-BR" sz="1400"/>
              <a:t>th</a:t>
            </a:r>
            <a:r>
              <a:rPr lang="pt-BR" sz="1400"/>
              <a:t> International Conference on Information Integration and Web-based Applications &amp; Services. [S. l.:s. n.], 2017. p. 311–319.</a:t>
            </a:r>
            <a:endParaRPr/>
          </a:p>
          <a:p>
            <a:pPr indent="-88900" lvl="0" marL="0" rtl="0" algn="l">
              <a:lnSpc>
                <a:spcPct val="100000"/>
              </a:lnSpc>
              <a:spcBef>
                <a:spcPts val="0"/>
              </a:spcBef>
              <a:spcAft>
                <a:spcPts val="0"/>
              </a:spcAft>
              <a:buClr>
                <a:srgbClr val="000000"/>
              </a:buClr>
              <a:buSzPts val="1400"/>
              <a:buFont typeface="Arial"/>
              <a:buAutoNum type="arabicPeriod"/>
            </a:pPr>
            <a:r>
              <a:rPr lang="pt-BR" sz="1400"/>
              <a:t>BALAJI, R.; BHAVSAR, K.; BHOWMICK, B.; MITHUN, B.; CHAKRAVARTY, K.;CHATTERJEE, D.; GHOSE, A.; GUPTA, P.; JAISWAL, D.; KIMBAHUNE, S.et al.Aframework for pervasive and ubiquitous geriatric monitoring. In: SPRINGER. International Conference on Human Aspects of IT for the Aged Population. [S. l.], 2018. p. 205–230.</a:t>
            </a:r>
            <a:endParaRPr/>
          </a:p>
          <a:p>
            <a:pPr indent="-88900" lvl="0" marL="0" rtl="0" algn="l">
              <a:lnSpc>
                <a:spcPct val="100000"/>
              </a:lnSpc>
              <a:spcBef>
                <a:spcPts val="0"/>
              </a:spcBef>
              <a:spcAft>
                <a:spcPts val="0"/>
              </a:spcAft>
              <a:buClr>
                <a:srgbClr val="000000"/>
              </a:buClr>
              <a:buSzPts val="1400"/>
              <a:buFont typeface="Arial"/>
              <a:buAutoNum type="arabicPeriod"/>
            </a:pPr>
            <a:r>
              <a:rPr lang="pt-BR" sz="1400"/>
              <a:t>DÍAZ, D.; YEE, N.; DAUM, C.; STROULIA, E.; LIU, L. Activity classification in independent living environment with jins meme eyewear. In: IEEE.2018 IEEE International Conference on Pervasive Computing and Communications (PerCom). [S. l.], 2018. p. 1–9.</a:t>
            </a:r>
            <a:endParaRPr/>
          </a:p>
          <a:p>
            <a:pPr indent="-88900" lvl="0" marL="0" rtl="0" algn="l">
              <a:lnSpc>
                <a:spcPct val="100000"/>
              </a:lnSpc>
              <a:spcBef>
                <a:spcPts val="0"/>
              </a:spcBef>
              <a:spcAft>
                <a:spcPts val="0"/>
              </a:spcAft>
              <a:buClr>
                <a:srgbClr val="000000"/>
              </a:buClr>
              <a:buSzPts val="1400"/>
              <a:buFont typeface="Arial"/>
              <a:buAutoNum type="arabicPeriod"/>
            </a:pPr>
            <a:r>
              <a:rPr lang="pt-BR" sz="1400"/>
              <a:t>AICHA, A. N.; ENGLEBIENNE, G.; KRÖSE, B. Continuous measuring of the indoor walking speed of older adults living alone.Journal of ambient intelligence and humanized computing, Springer, v. 9, n. 3, p. 589–599, 2018.</a:t>
            </a:r>
            <a:endParaRPr/>
          </a:p>
          <a:p>
            <a:pPr indent="-88900" lvl="0" marL="0" rtl="0" algn="l">
              <a:lnSpc>
                <a:spcPct val="100000"/>
              </a:lnSpc>
              <a:spcBef>
                <a:spcPts val="0"/>
              </a:spcBef>
              <a:spcAft>
                <a:spcPts val="0"/>
              </a:spcAft>
              <a:buClr>
                <a:srgbClr val="000000"/>
              </a:buClr>
              <a:buSzPts val="1400"/>
              <a:buFont typeface="Arial"/>
              <a:buAutoNum type="arabicPeriod"/>
            </a:pPr>
            <a:r>
              <a:rPr lang="pt-BR" sz="1400"/>
              <a:t>KAMPEL, M.; DOPPELBAUER, S.; PLANINC, R. Automated timed up &amp; go test forfunctional decline assessment of older adults. In:Proceedings of the 12th EAI International Conference on Pervasive Computing Technologies for Healthcare. [S. l.:s. n.], 2018. p.208–216.</a:t>
            </a:r>
            <a:endParaRPr/>
          </a:p>
          <a:p>
            <a:pPr indent="-88900" lvl="0" marL="0" rtl="0" algn="l">
              <a:lnSpc>
                <a:spcPct val="100000"/>
              </a:lnSpc>
              <a:spcBef>
                <a:spcPts val="0"/>
              </a:spcBef>
              <a:spcAft>
                <a:spcPts val="0"/>
              </a:spcAft>
              <a:buClr>
                <a:srgbClr val="000000"/>
              </a:buClr>
              <a:buSzPts val="1400"/>
              <a:buFont typeface="Arial"/>
              <a:buAutoNum type="arabicPeriod"/>
            </a:pPr>
            <a:r>
              <a:rPr lang="pt-BR" sz="1400"/>
              <a:t>SYED, L.; JABEEN, S.; MANIMALA, S.; ALSAEEDI, A. Smart healthcare framework forambient assisted living using iomt and big data analytics techniques.Future Generation Computer Systems, Elsevier, v. 101, p. 136–151, 2019.</a:t>
            </a:r>
            <a:endParaRPr/>
          </a:p>
          <a:p>
            <a:pPr indent="-88900" lvl="0" marL="0" rtl="0" algn="l">
              <a:lnSpc>
                <a:spcPct val="100000"/>
              </a:lnSpc>
              <a:spcBef>
                <a:spcPts val="0"/>
              </a:spcBef>
              <a:spcAft>
                <a:spcPts val="0"/>
              </a:spcAft>
              <a:buClr>
                <a:srgbClr val="000000"/>
              </a:buClr>
              <a:buSzPts val="1400"/>
              <a:buFont typeface="Arial"/>
              <a:buAutoNum type="arabicPeriod"/>
            </a:pPr>
            <a:r>
              <a:rPr lang="pt-BR" sz="1400"/>
              <a:t>JALAL, A.; KAMAL, S.; AZURDIA-MEZA, C. A. Depth maps-based human segmentation and action recognition using full-body plus body color cues via recognizer engine.Journal of Electrical Engineering &amp; Technology, Springer, v. 14, n. 1, p. 455–461, 2019.</a:t>
            </a:r>
            <a:endParaRPr/>
          </a:p>
          <a:p>
            <a:pPr indent="-88900" lvl="0" marL="0" rtl="0" algn="l">
              <a:lnSpc>
                <a:spcPct val="100000"/>
              </a:lnSpc>
              <a:spcBef>
                <a:spcPts val="0"/>
              </a:spcBef>
              <a:spcAft>
                <a:spcPts val="0"/>
              </a:spcAft>
              <a:buClr>
                <a:srgbClr val="000000"/>
              </a:buClr>
              <a:buSzPts val="1400"/>
              <a:buFont typeface="Arial"/>
              <a:buAutoNum type="arabicPeriod"/>
            </a:pPr>
            <a:r>
              <a:rPr lang="pt-BR" sz="1400"/>
              <a:t>SUN, F.; ZANG, W.; GRAVINA, R.; FORTINO, G.; LI, Y. Gait-based identification for elderlyusers in wearable healthcare systems.Information Fusion, Elsevier, v. 53, p. 134–144, 2020.</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ctrTitle"/>
          </p:nvPr>
        </p:nvSpPr>
        <p:spPr>
          <a:xfrm>
            <a:off x="6312025" y="2291467"/>
            <a:ext cx="4843500" cy="87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4800"/>
              <a:buFont typeface="Oswald"/>
              <a:buNone/>
            </a:pPr>
            <a:r>
              <a:rPr lang="pt-BR"/>
              <a:t>Thank You!</a:t>
            </a:r>
            <a:endParaRPr/>
          </a:p>
        </p:txBody>
      </p:sp>
      <p:sp>
        <p:nvSpPr>
          <p:cNvPr id="222" name="Google Shape;222;p28"/>
          <p:cNvSpPr txBox="1"/>
          <p:nvPr/>
        </p:nvSpPr>
        <p:spPr>
          <a:xfrm>
            <a:off x="6312025" y="3318428"/>
            <a:ext cx="5328600" cy="73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pt-BR" sz="1800" u="none" cap="none" strike="noStrike">
                <a:solidFill>
                  <a:schemeClr val="dk1"/>
                </a:solidFill>
                <a:latin typeface="Calibri"/>
                <a:ea typeface="Calibri"/>
                <a:cs typeface="Calibri"/>
                <a:sym typeface="Calibri"/>
              </a:rPr>
              <a:t>Evilasio C. Junior</a:t>
            </a:r>
            <a:endParaRPr b="0" i="0" sz="1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pt-BR" sz="1800" u="sng" cap="none" strike="noStrike">
                <a:solidFill>
                  <a:srgbClr val="0563C1"/>
                </a:solidFill>
                <a:latin typeface="Calibri"/>
                <a:ea typeface="Calibri"/>
                <a:cs typeface="Calibri"/>
                <a:sym typeface="Calibri"/>
              </a:rPr>
              <a:t>evilasiojunior@great.ufc.br</a:t>
            </a:r>
            <a:endParaRPr b="0" i="0" sz="1800" u="sng" cap="none" strike="noStrike">
              <a:solidFill>
                <a:srgbClr val="0563C1"/>
              </a:solidFill>
              <a:latin typeface="Calibri"/>
              <a:ea typeface="Calibri"/>
              <a:cs typeface="Calibri"/>
              <a:sym typeface="Calibri"/>
            </a:endParaRPr>
          </a:p>
          <a:p>
            <a:pPr indent="0" lvl="0" marL="0" marR="0" rtl="0" algn="l">
              <a:lnSpc>
                <a:spcPct val="142857"/>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42857"/>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666666"/>
              </a:buClr>
              <a:buSzPts val="2100"/>
              <a:buFont typeface="Oswald"/>
              <a:buNone/>
            </a:pPr>
            <a:r>
              <a:t/>
            </a:r>
            <a:endParaRPr/>
          </a:p>
        </p:txBody>
      </p:sp>
      <p:sp>
        <p:nvSpPr>
          <p:cNvPr id="133" name="Google Shape;133;p4"/>
          <p:cNvSpPr txBox="1"/>
          <p:nvPr>
            <p:ph idx="3" type="title"/>
          </p:nvPr>
        </p:nvSpPr>
        <p:spPr>
          <a:xfrm>
            <a:off x="334600" y="711967"/>
            <a:ext cx="10515600" cy="9795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E6C8A"/>
              </a:buClr>
              <a:buSzPts val="1500"/>
              <a:buFont typeface="Oswald"/>
              <a:buNone/>
            </a:pPr>
            <a:r>
              <a:rPr lang="pt-BR">
                <a:latin typeface="Arial"/>
                <a:ea typeface="Arial"/>
                <a:cs typeface="Arial"/>
                <a:sym typeface="Arial"/>
                <a:extLst>
                  <a:ext uri="http://customooxmlschemas.google.com/">
                    <go:slidesCustomData xmlns:go="http://customooxmlschemas.google.com/" textRoundtripDataId="0"/>
                  </a:ext>
                </a:extLst>
              </a:rPr>
              <a:t>Introduction</a:t>
            </a:r>
            <a:endParaRPr>
              <a:latin typeface="Arial"/>
              <a:ea typeface="Arial"/>
              <a:cs typeface="Arial"/>
              <a:sym typeface="Arial"/>
            </a:endParaRPr>
          </a:p>
        </p:txBody>
      </p:sp>
      <p:sp>
        <p:nvSpPr>
          <p:cNvPr id="134" name="Google Shape;134;p4"/>
          <p:cNvSpPr txBox="1"/>
          <p:nvPr>
            <p:ph idx="1" type="body"/>
          </p:nvPr>
        </p:nvSpPr>
        <p:spPr>
          <a:xfrm>
            <a:off x="839415" y="2024708"/>
            <a:ext cx="10825800" cy="39609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SzPts val="2400"/>
              <a:buChar char="●"/>
            </a:pPr>
            <a:r>
              <a:rPr lang="pt-BR" sz="2400"/>
              <a:t>Health and Movement Patterns</a:t>
            </a:r>
            <a:endParaRPr sz="2400"/>
          </a:p>
          <a:p>
            <a:pPr indent="0" lvl="0" marL="457200" marR="0" rtl="0" algn="l">
              <a:lnSpc>
                <a:spcPct val="100000"/>
              </a:lnSpc>
              <a:spcBef>
                <a:spcPts val="0"/>
              </a:spcBef>
              <a:spcAft>
                <a:spcPts val="0"/>
              </a:spcAft>
              <a:buNone/>
            </a:pPr>
            <a:r>
              <a:t/>
            </a:r>
            <a:endParaRPr sz="2400"/>
          </a:p>
          <a:p>
            <a:pPr indent="-381000" lvl="0" marL="457200" marR="0" rtl="0" algn="l">
              <a:lnSpc>
                <a:spcPct val="100000"/>
              </a:lnSpc>
              <a:spcBef>
                <a:spcPts val="0"/>
              </a:spcBef>
              <a:spcAft>
                <a:spcPts val="0"/>
              </a:spcAft>
              <a:buSzPts val="2400"/>
              <a:buChar char="●"/>
            </a:pPr>
            <a:r>
              <a:rPr lang="pt-BR" sz="2400"/>
              <a:t>Internet of Health Things (IoHT)</a:t>
            </a:r>
            <a:endParaRPr sz="2400"/>
          </a:p>
          <a:p>
            <a:pPr indent="0" lvl="0" marL="914400" marR="0" rtl="0" algn="l">
              <a:lnSpc>
                <a:spcPct val="100000"/>
              </a:lnSpc>
              <a:spcBef>
                <a:spcPts val="0"/>
              </a:spcBef>
              <a:spcAft>
                <a:spcPts val="0"/>
              </a:spcAft>
              <a:buNone/>
            </a:pPr>
            <a:r>
              <a:t/>
            </a:r>
            <a:endParaRPr sz="2400"/>
          </a:p>
          <a:p>
            <a:pPr indent="-381000" lvl="1" marL="914400" marR="0" rtl="0" algn="l">
              <a:lnSpc>
                <a:spcPct val="100000"/>
              </a:lnSpc>
              <a:spcBef>
                <a:spcPts val="0"/>
              </a:spcBef>
              <a:spcAft>
                <a:spcPts val="0"/>
              </a:spcAft>
              <a:buSzPts val="2400"/>
              <a:buChar char="○"/>
            </a:pPr>
            <a:r>
              <a:rPr lang="pt-BR" sz="2400"/>
              <a:t>IoHT applications using data </a:t>
            </a:r>
            <a:br>
              <a:rPr lang="pt-BR" sz="2400"/>
            </a:br>
            <a:r>
              <a:rPr lang="pt-BR" sz="2400"/>
              <a:t>of movement patterns</a:t>
            </a:r>
            <a:endParaRPr sz="2400"/>
          </a:p>
          <a:p>
            <a:pPr indent="0" lvl="0" marL="914400" marR="0" rtl="0" algn="l">
              <a:lnSpc>
                <a:spcPct val="100000"/>
              </a:lnSpc>
              <a:spcBef>
                <a:spcPts val="0"/>
              </a:spcBef>
              <a:spcAft>
                <a:spcPts val="0"/>
              </a:spcAft>
              <a:buNone/>
            </a:pPr>
            <a:r>
              <a:t/>
            </a:r>
            <a:endParaRPr sz="2400"/>
          </a:p>
          <a:p>
            <a:pPr indent="-381000" lvl="1" marL="914400" marR="0" rtl="0" algn="l">
              <a:lnSpc>
                <a:spcPct val="100000"/>
              </a:lnSpc>
              <a:spcBef>
                <a:spcPts val="0"/>
              </a:spcBef>
              <a:spcAft>
                <a:spcPts val="0"/>
              </a:spcAft>
              <a:buSzPts val="2400"/>
              <a:buChar char="○"/>
            </a:pPr>
            <a:r>
              <a:rPr lang="pt-BR" sz="2400"/>
              <a:t>Correlate to sensor with Health Situations</a:t>
            </a:r>
            <a:endParaRPr sz="2400"/>
          </a:p>
          <a:p>
            <a:pPr indent="0" lvl="0" marL="457200" marR="0" rtl="0" algn="l">
              <a:lnSpc>
                <a:spcPct val="100000"/>
              </a:lnSpc>
              <a:spcBef>
                <a:spcPts val="0"/>
              </a:spcBef>
              <a:spcAft>
                <a:spcPts val="0"/>
              </a:spcAft>
              <a:buSzPts val="2000"/>
              <a:buNone/>
            </a:pPr>
            <a:r>
              <a:t/>
            </a:r>
            <a:endParaRPr sz="2400"/>
          </a:p>
          <a:p>
            <a:pPr indent="0" lvl="0" marL="457200" marR="0" rtl="0" algn="l">
              <a:lnSpc>
                <a:spcPct val="100000"/>
              </a:lnSpc>
              <a:spcBef>
                <a:spcPts val="0"/>
              </a:spcBef>
              <a:spcAft>
                <a:spcPts val="0"/>
              </a:spcAft>
              <a:buSzPts val="2000"/>
              <a:buNone/>
            </a:pPr>
            <a:r>
              <a:t/>
            </a:r>
            <a:endParaRPr sz="2400"/>
          </a:p>
          <a:p>
            <a:pPr indent="0" lvl="0" marL="0" marR="0" rtl="0" algn="l">
              <a:lnSpc>
                <a:spcPct val="100000"/>
              </a:lnSpc>
              <a:spcBef>
                <a:spcPts val="0"/>
              </a:spcBef>
              <a:spcAft>
                <a:spcPts val="0"/>
              </a:spcAft>
              <a:buSzPts val="2000"/>
              <a:buNone/>
            </a:pPr>
            <a:r>
              <a:t/>
            </a:r>
            <a:endParaRPr sz="2400"/>
          </a:p>
        </p:txBody>
      </p:sp>
      <p:sp>
        <p:nvSpPr>
          <p:cNvPr id="135" name="Google Shape;135;p4"/>
          <p:cNvSpPr txBox="1"/>
          <p:nvPr/>
        </p:nvSpPr>
        <p:spPr>
          <a:xfrm>
            <a:off x="7915575" y="5500525"/>
            <a:ext cx="41298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pt-BR" sz="1100"/>
              <a:t>Source Image: https://www.cbinsights.com/research/internet-of-medical-things-5g-edge-computing-changing-healthcare/</a:t>
            </a:r>
            <a:endParaRPr b="0" i="0" sz="1100" u="none" cap="none" strike="noStrike">
              <a:solidFill>
                <a:srgbClr val="000000"/>
              </a:solidFill>
              <a:latin typeface="Arial"/>
              <a:ea typeface="Arial"/>
              <a:cs typeface="Arial"/>
              <a:sym typeface="Arial"/>
            </a:endParaRPr>
          </a:p>
        </p:txBody>
      </p:sp>
      <p:pic>
        <p:nvPicPr>
          <p:cNvPr id="136" name="Google Shape;136;p4"/>
          <p:cNvPicPr preferRelativeResize="0"/>
          <p:nvPr/>
        </p:nvPicPr>
        <p:blipFill>
          <a:blip r:embed="rId3">
            <a:alphaModFix/>
          </a:blip>
          <a:stretch>
            <a:fillRect/>
          </a:stretch>
        </p:blipFill>
        <p:spPr>
          <a:xfrm>
            <a:off x="7621587" y="1506700"/>
            <a:ext cx="4375500" cy="384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e75afb19a9_0_7"/>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666666"/>
              </a:buClr>
              <a:buSzPts val="2100"/>
              <a:buFont typeface="Oswald"/>
              <a:buNone/>
            </a:pPr>
            <a:r>
              <a:t/>
            </a:r>
            <a:endParaRPr/>
          </a:p>
        </p:txBody>
      </p:sp>
      <p:sp>
        <p:nvSpPr>
          <p:cNvPr id="142" name="Google Shape;142;ge75afb19a9_0_7"/>
          <p:cNvSpPr txBox="1"/>
          <p:nvPr>
            <p:ph idx="3" type="title"/>
          </p:nvPr>
        </p:nvSpPr>
        <p:spPr>
          <a:xfrm>
            <a:off x="838200" y="423088"/>
            <a:ext cx="10515600" cy="9795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pt-BR">
                <a:latin typeface="Arial"/>
                <a:ea typeface="Arial"/>
                <a:cs typeface="Arial"/>
                <a:sym typeface="Arial"/>
                <a:extLst>
                  <a:ext uri="http://customooxmlschemas.google.com/">
                    <go:slidesCustomData xmlns:go="http://customooxmlschemas.google.com/" textRoundtripDataId="1"/>
                  </a:ext>
                </a:extLst>
              </a:rPr>
              <a:t>Motivation</a:t>
            </a:r>
            <a:endParaRPr>
              <a:latin typeface="Arial"/>
              <a:ea typeface="Arial"/>
              <a:cs typeface="Arial"/>
              <a:sym typeface="Arial"/>
            </a:endParaRPr>
          </a:p>
        </p:txBody>
      </p:sp>
      <p:sp>
        <p:nvSpPr>
          <p:cNvPr id="143" name="Google Shape;143;ge75afb19a9_0_7"/>
          <p:cNvSpPr txBox="1"/>
          <p:nvPr>
            <p:ph idx="1" type="body"/>
          </p:nvPr>
        </p:nvSpPr>
        <p:spPr>
          <a:xfrm>
            <a:off x="979714" y="1439091"/>
            <a:ext cx="11012100" cy="47265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SzPts val="2400"/>
              <a:buChar char="●"/>
            </a:pPr>
            <a:r>
              <a:rPr lang="pt-BR" sz="2200">
                <a:solidFill>
                  <a:schemeClr val="dk1"/>
                </a:solidFill>
              </a:rPr>
              <a:t>Although recent studies show several </a:t>
            </a:r>
            <a:r>
              <a:rPr b="1" lang="pt-BR" sz="2200">
                <a:solidFill>
                  <a:schemeClr val="dk1"/>
                </a:solidFill>
              </a:rPr>
              <a:t>IoHT applications using data of movement patterns, </a:t>
            </a:r>
            <a:r>
              <a:rPr lang="pt-BR" sz="2200">
                <a:solidFill>
                  <a:schemeClr val="dk1"/>
                </a:solidFill>
              </a:rPr>
              <a:t>there are challenges to be investigated</a:t>
            </a:r>
            <a:endParaRPr b="1" sz="2200">
              <a:solidFill>
                <a:schemeClr val="dk1"/>
              </a:solidFill>
            </a:endParaRPr>
          </a:p>
          <a:p>
            <a:pPr indent="0" lvl="0" marL="914400" marR="0" rtl="0" algn="l">
              <a:lnSpc>
                <a:spcPct val="100000"/>
              </a:lnSpc>
              <a:spcBef>
                <a:spcPts val="0"/>
              </a:spcBef>
              <a:spcAft>
                <a:spcPts val="0"/>
              </a:spcAft>
              <a:buNone/>
            </a:pPr>
            <a:r>
              <a:t/>
            </a:r>
            <a:endParaRPr sz="2200">
              <a:solidFill>
                <a:schemeClr val="dk1"/>
              </a:solidFill>
            </a:endParaRPr>
          </a:p>
          <a:p>
            <a:pPr indent="-381000" lvl="1" marL="914400" marR="0" rtl="0" algn="l">
              <a:lnSpc>
                <a:spcPct val="100000"/>
              </a:lnSpc>
              <a:spcBef>
                <a:spcPts val="0"/>
              </a:spcBef>
              <a:spcAft>
                <a:spcPts val="0"/>
              </a:spcAft>
              <a:buSzPts val="2400"/>
              <a:buChar char="○"/>
            </a:pPr>
            <a:r>
              <a:rPr lang="pt-BR" sz="2200">
                <a:solidFill>
                  <a:schemeClr val="dk1"/>
                </a:solidFill>
              </a:rPr>
              <a:t>The techniques used to </a:t>
            </a:r>
            <a:r>
              <a:rPr b="1" lang="pt-BR" sz="2200">
                <a:solidFill>
                  <a:schemeClr val="dk1"/>
                </a:solidFill>
              </a:rPr>
              <a:t>relate sensor data and health states</a:t>
            </a:r>
            <a:r>
              <a:rPr lang="pt-BR" sz="2200">
                <a:solidFill>
                  <a:schemeClr val="dk1"/>
                </a:solidFill>
              </a:rPr>
              <a:t> are specific, making reuse difficult. </a:t>
            </a:r>
            <a:endParaRPr sz="2200">
              <a:solidFill>
                <a:schemeClr val="dk1"/>
              </a:solidFill>
            </a:endParaRPr>
          </a:p>
          <a:p>
            <a:pPr indent="0" lvl="0" marL="914400" rtl="0" algn="l">
              <a:lnSpc>
                <a:spcPct val="100000"/>
              </a:lnSpc>
              <a:spcBef>
                <a:spcPts val="0"/>
              </a:spcBef>
              <a:spcAft>
                <a:spcPts val="0"/>
              </a:spcAft>
              <a:buNone/>
            </a:pPr>
            <a:r>
              <a:t/>
            </a:r>
            <a:endParaRPr sz="2200">
              <a:solidFill>
                <a:schemeClr val="dk1"/>
              </a:solidFill>
              <a:extLst>
                <a:ext uri="http://customooxmlschemas.google.com/">
                  <go:slidesCustomData xmlns:go="http://customooxmlschemas.google.com/" textRoundtripDataId="2"/>
                </a:ext>
              </a:extLst>
            </a:endParaRPr>
          </a:p>
          <a:p>
            <a:pPr indent="-381000" lvl="1" marL="914400" marR="0" rtl="0" algn="l">
              <a:lnSpc>
                <a:spcPct val="100000"/>
              </a:lnSpc>
              <a:spcBef>
                <a:spcPts val="0"/>
              </a:spcBef>
              <a:spcAft>
                <a:spcPts val="0"/>
              </a:spcAft>
              <a:buSzPts val="2400"/>
              <a:buChar char="○"/>
            </a:pPr>
            <a:r>
              <a:rPr lang="pt-BR" sz="2200">
                <a:solidFill>
                  <a:schemeClr val="dk1"/>
                </a:solidFill>
              </a:rPr>
              <a:t>These applications demand the use of different sensors and this makes it difficult to deal with </a:t>
            </a:r>
            <a:r>
              <a:rPr b="1" lang="pt-BR" sz="2200">
                <a:solidFill>
                  <a:schemeClr val="dk1"/>
                </a:solidFill>
              </a:rPr>
              <a:t>interoperability between the different types of sensors</a:t>
            </a:r>
            <a:r>
              <a:rPr lang="pt-BR" sz="2200">
                <a:solidFill>
                  <a:schemeClr val="dk1"/>
                </a:solidFill>
              </a:rPr>
              <a:t>.</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e51511a42c_0_15"/>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666666"/>
              </a:buClr>
              <a:buSzPts val="2100"/>
              <a:buFont typeface="Oswald"/>
              <a:buNone/>
            </a:pPr>
            <a:r>
              <a:t/>
            </a:r>
            <a:endParaRPr/>
          </a:p>
        </p:txBody>
      </p:sp>
      <p:sp>
        <p:nvSpPr>
          <p:cNvPr id="149" name="Google Shape;149;ge51511a42c_0_15"/>
          <p:cNvSpPr txBox="1"/>
          <p:nvPr/>
        </p:nvSpPr>
        <p:spPr>
          <a:xfrm>
            <a:off x="838194" y="865087"/>
            <a:ext cx="10515600" cy="9795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pt-BR" sz="4300" u="none" cap="none" strike="noStrike">
                <a:solidFill>
                  <a:srgbClr val="0E6C8A"/>
                </a:solidFill>
                <a:latin typeface="Arial"/>
                <a:ea typeface="Arial"/>
                <a:cs typeface="Arial"/>
                <a:sym typeface="Arial"/>
              </a:rPr>
              <a:t>Objective</a:t>
            </a:r>
            <a:endParaRPr b="0" i="0" sz="4300" u="none" cap="none" strike="noStrike">
              <a:solidFill>
                <a:srgbClr val="0E6C8A"/>
              </a:solidFill>
              <a:latin typeface="Arial"/>
              <a:ea typeface="Arial"/>
              <a:cs typeface="Arial"/>
              <a:sym typeface="Arial"/>
            </a:endParaRPr>
          </a:p>
        </p:txBody>
      </p:sp>
      <p:sp>
        <p:nvSpPr>
          <p:cNvPr id="150" name="Google Shape;150;ge51511a42c_0_15"/>
          <p:cNvSpPr txBox="1"/>
          <p:nvPr>
            <p:ph idx="1" type="body"/>
          </p:nvPr>
        </p:nvSpPr>
        <p:spPr>
          <a:xfrm>
            <a:off x="1048050" y="2229575"/>
            <a:ext cx="10044300" cy="25785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500"/>
              <a:buNone/>
            </a:pPr>
            <a:r>
              <a:rPr lang="pt-BR" sz="2700">
                <a:solidFill>
                  <a:schemeClr val="dk1"/>
                </a:solidFill>
              </a:rPr>
              <a:t>Propose a </a:t>
            </a:r>
            <a:r>
              <a:rPr b="1" lang="pt-BR" sz="2700">
                <a:solidFill>
                  <a:schemeClr val="dk1"/>
                </a:solidFill>
              </a:rPr>
              <a:t>Classification Graph</a:t>
            </a:r>
            <a:r>
              <a:rPr lang="pt-BR" sz="2700">
                <a:solidFill>
                  <a:schemeClr val="dk1"/>
                </a:solidFill>
              </a:rPr>
              <a:t> as a reuse artifact that aims to </a:t>
            </a:r>
            <a:r>
              <a:rPr b="1" lang="pt-BR" sz="2700">
                <a:solidFill>
                  <a:schemeClr val="dk1"/>
                </a:solidFill>
              </a:rPr>
              <a:t>relate sensors, features, intelligent classification algorithms and health states</a:t>
            </a:r>
            <a:r>
              <a:rPr lang="pt-BR" sz="2700">
                <a:solidFill>
                  <a:schemeClr val="dk1"/>
                </a:solidFill>
              </a:rPr>
              <a:t>, in order to mitigate problems in the development of IoHT applications </a:t>
            </a:r>
            <a:r>
              <a:rPr lang="pt-BR" sz="2400">
                <a:solidFill>
                  <a:schemeClr val="dk1"/>
                </a:solidFill>
              </a:rPr>
              <a:t>based on Movement Data</a:t>
            </a:r>
            <a:r>
              <a:rPr lang="pt-BR" sz="2700">
                <a:solidFill>
                  <a:schemeClr val="dk1"/>
                </a:solidFill>
              </a:rPr>
              <a:t>, helping to </a:t>
            </a:r>
            <a:r>
              <a:rPr b="1" lang="pt-BR" sz="2700">
                <a:solidFill>
                  <a:schemeClr val="dk1"/>
                </a:solidFill>
              </a:rPr>
              <a:t>identify movement patterns and correlating them with health states</a:t>
            </a:r>
            <a:endParaRPr b="1"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4" name="Shape 154"/>
        <p:cNvGrpSpPr/>
        <p:nvPr/>
      </p:nvGrpSpPr>
      <p:grpSpPr>
        <a:xfrm>
          <a:off x="0" y="0"/>
          <a:ext cx="0" cy="0"/>
          <a:chOff x="0" y="0"/>
          <a:chExt cx="0" cy="0"/>
        </a:xfrm>
      </p:grpSpPr>
      <p:sp>
        <p:nvSpPr>
          <p:cNvPr id="155" name="Google Shape;155;p7"/>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666666"/>
              </a:buClr>
              <a:buSzPts val="2100"/>
              <a:buFont typeface="Oswald"/>
              <a:buNone/>
            </a:pPr>
            <a:r>
              <a:t/>
            </a:r>
            <a:endParaRPr/>
          </a:p>
        </p:txBody>
      </p:sp>
      <p:sp>
        <p:nvSpPr>
          <p:cNvPr id="156" name="Google Shape;156;p7"/>
          <p:cNvSpPr txBox="1"/>
          <p:nvPr>
            <p:ph idx="3" type="title"/>
          </p:nvPr>
        </p:nvSpPr>
        <p:spPr>
          <a:xfrm>
            <a:off x="694507" y="673458"/>
            <a:ext cx="10944600" cy="9795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pt-BR" sz="3700">
                <a:latin typeface="Arial"/>
                <a:ea typeface="Arial"/>
                <a:cs typeface="Arial"/>
                <a:sym typeface="Arial"/>
              </a:rPr>
              <a:t>Related Works</a:t>
            </a:r>
            <a:endParaRPr sz="3700">
              <a:latin typeface="Arial"/>
              <a:ea typeface="Arial"/>
              <a:cs typeface="Arial"/>
              <a:sym typeface="Arial"/>
            </a:endParaRPr>
          </a:p>
        </p:txBody>
      </p:sp>
      <p:sp>
        <p:nvSpPr>
          <p:cNvPr id="157" name="Google Shape;157;p7"/>
          <p:cNvSpPr txBox="1"/>
          <p:nvPr>
            <p:ph idx="1" type="body"/>
          </p:nvPr>
        </p:nvSpPr>
        <p:spPr>
          <a:xfrm>
            <a:off x="660754" y="1892904"/>
            <a:ext cx="11012100" cy="38535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e157c034b4_0_21"/>
          <p:cNvSpPr txBox="1"/>
          <p:nvPr>
            <p:ph type="title"/>
          </p:nvPr>
        </p:nvSpPr>
        <p:spPr>
          <a:xfrm>
            <a:off x="334600" y="-13275"/>
            <a:ext cx="4668000" cy="5907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666666"/>
              </a:buClr>
              <a:buSzPts val="2100"/>
              <a:buFont typeface="Oswald"/>
              <a:buNone/>
            </a:pPr>
            <a:r>
              <a:t/>
            </a:r>
            <a:endParaRPr/>
          </a:p>
        </p:txBody>
      </p:sp>
      <p:sp>
        <p:nvSpPr>
          <p:cNvPr id="163" name="Google Shape;163;g1e157c034b4_0_21"/>
          <p:cNvSpPr txBox="1"/>
          <p:nvPr>
            <p:ph idx="3" type="title"/>
          </p:nvPr>
        </p:nvSpPr>
        <p:spPr>
          <a:xfrm>
            <a:off x="694507" y="673458"/>
            <a:ext cx="10944600" cy="9795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pt-BR" sz="3700">
                <a:latin typeface="Arial"/>
                <a:ea typeface="Arial"/>
                <a:cs typeface="Arial"/>
                <a:sym typeface="Arial"/>
              </a:rPr>
              <a:t>Classification Graph</a:t>
            </a:r>
            <a:endParaRPr sz="3700">
              <a:latin typeface="Arial"/>
              <a:ea typeface="Arial"/>
              <a:cs typeface="Arial"/>
              <a:sym typeface="Arial"/>
            </a:endParaRPr>
          </a:p>
        </p:txBody>
      </p:sp>
      <p:sp>
        <p:nvSpPr>
          <p:cNvPr id="164" name="Google Shape;164;g1e157c034b4_0_21"/>
          <p:cNvSpPr txBox="1"/>
          <p:nvPr>
            <p:ph idx="1" type="body"/>
          </p:nvPr>
        </p:nvSpPr>
        <p:spPr>
          <a:xfrm>
            <a:off x="613950" y="2037800"/>
            <a:ext cx="10640100" cy="3853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pt-BR" sz="2200">
                <a:solidFill>
                  <a:schemeClr val="dk1"/>
                </a:solidFill>
              </a:rPr>
              <a:t>This artefact propose to </a:t>
            </a:r>
            <a:r>
              <a:rPr b="1" lang="pt-BR" sz="2200">
                <a:solidFill>
                  <a:schemeClr val="dk1"/>
                </a:solidFill>
              </a:rPr>
              <a:t>model</a:t>
            </a:r>
            <a:r>
              <a:rPr lang="pt-BR" sz="2200">
                <a:solidFill>
                  <a:schemeClr val="dk1"/>
                </a:solidFill>
              </a:rPr>
              <a:t>, as a </a:t>
            </a:r>
            <a:r>
              <a:rPr b="1" lang="pt-BR" sz="2200">
                <a:solidFill>
                  <a:schemeClr val="dk1"/>
                </a:solidFill>
              </a:rPr>
              <a:t>graph structure</a:t>
            </a:r>
            <a:r>
              <a:rPr lang="pt-BR" sz="2200">
                <a:solidFill>
                  <a:schemeClr val="dk1"/>
                </a:solidFill>
              </a:rPr>
              <a:t>, the </a:t>
            </a:r>
            <a:r>
              <a:rPr b="1" lang="pt-BR" sz="2200">
                <a:solidFill>
                  <a:schemeClr val="dk1"/>
                </a:solidFill>
              </a:rPr>
              <a:t>relationship between sensors, features, classification algorithms, and situations or health states</a:t>
            </a:r>
            <a:endParaRPr b="1" sz="2200">
              <a:solidFill>
                <a:schemeClr val="dk1"/>
              </a:solidFill>
            </a:endParaRPr>
          </a:p>
          <a:p>
            <a:pPr indent="0" lvl="0" marL="457200" rtl="0" algn="l">
              <a:lnSpc>
                <a:spcPct val="100000"/>
              </a:lnSpc>
              <a:spcBef>
                <a:spcPts val="0"/>
              </a:spcBef>
              <a:spcAft>
                <a:spcPts val="0"/>
              </a:spcAft>
              <a:buNone/>
            </a:pPr>
            <a:r>
              <a:t/>
            </a:r>
            <a:endParaRPr sz="2200">
              <a:solidFill>
                <a:schemeClr val="dk1"/>
              </a:solidFill>
            </a:endParaRPr>
          </a:p>
          <a:p>
            <a:pPr indent="-368300" lvl="0" marL="457200" rtl="0" algn="l">
              <a:lnSpc>
                <a:spcPct val="100000"/>
              </a:lnSpc>
              <a:spcBef>
                <a:spcPts val="0"/>
              </a:spcBef>
              <a:spcAft>
                <a:spcPts val="0"/>
              </a:spcAft>
              <a:buSzPts val="2200"/>
              <a:buChar char="•"/>
            </a:pPr>
            <a:r>
              <a:rPr lang="pt-BR" sz="2200">
                <a:solidFill>
                  <a:schemeClr val="dk1"/>
                </a:solidFill>
              </a:rPr>
              <a:t>This software artifact aims to: </a:t>
            </a:r>
            <a:endParaRPr sz="2200">
              <a:solidFill>
                <a:schemeClr val="dk1"/>
              </a:solidFill>
            </a:endParaRPr>
          </a:p>
          <a:p>
            <a:pPr indent="-342900" lvl="1" marL="914400" rtl="0" algn="l">
              <a:lnSpc>
                <a:spcPct val="100000"/>
              </a:lnSpc>
              <a:spcBef>
                <a:spcPts val="0"/>
              </a:spcBef>
              <a:spcAft>
                <a:spcPts val="0"/>
              </a:spcAft>
              <a:buSzPts val="1800"/>
              <a:buChar char="o"/>
            </a:pPr>
            <a:r>
              <a:rPr b="1" lang="pt-BR" sz="1800">
                <a:solidFill>
                  <a:schemeClr val="dk1"/>
                </a:solidFill>
              </a:rPr>
              <a:t>Assist a development</a:t>
            </a:r>
            <a:r>
              <a:rPr lang="pt-BR" sz="1800">
                <a:solidFill>
                  <a:schemeClr val="dk1"/>
                </a:solidFill>
              </a:rPr>
              <a:t> team in requirement elicitation, design, software implementation, and test steps in the development process</a:t>
            </a:r>
            <a:endParaRPr sz="1800">
              <a:solidFill>
                <a:schemeClr val="dk1"/>
              </a:solidFill>
            </a:endParaRPr>
          </a:p>
          <a:p>
            <a:pPr indent="0" lvl="0" marL="914400" rtl="0" algn="l">
              <a:lnSpc>
                <a:spcPct val="100000"/>
              </a:lnSpc>
              <a:spcBef>
                <a:spcPts val="0"/>
              </a:spcBef>
              <a:spcAft>
                <a:spcPts val="0"/>
              </a:spcAft>
              <a:buNone/>
            </a:pPr>
            <a:r>
              <a:t/>
            </a:r>
            <a:endParaRPr sz="1800">
              <a:solidFill>
                <a:schemeClr val="dk1"/>
              </a:solidFill>
            </a:endParaRPr>
          </a:p>
          <a:p>
            <a:pPr indent="-342900" lvl="1" marL="914400" rtl="0" algn="l">
              <a:lnSpc>
                <a:spcPct val="100000"/>
              </a:lnSpc>
              <a:spcBef>
                <a:spcPts val="0"/>
              </a:spcBef>
              <a:spcAft>
                <a:spcPts val="0"/>
              </a:spcAft>
              <a:buSzPts val="1800"/>
              <a:buChar char="o"/>
            </a:pPr>
            <a:r>
              <a:rPr b="1" lang="pt-BR" sz="1800">
                <a:solidFill>
                  <a:schemeClr val="dk1"/>
                </a:solidFill>
              </a:rPr>
              <a:t>to build knowledge representation</a:t>
            </a:r>
            <a:r>
              <a:rPr lang="pt-BR" sz="1800">
                <a:solidFill>
                  <a:schemeClr val="dk1"/>
                </a:solidFill>
              </a:rPr>
              <a:t> objects for IoHT applications. The classification algorithms in these artifact are used to predict, based on sensor data, the situations or health states</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e51511a42c_0_3"/>
          <p:cNvSpPr txBox="1"/>
          <p:nvPr>
            <p:ph type="title"/>
          </p:nvPr>
        </p:nvSpPr>
        <p:spPr>
          <a:xfrm>
            <a:off x="334599" y="-13275"/>
            <a:ext cx="5743500" cy="590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2100"/>
              <a:buNone/>
            </a:pPr>
            <a:r>
              <a:rPr lang="pt-BR"/>
              <a:t>Sample of Classification Graph</a:t>
            </a:r>
            <a:endParaRPr/>
          </a:p>
        </p:txBody>
      </p:sp>
      <p:pic>
        <p:nvPicPr>
          <p:cNvPr id="170" name="Google Shape;170;ge51511a42c_0_3"/>
          <p:cNvPicPr preferRelativeResize="0"/>
          <p:nvPr/>
        </p:nvPicPr>
        <p:blipFill rotWithShape="1">
          <a:blip r:embed="rId3">
            <a:alphaModFix/>
          </a:blip>
          <a:srcRect b="5036" l="1853" r="1096" t="2550"/>
          <a:stretch/>
        </p:blipFill>
        <p:spPr>
          <a:xfrm>
            <a:off x="0" y="1085450"/>
            <a:ext cx="12099825" cy="437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e5ef7f3379_0_0"/>
          <p:cNvSpPr txBox="1"/>
          <p:nvPr>
            <p:ph type="title"/>
          </p:nvPr>
        </p:nvSpPr>
        <p:spPr>
          <a:xfrm>
            <a:off x="334599" y="-13275"/>
            <a:ext cx="5743500" cy="590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2100"/>
              <a:buNone/>
            </a:pPr>
            <a:r>
              <a:rPr lang="pt-BR"/>
              <a:t>Create and Update Classification Graph</a:t>
            </a:r>
            <a:endParaRPr/>
          </a:p>
        </p:txBody>
      </p:sp>
      <p:sp>
        <p:nvSpPr>
          <p:cNvPr id="176" name="Google Shape;176;ge5ef7f3379_0_0"/>
          <p:cNvSpPr txBox="1"/>
          <p:nvPr>
            <p:ph idx="12" type="sldNum"/>
          </p:nvPr>
        </p:nvSpPr>
        <p:spPr>
          <a:xfrm>
            <a:off x="11621220" y="6451676"/>
            <a:ext cx="540000" cy="54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77" name="Google Shape;177;ge5ef7f3379_0_0"/>
          <p:cNvPicPr preferRelativeResize="0"/>
          <p:nvPr/>
        </p:nvPicPr>
        <p:blipFill>
          <a:blip r:embed="rId3">
            <a:alphaModFix/>
          </a:blip>
          <a:stretch>
            <a:fillRect/>
          </a:stretch>
        </p:blipFill>
        <p:spPr>
          <a:xfrm>
            <a:off x="152400" y="729825"/>
            <a:ext cx="11887201" cy="46162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e157c034b4_0_5"/>
          <p:cNvSpPr txBox="1"/>
          <p:nvPr>
            <p:ph type="title"/>
          </p:nvPr>
        </p:nvSpPr>
        <p:spPr>
          <a:xfrm>
            <a:off x="334599" y="-13275"/>
            <a:ext cx="5743500" cy="590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2100"/>
              <a:buNone/>
            </a:pPr>
            <a:r>
              <a:rPr lang="pt-BR"/>
              <a:t>Optimize a </a:t>
            </a:r>
            <a:r>
              <a:rPr lang="pt-BR"/>
              <a:t>Classification Graph</a:t>
            </a:r>
            <a:endParaRPr/>
          </a:p>
        </p:txBody>
      </p:sp>
      <p:sp>
        <p:nvSpPr>
          <p:cNvPr id="183" name="Google Shape;183;g1e157c034b4_0_5"/>
          <p:cNvSpPr txBox="1"/>
          <p:nvPr>
            <p:ph idx="12" type="sldNum"/>
          </p:nvPr>
        </p:nvSpPr>
        <p:spPr>
          <a:xfrm>
            <a:off x="11621220" y="6451676"/>
            <a:ext cx="540000" cy="54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84" name="Google Shape;184;g1e157c034b4_0_5"/>
          <p:cNvPicPr preferRelativeResize="0"/>
          <p:nvPr/>
        </p:nvPicPr>
        <p:blipFill>
          <a:blip r:embed="rId3">
            <a:alphaModFix/>
          </a:blip>
          <a:stretch>
            <a:fillRect/>
          </a:stretch>
        </p:blipFill>
        <p:spPr>
          <a:xfrm>
            <a:off x="1866900" y="838475"/>
            <a:ext cx="8010525" cy="501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lo GREat">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Evilasio Costa Junior</dc:creator>
</cp:coreProperties>
</file>