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46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3047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1484280" y="4343400"/>
            <a:ext cx="4888440" cy="14472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body"/>
          </p:nvPr>
        </p:nvSpPr>
        <p:spPr>
          <a:xfrm>
            <a:off x="6617880" y="4343400"/>
            <a:ext cx="4888440" cy="14472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2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46440"/>
            <a:ext cx="1201176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orbel"/>
              </a:rPr>
              <a:t>Dự báo tính khách quan của bài viết thể thao bằng mô hình Perceptron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425560" y="3612240"/>
            <a:ext cx="5590800" cy="12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636a6c"/>
                </a:solidFill>
                <a:latin typeface="Arial"/>
              </a:rPr>
              <a:t>Nhóm 17: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1287c3"/>
                </a:solidFill>
                <a:latin typeface="Arial"/>
              </a:rPr>
              <a:t>Lê Quang Sang  B1606927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1287c3"/>
                </a:solidFill>
                <a:latin typeface="Arial"/>
              </a:rPr>
              <a:t>Nguyễn Phước Thành B1610669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951920" y="590688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8D2D71-E49A-41EE-A6D5-0AA23A5E1626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83040" y="3622680"/>
            <a:ext cx="5384520" cy="17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636a6c"/>
                </a:solidFill>
                <a:latin typeface="Arial"/>
              </a:rPr>
              <a:t>Giảng Viên Hướng Dẫn: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1287c3"/>
                </a:solidFill>
                <a:latin typeface="Arial"/>
              </a:rPr>
              <a:t>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7891200" y="2069280"/>
            <a:ext cx="1313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2854440" y="2264760"/>
            <a:ext cx="1060812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11107440" y="623016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82FACC-7F26-42CD-8EEC-4E87B17F3C45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258" name="Group 5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259" name="CustomShape 6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60" name="CustomShape 7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61" name="CustomShape 8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62" name="CustomShape 9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63" name="CustomShape 10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64" name="CustomShape 11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65" name="CustomShape 12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66" name="CustomShape 13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26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68" name="CustomShape 15"/>
          <p:cNvSpPr/>
          <p:nvPr/>
        </p:nvSpPr>
        <p:spPr>
          <a:xfrm>
            <a:off x="355320" y="-8748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  <a:ea typeface="DejaVu Sans"/>
              </a:rPr>
              <a:t>GIẢI THUẬT HỌC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1382760" y="1456560"/>
            <a:ext cx="654228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Phần tử 2: = 1, = 19, = 1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g(x)  = 0.25*1 + 0.5*1 + (-0.2)*19 + 0*1 = -3.05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do g(x) &lt; 0 =&gt; output = 0 != y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Cập nhật: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W0 = W0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0.25 + 0.2(1 – 0)*1 = 0.45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W1 = W1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0.5 + 0.2(1 – 0)*1 = 0.7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W2 = W2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(-0.2) + 0.2(1 – 0)*19 = 3.6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W3 = W3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 + 0.2(1 – 0)*1 = 0.2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1382760" y="1456560"/>
            <a:ext cx="6542280" cy="5400720"/>
          </a:xfrm>
          <a:prstGeom prst="rect">
            <a:avLst/>
          </a:prstGeom>
          <a:blipFill rotWithShape="0">
            <a:blip r:embed="rId1"/>
            <a:stretch>
              <a:fillRect l="-1298" t="-3152" r="0" b="-190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1" name="Table 18"/>
          <p:cNvGraphicFramePr/>
          <p:nvPr/>
        </p:nvGraphicFramePr>
        <p:xfrm>
          <a:off x="8239680" y="1821960"/>
          <a:ext cx="3886920" cy="15055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55296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Nhãn (y)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DT (x3)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wipe dir="l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891200" y="2069280"/>
            <a:ext cx="1313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2854440" y="2264760"/>
            <a:ext cx="1060812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11107440" y="623016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A99EC7-CA6E-43D1-A898-57247EDDBB90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275" name="Group 4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276" name="CustomShape 5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7" name="CustomShape 6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78" name="CustomShape 7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79" name="CustomShape 8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80" name="CustomShape 9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1" name="CustomShape 10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82" name="CustomShape 11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83" name="CustomShape 12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284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85" name="CustomShape 14"/>
          <p:cNvSpPr/>
          <p:nvPr/>
        </p:nvSpPr>
        <p:spPr>
          <a:xfrm>
            <a:off x="355320" y="50040"/>
            <a:ext cx="10018080" cy="13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  <a:ea typeface="DejaVu Sans"/>
              </a:rPr>
              <a:t>GIẢI THUẬT HỌC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86" name="Table 15"/>
          <p:cNvGraphicFramePr/>
          <p:nvPr/>
        </p:nvGraphicFramePr>
        <p:xfrm>
          <a:off x="8239680" y="1821960"/>
          <a:ext cx="3886920" cy="15055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55296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Nhãn (y)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DT (x3)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7" name="CustomShape 16"/>
          <p:cNvSpPr/>
          <p:nvPr/>
        </p:nvSpPr>
        <p:spPr>
          <a:xfrm>
            <a:off x="1331640" y="1290240"/>
            <a:ext cx="673308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Phần tử 3:   = 1,  = 19,  = 1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g(x)  = 0.45*1 + 0.7*1 + 3.6*14 + 0.2*0 = 51.55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do g(x) &gt; 0 =&gt; output = 1 != y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Cập nhật: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W0 = W0 + eta( –)*x0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0.45 + 0.2(0 – 1)*1 = 0.25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W1 = W1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0.7 + 0.2(0 – 1)*8 = -0.9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W2 = W2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3.6 + 0.2(0 – 1)*14 = 0.8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W3 = W3 + eta( –)*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0.2 + 0.2(0 – 1)*0 = 0.2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8" name="CustomShape 17"/>
          <p:cNvSpPr/>
          <p:nvPr/>
        </p:nvSpPr>
        <p:spPr>
          <a:xfrm>
            <a:off x="1331640" y="1290240"/>
            <a:ext cx="6733080" cy="5400720"/>
          </a:xfrm>
          <a:prstGeom prst="rect">
            <a:avLst/>
          </a:prstGeom>
          <a:blipFill rotWithShape="0">
            <a:blip r:embed="rId1"/>
            <a:stretch>
              <a:fillRect l="-1167" t="-3152" r="0" b="-190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9840" y="1512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</a:rPr>
              <a:t>ĐÁNH GIÁ KẾT QUẢ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81910E0-B867-4EB1-8B72-A9C0567B3932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917280" y="2027520"/>
            <a:ext cx="10853280" cy="23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7000"/>
              </a:lnSpc>
              <a:spcAft>
                <a:spcPts val="570"/>
              </a:spcAft>
              <a:buClr>
                <a:srgbClr val="10101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101010"/>
                </a:solidFill>
                <a:latin typeface="Times New Roman"/>
                <a:ea typeface="DejaVu Sans"/>
              </a:rPr>
              <a:t>Nghi thức Hold-out: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b="0" lang="en-US" sz="2400" spc="-1" strike="noStrike">
                <a:solidFill>
                  <a:srgbClr val="101010"/>
                </a:solidFill>
                <a:latin typeface="Times New Roman"/>
                <a:ea typeface="DejaVu Sans"/>
              </a:rPr>
              <a:t>-  Lấy ngẫu nhiên 3/4 tập dữ liệu để học và 1/4 tập dữ liệu còn lại dùng cho kiểm tra.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570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Các mô hình được xây dựng dựa trên: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Số lượng tập huấn luyện: 750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570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Số lượng tập kiểm tra: 250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92" name="Group 4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293" name="CustomShape 5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95" name="CustomShape 7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6" name="CustomShape 8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bg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97" name="CustomShape 9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8" name="CustomShape 10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99" name="CustomShape 11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0" name="CustomShape 12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301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67E70F-4A44-4084-84AB-607F939AC9A2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088640" y="1374480"/>
            <a:ext cx="6770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So sánh hiệu quả của các phương pháp theo RMSE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04" name="Group 3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305" name="CustomShape 4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6" name="CustomShape 5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307" name="CustomShape 6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8" name="CustomShape 7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bg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309" name="CustomShape 8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0" name="CustomShape 9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311" name="CustomShape 10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2" name="CustomShape 11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31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14" name="CustomShape 13"/>
          <p:cNvSpPr/>
          <p:nvPr/>
        </p:nvSpPr>
        <p:spPr>
          <a:xfrm>
            <a:off x="69840" y="1512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</a:rPr>
              <a:t>ĐÁNH GIÁ KẾT QUẢ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315" name="Table 14"/>
          <p:cNvGraphicFramePr/>
          <p:nvPr/>
        </p:nvGraphicFramePr>
        <p:xfrm>
          <a:off x="2560320" y="2783520"/>
          <a:ext cx="6159240" cy="1218960"/>
        </p:xfrm>
        <a:graphic>
          <a:graphicData uri="http://schemas.openxmlformats.org/drawingml/2006/table">
            <a:tbl>
              <a:tblPr/>
              <a:tblGrid>
                <a:gridCol w="2052720"/>
                <a:gridCol w="1739160"/>
                <a:gridCol w="2367720"/>
              </a:tblGrid>
              <a:tr h="499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Perceptron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Cây quyết định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Độ chính xác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0.82934131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0.832335329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ransition spd="slow">
    <p:wipe dir="l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4233BB-5069-4D99-A6E5-CDE7B50A24D7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822960" y="1966680"/>
            <a:ext cx="113680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6624720" y="2284560"/>
            <a:ext cx="162432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687960" y="2191680"/>
            <a:ext cx="106963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Ta có thể thấy các giá trị của nghi thức đánh giá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Giải thuật Perceptron không có khác nhiều về mặt kết quả so với Cây Quyết Định.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20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321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22" name="CustomShape 7"/>
          <p:cNvSpPr/>
          <p:nvPr/>
        </p:nvSpPr>
        <p:spPr>
          <a:xfrm>
            <a:off x="69840" y="1512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</a:rPr>
              <a:t>ĐÁNH GIÁ KẾT QUẢ</a:t>
            </a:r>
            <a:endParaRPr b="0" lang="en-US" sz="44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387080" y="3027240"/>
            <a:ext cx="967680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002060"/>
                </a:solidFill>
                <a:latin typeface="Corbel"/>
                <a:ea typeface="DejaVu Sans"/>
              </a:rPr>
              <a:t>Cảm ơn Cô và các bạn đã lắng nghe !!!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0999440" y="5833800"/>
            <a:ext cx="55044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348C47-3EDD-4E6B-8A0D-3BB8D39269A4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947600" y="2441880"/>
            <a:ext cx="8284320" cy="3520080"/>
            <a:chOff x="1947600" y="2441880"/>
            <a:chExt cx="8284320" cy="3520080"/>
          </a:xfrm>
        </p:grpSpPr>
        <p:sp>
          <p:nvSpPr>
            <p:cNvPr id="143" name="CustomShape 2"/>
            <p:cNvSpPr/>
            <p:nvPr/>
          </p:nvSpPr>
          <p:spPr>
            <a:xfrm>
              <a:off x="1947600" y="2737080"/>
              <a:ext cx="8284320" cy="5032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2361960" y="2441880"/>
              <a:ext cx="7533720" cy="58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040" rIns="219240" tIns="28800" bIns="2880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5" name="CustomShape 4"/>
            <p:cNvSpPr/>
            <p:nvPr/>
          </p:nvSpPr>
          <p:spPr>
            <a:xfrm>
              <a:off x="1947600" y="3644280"/>
              <a:ext cx="8284320" cy="5032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2361960" y="3349080"/>
              <a:ext cx="7533720" cy="58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040" rIns="219240" tIns="28800" bIns="2880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7" name="CustomShape 6"/>
            <p:cNvSpPr/>
            <p:nvPr/>
          </p:nvSpPr>
          <p:spPr>
            <a:xfrm>
              <a:off x="1947600" y="4551480"/>
              <a:ext cx="8284320" cy="5032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2341800" y="4264920"/>
              <a:ext cx="7533720" cy="58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040" rIns="219240" tIns="28800" bIns="2880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9" name="CustomShape 8"/>
            <p:cNvSpPr/>
            <p:nvPr/>
          </p:nvSpPr>
          <p:spPr>
            <a:xfrm>
              <a:off x="1947600" y="5458680"/>
              <a:ext cx="8284320" cy="5032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0" name="CustomShape 9"/>
            <p:cNvSpPr/>
            <p:nvPr/>
          </p:nvSpPr>
          <p:spPr>
            <a:xfrm>
              <a:off x="2361960" y="5163480"/>
              <a:ext cx="7533720" cy="589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040" rIns="219240" tIns="28800" bIns="2880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1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2" name="CustomShape 11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4FB314C-FF38-4C41-ABA6-EBD8B24A2169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83880" y="366120"/>
            <a:ext cx="12011760" cy="1483920"/>
          </a:xfrm>
          <a:prstGeom prst="rect">
            <a:avLst/>
          </a:prstGeom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Corbel"/>
                <a:ea typeface="DejaVu Sans"/>
              </a:rPr>
              <a:t>Dự báo tính khách quan của bài viết thể thao bằng giải thuật Perceptron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83560" y="-396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</a:rPr>
              <a:t>Giới thiệu tập dữ liệu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290600" y="2216880"/>
            <a:ext cx="916740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Tên tập dữ liệu: Sport articles for objectivity analysis.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Thông tin tập dữ liệu: Trích xuất từ Phòng thí nghiệm trí tuệ nhân tạo, American University of Beirut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Nhiệm vụ: Dự đoán tính chủ quan khách quan của bài viết thể thao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Dữ liệu gồm: 1000 phần tử với 59 thuộc tính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624C08-4953-46DE-B4FF-B91DB3CDF559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157" name="Group 4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158" name="CustomShape 5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9" name="CustomShape 6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0" name="CustomShape 7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1" name="CustomShape 8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3" name="CustomShape 10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64" name="CustomShape 11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5" name="CustomShape 12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166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ransition spd="slow">
    <p:wipe dir="l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83560" y="-396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</a:rPr>
              <a:t>Giới thiệu tập dữ liệu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EB26904-93A9-4968-9099-A6514F68140B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169" name="Group 3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170" name="CustomShape 4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4" name="CustomShape 8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76" name="CustomShape 10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17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9" name="CustomShape 13"/>
          <p:cNvSpPr/>
          <p:nvPr/>
        </p:nvSpPr>
        <p:spPr>
          <a:xfrm>
            <a:off x="1184760" y="2117520"/>
            <a:ext cx="1135404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5. 59 thuộc tính và 1 nhãn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CC: Tần suất sử dụng liên từ </a:t>
            </a:r>
            <a:r>
              <a:rPr b="0" i="1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(Frequency of coordinating conjunctions)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CD: Tần suất sử dụng chữ số liệt kê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(Frequency of numerals and cardinals)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DT: Tần suất của các yếu tố quyết định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(Frequency of determiners)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EX: Tần suất xuất hiện từ chỉ số nhiều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(Frequency of existential there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FW: Tần suất sử dụng từ ngữ nước ngoài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(Frequency of foreign words)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Ins:  Tần suất kết hợp liên từ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(Frequency of subordinating preposition or conjunction)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Nhãn: khách quan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(objective)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/ chủ quan </a:t>
            </a:r>
            <a:r>
              <a:rPr b="0" lang="en-US" sz="2400" spc="-1" strike="noStrike">
                <a:solidFill>
                  <a:srgbClr val="808080"/>
                </a:solidFill>
                <a:latin typeface="Corbel"/>
                <a:ea typeface="DejaVu Sans"/>
              </a:rPr>
              <a:t>(subjective)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3560" y="-396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</a:rPr>
              <a:t>Giới thiệu tập dữ liệu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0812C7-DA22-4221-B6F1-3E1B5F04CD55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18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83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1434600" y="1815120"/>
            <a:ext cx="9671040" cy="398196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165680" y="2199240"/>
            <a:ext cx="1021788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Chọn Tập dữ liệu và Mô hình: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24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Mô hình: Perceptron đơn tầng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Chọn ra 8 phần tử với 6 thuộc tính và 1 nhãn.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29840" y="2286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  <a:ea typeface="DejaVu Sans"/>
              </a:rPr>
              <a:t>Mô hình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0" y="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11297880" y="635256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66FE56-F079-439A-B212-E1C0F4482327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189" name="Group 5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190" name="CustomShape 6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1" name="CustomShape 7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92" name="CustomShape 8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3" name="CustomShape 9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94" name="CustomShape 10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5" name="CustomShape 11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96" name="CustomShape 12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198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199" name="Table 15"/>
          <p:cNvGraphicFramePr/>
          <p:nvPr/>
        </p:nvGraphicFramePr>
        <p:xfrm>
          <a:off x="3839040" y="4075920"/>
          <a:ext cx="3886920" cy="131868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3391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Nhãn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Subjective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284480" y="2937600"/>
            <a:ext cx="49611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Chọn Tập dữ liệu và Mô hình: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24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1 cho objective 0 cho subjective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29840" y="2286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  <a:ea typeface="DejaVu Sans"/>
              </a:rPr>
              <a:t>Mô hình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0" y="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10951920" y="590688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F16CCC-7F54-4A58-A894-2B186C05CAAD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204" name="Group 5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205" name="CustomShape 6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07" name="CustomShape 8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8" name="CustomShape 9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09" name="CustomShape 10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11" name="CustomShape 12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2" name="CustomShape 13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213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14" name="Table 15"/>
          <p:cNvGraphicFramePr/>
          <p:nvPr/>
        </p:nvGraphicFramePr>
        <p:xfrm>
          <a:off x="6805440" y="2737800"/>
          <a:ext cx="3886920" cy="131868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3391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Nhãn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88280" y="1836000"/>
            <a:ext cx="1035936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Sử dụng hàm kết hợp tuyến tính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265320" y="233424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7891200" y="2069280"/>
            <a:ext cx="1313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10951920" y="590688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50258C-E3AA-4BB9-A590-4DB8D7C5EFD7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220" name="Group 6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221" name="CustomShape 7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2" name="CustomShape 8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23" name="CustomShape 9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4" name="CustomShape 10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25" name="CustomShape 11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6" name="CustomShape 12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27" name="CustomShape 13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8" name="CustomShape 14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229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0" name="CustomShape 16"/>
          <p:cNvSpPr/>
          <p:nvPr/>
        </p:nvSpPr>
        <p:spPr>
          <a:xfrm>
            <a:off x="429840" y="2286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  <a:ea typeface="DejaVu Sans"/>
              </a:rPr>
              <a:t>Mô hình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1" name="Picture 4" descr=""/>
          <p:cNvPicPr/>
          <p:nvPr/>
        </p:nvPicPr>
        <p:blipFill>
          <a:blip r:embed="rId1"/>
          <a:stretch/>
        </p:blipFill>
        <p:spPr>
          <a:xfrm>
            <a:off x="2996640" y="2444400"/>
            <a:ext cx="6542640" cy="1455120"/>
          </a:xfrm>
          <a:prstGeom prst="rect">
            <a:avLst/>
          </a:prstGeom>
          <a:ln>
            <a:noFill/>
          </a:ln>
        </p:spPr>
      </p:pic>
      <p:pic>
        <p:nvPicPr>
          <p:cNvPr id="232" name="Picture 8" descr=""/>
          <p:cNvPicPr/>
          <p:nvPr/>
        </p:nvPicPr>
        <p:blipFill>
          <a:blip r:embed="rId2"/>
          <a:stretch/>
        </p:blipFill>
        <p:spPr>
          <a:xfrm>
            <a:off x="4153320" y="4708800"/>
            <a:ext cx="4415040" cy="1368360"/>
          </a:xfrm>
          <a:prstGeom prst="rect">
            <a:avLst/>
          </a:prstGeom>
          <a:ln>
            <a:noFill/>
          </a:ln>
        </p:spPr>
      </p:pic>
      <p:sp>
        <p:nvSpPr>
          <p:cNvPr id="233" name="CustomShape 17"/>
          <p:cNvSpPr/>
          <p:nvPr/>
        </p:nvSpPr>
        <p:spPr>
          <a:xfrm>
            <a:off x="1088280" y="4138560"/>
            <a:ext cx="1035936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Đầu ra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7891200" y="2069280"/>
            <a:ext cx="1313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2854440" y="2264760"/>
            <a:ext cx="1060812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11107440" y="6230160"/>
            <a:ext cx="5504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C407BE-FEC5-46F3-B719-77A5955ACD88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238" name="Group 5"/>
          <p:cNvGrpSpPr/>
          <p:nvPr/>
        </p:nvGrpSpPr>
        <p:grpSpPr>
          <a:xfrm>
            <a:off x="8878680" y="167400"/>
            <a:ext cx="2990520" cy="1583640"/>
            <a:chOff x="8878680" y="167400"/>
            <a:chExt cx="2990520" cy="1583640"/>
          </a:xfrm>
        </p:grpSpPr>
        <p:sp>
          <p:nvSpPr>
            <p:cNvPr id="239" name="CustomShape 6"/>
            <p:cNvSpPr/>
            <p:nvPr/>
          </p:nvSpPr>
          <p:spPr>
            <a:xfrm>
              <a:off x="8878680" y="30024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0" name="CustomShape 7"/>
            <p:cNvSpPr/>
            <p:nvPr/>
          </p:nvSpPr>
          <p:spPr>
            <a:xfrm>
              <a:off x="9028080" y="16740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Giới Thiệu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41" name="CustomShape 8"/>
            <p:cNvSpPr/>
            <p:nvPr/>
          </p:nvSpPr>
          <p:spPr>
            <a:xfrm>
              <a:off x="8878680" y="70848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2" name="CustomShape 9"/>
            <p:cNvSpPr/>
            <p:nvPr/>
          </p:nvSpPr>
          <p:spPr>
            <a:xfrm>
              <a:off x="9028080" y="5756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Giải thuật học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43" name="CustomShape 10"/>
            <p:cNvSpPr/>
            <p:nvPr/>
          </p:nvSpPr>
          <p:spPr>
            <a:xfrm>
              <a:off x="8878680" y="111672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4" name="CustomShape 11"/>
            <p:cNvSpPr/>
            <p:nvPr/>
          </p:nvSpPr>
          <p:spPr>
            <a:xfrm>
              <a:off x="9020880" y="98784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Đánh giá kết quả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8878680" y="1524960"/>
              <a:ext cx="2990520" cy="2260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9028080" y="1392120"/>
              <a:ext cx="2716920" cy="2649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2160" rIns="79200" tIns="12960" bIns="12960" anchor="ctr"/>
            <a:p>
              <a:pPr>
                <a:lnSpc>
                  <a:spcPct val="90000"/>
                </a:lnSpc>
                <a:spcAft>
                  <a:spcPts val="315"/>
                </a:spcAft>
              </a:pPr>
              <a:r>
                <a:rPr b="0" lang="en-US" sz="900" spc="-1" strike="noStrike">
                  <a:solidFill>
                    <a:srgbClr val="ffffff"/>
                  </a:solidFill>
                  <a:latin typeface="Corbel"/>
                  <a:ea typeface="DejaVu Sans"/>
                </a:rPr>
                <a:t>Thảo Luận </a:t>
              </a:r>
              <a:endParaRPr b="0" lang="en-US" sz="900" spc="-1" strike="noStrike">
                <a:latin typeface="Arial"/>
              </a:endParaRPr>
            </a:p>
          </p:txBody>
        </p:sp>
      </p:grpSp>
      <p:grpSp>
        <p:nvGrpSpPr>
          <p:cNvPr id="247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8" name="CustomShape 15"/>
          <p:cNvSpPr/>
          <p:nvPr/>
        </p:nvSpPr>
        <p:spPr>
          <a:xfrm>
            <a:off x="429840" y="2286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2060"/>
                </a:solidFill>
                <a:latin typeface="Arial"/>
                <a:ea typeface="DejaVu Sans"/>
              </a:rPr>
              <a:t>GIẢI THUẬT HỌC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317880" y="1917720"/>
            <a:ext cx="1200564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270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Khởi tạo ngẫu nhiên các trọng số w với : 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Calibri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= 0.25; 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Calibri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= 0.5; 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= -0.2; 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= 0; eta= 0.2 </a:t>
            </a:r>
            <a:endParaRPr b="0" lang="en-US" sz="24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927000">
              <a:lnSpc>
                <a:spcPts val="6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1604160" y="4479120"/>
            <a:ext cx="9717840" cy="12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Phần tử 1:   = 7,  = 9,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= 0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g(x)  = 0.25*1 + 0.5*7 + (-0.2)*9 + 0*1 = 1.95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ts val="176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do g(x) &gt; 0 =&gt; output = 1 = y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1604160" y="4479120"/>
            <a:ext cx="9717840" cy="1260360"/>
          </a:xfrm>
          <a:prstGeom prst="rect">
            <a:avLst/>
          </a:prstGeom>
          <a:blipFill rotWithShape="0">
            <a:blip r:embed="rId1"/>
            <a:stretch>
              <a:fillRect l="-812" t="-13494" r="0" b="-1010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2" name="Table 19"/>
          <p:cNvGraphicFramePr/>
          <p:nvPr/>
        </p:nvGraphicFramePr>
        <p:xfrm>
          <a:off x="7940880" y="2513160"/>
          <a:ext cx="3886920" cy="1505520"/>
        </p:xfrm>
        <a:graphic>
          <a:graphicData uri="http://schemas.openxmlformats.org/drawingml/2006/table">
            <a:tbl>
              <a:tblPr/>
              <a:tblGrid>
                <a:gridCol w="1157760"/>
                <a:gridCol w="991440"/>
                <a:gridCol w="991440"/>
                <a:gridCol w="746640"/>
              </a:tblGrid>
              <a:tr h="55296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Nhãn (y)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CC (x1)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CD (x2)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DT (x3)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3" name="Picture 2" descr=""/>
          <p:cNvPicPr/>
          <p:nvPr/>
        </p:nvPicPr>
        <p:blipFill>
          <a:blip r:embed="rId2"/>
          <a:stretch/>
        </p:blipFill>
        <p:spPr>
          <a:xfrm>
            <a:off x="1345320" y="2743200"/>
            <a:ext cx="4632480" cy="113364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1040</TotalTime>
  <Application>LibreOffice/6.0.7.3$Linux_X86_64 LibreOffice_project/00m0$Build-3</Application>
  <Words>763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2018-03-26T15:19:36Z</dcterms:created>
  <dc:creator>IK</dc:creator>
  <dc:description/>
  <dc:language>en-US</dc:language>
  <cp:lastModifiedBy/>
  <dcterms:modified xsi:type="dcterms:W3CDTF">2019-11-19T23:01:01Z</dcterms:modified>
  <cp:revision>193</cp:revision>
  <dc:subject/>
  <dc:title>HISTORY OF AI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