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9144000" cy="5143500" type="screen16x9"/>
  <p:notesSz cx="6858000" cy="9144000"/>
  <p:embeddedFontLst>
    <p:embeddedFont>
      <p:font typeface="Cambria" panose="02040503050406030204" pitchFamily="18" charset="0"/>
      <p:regular r:id="rId20"/>
      <p:bold r:id="rId21"/>
      <p:italic r:id="rId22"/>
      <p:boldItalic r:id="rId23"/>
    </p:embeddedFont>
    <p:embeddedFont>
      <p:font typeface="Lato" panose="020F0502020204030203" pitchFamily="34" charset="0"/>
      <p:regular r:id="rId24"/>
      <p:bold r:id="rId25"/>
      <p:italic r:id="rId26"/>
      <p:boldItalic r:id="rId27"/>
    </p:embeddedFont>
    <p:embeddedFont>
      <p:font typeface="Raleway"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62B429-D59B-40D6-8D15-CBCEA2F96234}">
  <a:tblStyle styleId="{6E62B429-D59B-40D6-8D15-CBCEA2F962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245e07da2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a245e07da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Page 1</a:t>
            </a:r>
            <a:endParaRPr/>
          </a:p>
          <a:p>
            <a:pPr marL="0" lvl="0" indent="0" algn="l" rtl="0">
              <a:spcBef>
                <a:spcPts val="0"/>
              </a:spcBef>
              <a:spcAft>
                <a:spcPts val="0"/>
              </a:spcAft>
              <a:buClr>
                <a:schemeClr val="dk1"/>
              </a:buClr>
              <a:buSzPts val="1100"/>
              <a:buFont typeface="Arial"/>
              <a:buNone/>
            </a:pPr>
            <a:r>
              <a:rPr lang="en"/>
              <a:t>The aim of this project is to allow the students of any university to make bookings in advance at a recreational sports and fitness center using cloud services. As a place like that can have multiple play rooms for different sports like basketball, table tennis, squash, etc., it might get difficult for the administrators to maintain the records and for students to check the availability of those rooms.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We propose an application where students will be able to book a sport room in advance to avoid the long waiting times and maintain the records of the bookings made by the students. Adding to that if a student has booked a sport room for the morning slot for today, that room should become unavailable for the next student trying to book the same room for the same time slot.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a244c6d8d6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a244c6d8d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244c6d8d6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a244c6d8d6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244c6d8d6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244c6d8d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244c6d8d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244c6d8d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244c6d8d6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a244c6d8d6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a245e07da2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a245e07da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245e07da2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245e07da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a245e07da2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a245e07da2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245e07da2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245e07da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Page 2</a:t>
            </a:r>
            <a:endParaRPr/>
          </a:p>
          <a:p>
            <a:pPr marL="0" lvl="0" indent="0" algn="l" rtl="0">
              <a:spcBef>
                <a:spcPts val="0"/>
              </a:spcBef>
              <a:spcAft>
                <a:spcPts val="0"/>
              </a:spcAft>
              <a:buClr>
                <a:schemeClr val="dk1"/>
              </a:buClr>
              <a:buSzPts val="1100"/>
              <a:buFont typeface="Arial"/>
              <a:buNone/>
            </a:pPr>
            <a:r>
              <a:rPr lang="en"/>
              <a:t>Talking about the competitor apps, we couldn't find any application that will be in a direct competition with our application, but there are few apps which are kind of similar to functionality of our application.</a:t>
            </a:r>
            <a:endParaRPr/>
          </a:p>
          <a:p>
            <a:pPr marL="0" lvl="0" indent="0" algn="l" rtl="0">
              <a:spcBef>
                <a:spcPts val="0"/>
              </a:spcBef>
              <a:spcAft>
                <a:spcPts val="0"/>
              </a:spcAft>
              <a:buClr>
                <a:schemeClr val="dk1"/>
              </a:buClr>
              <a:buSzPts val="1100"/>
              <a:buFont typeface="Arial"/>
              <a:buNone/>
            </a:pPr>
            <a:r>
              <a:rPr lang="en"/>
              <a:t>First is Kourts app, this app allows people to book a nearby tennis court. It is accessible to anyone from the public. On the other hand, our app will have a sign in authentication, where only the university students and staff will be able to make any bookings.</a:t>
            </a:r>
            <a:endParaRPr/>
          </a:p>
          <a:p>
            <a:pPr marL="0" lvl="0" indent="0" algn="l" rtl="0">
              <a:spcBef>
                <a:spcPts val="0"/>
              </a:spcBef>
              <a:spcAft>
                <a:spcPts val="0"/>
              </a:spcAft>
              <a:buClr>
                <a:schemeClr val="dk1"/>
              </a:buClr>
              <a:buSzPts val="1100"/>
              <a:buFont typeface="Arial"/>
              <a:buNone/>
            </a:pPr>
            <a:r>
              <a:rPr lang="en"/>
              <a:t>Second, there is also an existing appication at the university which is only limited to the esports gaming center, while we plan to implement a system for other sports as well.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245e07da2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a245e07da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245e07da2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245e07da2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a245e07da2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a245e07da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245e07da2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245e07da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244c6d56e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a244c6d56e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244c6d8d6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244c6d8d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244c6d8d6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244c6d8d6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Font typeface="Raleway"/>
              <a:buNone/>
              <a:defRPr sz="2800" b="1">
                <a:latin typeface="Raleway"/>
                <a:ea typeface="Raleway"/>
                <a:cs typeface="Raleway"/>
                <a:sym typeface="Raleway"/>
              </a:defRPr>
            </a:lvl1pPr>
            <a:lvl2pPr lvl="1" rtl="0">
              <a:spcBef>
                <a:spcPts val="0"/>
              </a:spcBef>
              <a:spcAft>
                <a:spcPts val="0"/>
              </a:spcAft>
              <a:buSzPts val="2800"/>
              <a:buFont typeface="Raleway"/>
              <a:buNone/>
              <a:defRPr sz="2800" b="1">
                <a:latin typeface="Raleway"/>
                <a:ea typeface="Raleway"/>
                <a:cs typeface="Raleway"/>
                <a:sym typeface="Raleway"/>
              </a:defRPr>
            </a:lvl2pPr>
            <a:lvl3pPr lvl="2" rtl="0">
              <a:spcBef>
                <a:spcPts val="0"/>
              </a:spcBef>
              <a:spcAft>
                <a:spcPts val="0"/>
              </a:spcAft>
              <a:buSzPts val="2800"/>
              <a:buFont typeface="Raleway"/>
              <a:buNone/>
              <a:defRPr sz="2800" b="1">
                <a:latin typeface="Raleway"/>
                <a:ea typeface="Raleway"/>
                <a:cs typeface="Raleway"/>
                <a:sym typeface="Raleway"/>
              </a:defRPr>
            </a:lvl3pPr>
            <a:lvl4pPr lvl="3" rtl="0">
              <a:spcBef>
                <a:spcPts val="0"/>
              </a:spcBef>
              <a:spcAft>
                <a:spcPts val="0"/>
              </a:spcAft>
              <a:buSzPts val="2800"/>
              <a:buFont typeface="Raleway"/>
              <a:buNone/>
              <a:defRPr sz="2800" b="1">
                <a:latin typeface="Raleway"/>
                <a:ea typeface="Raleway"/>
                <a:cs typeface="Raleway"/>
                <a:sym typeface="Raleway"/>
              </a:defRPr>
            </a:lvl4pPr>
            <a:lvl5pPr lvl="4" rtl="0">
              <a:spcBef>
                <a:spcPts val="0"/>
              </a:spcBef>
              <a:spcAft>
                <a:spcPts val="0"/>
              </a:spcAft>
              <a:buSzPts val="2800"/>
              <a:buFont typeface="Raleway"/>
              <a:buNone/>
              <a:defRPr sz="2800" b="1">
                <a:latin typeface="Raleway"/>
                <a:ea typeface="Raleway"/>
                <a:cs typeface="Raleway"/>
                <a:sym typeface="Raleway"/>
              </a:defRPr>
            </a:lvl5pPr>
            <a:lvl6pPr lvl="5" rtl="0">
              <a:spcBef>
                <a:spcPts val="0"/>
              </a:spcBef>
              <a:spcAft>
                <a:spcPts val="0"/>
              </a:spcAft>
              <a:buSzPts val="2800"/>
              <a:buFont typeface="Raleway"/>
              <a:buNone/>
              <a:defRPr sz="2800" b="1">
                <a:latin typeface="Raleway"/>
                <a:ea typeface="Raleway"/>
                <a:cs typeface="Raleway"/>
                <a:sym typeface="Raleway"/>
              </a:defRPr>
            </a:lvl6pPr>
            <a:lvl7pPr lvl="6" rtl="0">
              <a:spcBef>
                <a:spcPts val="0"/>
              </a:spcBef>
              <a:spcAft>
                <a:spcPts val="0"/>
              </a:spcAft>
              <a:buSzPts val="2800"/>
              <a:buFont typeface="Raleway"/>
              <a:buNone/>
              <a:defRPr sz="2800" b="1">
                <a:latin typeface="Raleway"/>
                <a:ea typeface="Raleway"/>
                <a:cs typeface="Raleway"/>
                <a:sym typeface="Raleway"/>
              </a:defRPr>
            </a:lvl7pPr>
            <a:lvl8pPr lvl="7" rtl="0">
              <a:spcBef>
                <a:spcPts val="0"/>
              </a:spcBef>
              <a:spcAft>
                <a:spcPts val="0"/>
              </a:spcAft>
              <a:buSzPts val="2800"/>
              <a:buFont typeface="Raleway"/>
              <a:buNone/>
              <a:defRPr sz="2800" b="1">
                <a:latin typeface="Raleway"/>
                <a:ea typeface="Raleway"/>
                <a:cs typeface="Raleway"/>
                <a:sym typeface="Raleway"/>
              </a:defRPr>
            </a:lvl8pPr>
            <a:lvl9pPr lvl="8" rtl="0">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7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Product Idea and Relevance</a:t>
            </a:r>
            <a:endParaRPr sz="3600">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93" name="Google Shape;93;p14"/>
          <p:cNvSpPr txBox="1">
            <a:spLocks noGrp="1"/>
          </p:cNvSpPr>
          <p:nvPr>
            <p:ph type="body" idx="1"/>
          </p:nvPr>
        </p:nvSpPr>
        <p:spPr>
          <a:xfrm>
            <a:off x="729450" y="2078875"/>
            <a:ext cx="7688700" cy="2637000"/>
          </a:xfrm>
          <a:prstGeom prst="rect">
            <a:avLst/>
          </a:prstGeom>
        </p:spPr>
        <p:txBody>
          <a:bodyPr spcFirstLastPara="1" wrap="square" lIns="91425" tIns="91425" rIns="91425" bIns="91425" anchor="t" anchorCtr="0">
            <a:noAutofit/>
          </a:bodyPr>
          <a:lstStyle/>
          <a:p>
            <a:pPr marL="457200" lvl="0" indent="-330200" algn="just" rtl="0">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Facilities Management System can be used for tracking and making reservations for accessing the facilities such as the tennis court, basketball court among others at the University fitness center</a:t>
            </a:r>
            <a:endParaRPr sz="1600">
              <a:solidFill>
                <a:srgbClr val="000000"/>
              </a:solidFill>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system will ensure that long waiting times are prevented and proper records are maintained for the available slots</a:t>
            </a:r>
            <a:endParaRPr sz="1600">
              <a:solidFill>
                <a:srgbClr val="000000"/>
              </a:solidFill>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It will allow students to track available services at the sport and fitness center and book a time slot for services on the given day, provided the center is operational on that day</a:t>
            </a:r>
            <a:endParaRPr sz="1600">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body" idx="1"/>
          </p:nvPr>
        </p:nvSpPr>
        <p:spPr>
          <a:xfrm>
            <a:off x="727650" y="808100"/>
            <a:ext cx="7688700" cy="42759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endParaRPr sz="2600" b="1">
              <a:solidFill>
                <a:srgbClr val="000000"/>
              </a:solidFill>
              <a:latin typeface="Cambria"/>
              <a:ea typeface="Cambria"/>
              <a:cs typeface="Cambria"/>
              <a:sym typeface="Cambria"/>
            </a:endParaRPr>
          </a:p>
          <a:p>
            <a:pPr marL="0" lvl="0" indent="0" algn="just" rtl="0">
              <a:lnSpc>
                <a:spcPct val="100000"/>
              </a:lnSpc>
              <a:spcBef>
                <a:spcPts val="1000"/>
              </a:spcBef>
              <a:spcAft>
                <a:spcPts val="0"/>
              </a:spcAft>
              <a:buNone/>
            </a:pPr>
            <a:r>
              <a:rPr lang="en" sz="3600" b="1">
                <a:solidFill>
                  <a:schemeClr val="dk2"/>
                </a:solidFill>
                <a:latin typeface="Times New Roman"/>
                <a:ea typeface="Times New Roman"/>
                <a:cs typeface="Times New Roman"/>
                <a:sym typeface="Times New Roman"/>
              </a:rPr>
              <a:t>API Gateway</a:t>
            </a:r>
            <a:endParaRPr sz="3600" b="1">
              <a:solidFill>
                <a:schemeClr val="dk2"/>
              </a:solidFill>
              <a:latin typeface="Times New Roman"/>
              <a:ea typeface="Times New Roman"/>
              <a:cs typeface="Times New Roman"/>
              <a:sym typeface="Times New Roman"/>
            </a:endParaRPr>
          </a:p>
          <a:p>
            <a:pPr marL="457200" lvl="0" indent="-330200" algn="just" rtl="0">
              <a:lnSpc>
                <a:spcPct val="100000"/>
              </a:lnSpc>
              <a:spcBef>
                <a:spcPts val="100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API Gateway in free tier provides one million (per month) API calls received for REST APIs for the first 12 months</a:t>
            </a:r>
            <a:endParaRPr sz="1600">
              <a:solidFill>
                <a:srgbClr val="000000"/>
              </a:solidFill>
              <a:highlight>
                <a:srgbClr val="FFFFFF"/>
              </a:highlight>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API Gateway also provides 7,50,000 (per month) connection minnutes in the free tier</a:t>
            </a:r>
            <a:endParaRPr sz="1600">
              <a:solidFill>
                <a:srgbClr val="000000"/>
              </a:solidFill>
              <a:highlight>
                <a:srgbClr val="FFFFFF"/>
              </a:highlight>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After that we are considering 1,80,000 requests per month (considering 6000 daily requests) for 1 API;</a:t>
            </a:r>
            <a:endParaRPr sz="1600">
              <a:solidFill>
                <a:srgbClr val="000000"/>
              </a:solidFill>
              <a:highlight>
                <a:srgbClr val="FFFFFF"/>
              </a:highlight>
              <a:latin typeface="Times New Roman"/>
              <a:ea typeface="Times New Roman"/>
              <a:cs typeface="Times New Roman"/>
              <a:sym typeface="Times New Roman"/>
            </a:endParaRPr>
          </a:p>
          <a:p>
            <a:pPr marL="0" lvl="0" indent="0" algn="just" rtl="0">
              <a:lnSpc>
                <a:spcPct val="100000"/>
              </a:lnSpc>
              <a:spcBef>
                <a:spcPts val="1000"/>
              </a:spcBef>
              <a:spcAft>
                <a:spcPts val="1000"/>
              </a:spcAft>
              <a:buNone/>
            </a:pPr>
            <a:r>
              <a:rPr lang="en" sz="1600">
                <a:solidFill>
                  <a:srgbClr val="000000"/>
                </a:solidFill>
                <a:highlight>
                  <a:srgbClr val="FFFFFF"/>
                </a:highlight>
                <a:latin typeface="Times New Roman"/>
                <a:ea typeface="Times New Roman"/>
                <a:cs typeface="Times New Roman"/>
                <a:sym typeface="Times New Roman"/>
              </a:rPr>
              <a:t>Expected API annual cost: 0.63 (USD) * 12 (months) = </a:t>
            </a:r>
            <a:r>
              <a:rPr lang="en" sz="1600" b="1" u="sng">
                <a:solidFill>
                  <a:srgbClr val="000000"/>
                </a:solidFill>
                <a:highlight>
                  <a:srgbClr val="FFFFFF"/>
                </a:highlight>
                <a:latin typeface="Times New Roman"/>
                <a:ea typeface="Times New Roman"/>
                <a:cs typeface="Times New Roman"/>
                <a:sym typeface="Times New Roman"/>
              </a:rPr>
              <a:t>7.56</a:t>
            </a:r>
            <a:r>
              <a:rPr lang="en" sz="1600">
                <a:solidFill>
                  <a:srgbClr val="000000"/>
                </a:solidFill>
                <a:highlight>
                  <a:srgbClr val="FFFFFF"/>
                </a:highlight>
                <a:latin typeface="Times New Roman"/>
                <a:ea typeface="Times New Roman"/>
                <a:cs typeface="Times New Roman"/>
                <a:sym typeface="Times New Roman"/>
              </a:rPr>
              <a:t> (USD)</a:t>
            </a:r>
            <a:endParaRPr sz="16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727650" y="722350"/>
            <a:ext cx="7688700" cy="4387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a:solidFill>
                <a:srgbClr val="000000"/>
              </a:solidFill>
              <a:latin typeface="Cambria"/>
              <a:ea typeface="Cambria"/>
              <a:cs typeface="Cambria"/>
              <a:sym typeface="Cambria"/>
            </a:endParaRPr>
          </a:p>
          <a:p>
            <a:pPr marL="0" lvl="0" indent="0" algn="just" rtl="0">
              <a:spcBef>
                <a:spcPts val="1000"/>
              </a:spcBef>
              <a:spcAft>
                <a:spcPts val="0"/>
              </a:spcAft>
              <a:buNone/>
            </a:pPr>
            <a:r>
              <a:rPr lang="en" sz="3600">
                <a:latin typeface="Times New Roman"/>
                <a:ea typeface="Times New Roman"/>
                <a:cs typeface="Times New Roman"/>
                <a:sym typeface="Times New Roman"/>
              </a:rPr>
              <a:t>Lambda</a:t>
            </a:r>
            <a:endParaRPr sz="1600">
              <a:solidFill>
                <a:srgbClr val="000000"/>
              </a:solidFill>
              <a:latin typeface="Cambria"/>
              <a:ea typeface="Cambria"/>
              <a:cs typeface="Cambria"/>
              <a:sym typeface="Cambria"/>
            </a:endParaRPr>
          </a:p>
          <a:p>
            <a:pPr marL="457200" lvl="0" indent="-330200" algn="just" rtl="0">
              <a:spcBef>
                <a:spcPts val="1000"/>
              </a:spcBef>
              <a:spcAft>
                <a:spcPts val="0"/>
              </a:spcAft>
              <a:buClr>
                <a:srgbClr val="000000"/>
              </a:buClr>
              <a:buSzPts val="1600"/>
              <a:buFont typeface="Times New Roman"/>
              <a:buChar char="●"/>
            </a:pPr>
            <a:r>
              <a:rPr lang="en" sz="1600" b="0">
                <a:solidFill>
                  <a:srgbClr val="000000"/>
                </a:solidFill>
                <a:highlight>
                  <a:srgbClr val="FFFFFF"/>
                </a:highlight>
                <a:latin typeface="Times New Roman"/>
                <a:ea typeface="Times New Roman"/>
                <a:cs typeface="Times New Roman"/>
                <a:sym typeface="Times New Roman"/>
              </a:rPr>
              <a:t>Lambda in free tire provides 1M free requests per month and 400,000 GB-seconds of compute time per month</a:t>
            </a:r>
            <a:endParaRPr sz="1600" b="0">
              <a:solidFill>
                <a:srgbClr val="000000"/>
              </a:solidFill>
              <a:highlight>
                <a:srgbClr val="FFFFFF"/>
              </a:highlight>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 sz="1600" b="0">
                <a:solidFill>
                  <a:srgbClr val="000000"/>
                </a:solidFill>
                <a:highlight>
                  <a:srgbClr val="FFFFFF"/>
                </a:highlight>
                <a:latin typeface="Times New Roman"/>
                <a:ea typeface="Times New Roman"/>
                <a:cs typeface="Times New Roman"/>
                <a:sym typeface="Times New Roman"/>
              </a:rPr>
              <a:t>We will calculate the costs for Lambda without free tier: The charge is based on the number of requests for your functions and the duration of time it takes for the code to execute. The price for Duration depends on the amount of memory allocated to the function between 128 MB and 308 MB in the increments of 64MB</a:t>
            </a:r>
            <a:endParaRPr sz="1600" b="0">
              <a:solidFill>
                <a:srgbClr val="000000"/>
              </a:solidFill>
              <a:highlight>
                <a:srgbClr val="FFFFFF"/>
              </a:highlight>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 sz="1600" b="0">
                <a:solidFill>
                  <a:srgbClr val="000000"/>
                </a:solidFill>
                <a:highlight>
                  <a:srgbClr val="FFFFFF"/>
                </a:highlight>
                <a:latin typeface="Times New Roman"/>
                <a:ea typeface="Times New Roman"/>
                <a:cs typeface="Times New Roman"/>
                <a:sym typeface="Times New Roman"/>
              </a:rPr>
              <a:t>One API has two methods; so, monthly requests for lambda = 6000 *2 * 30 = 3,60,000</a:t>
            </a:r>
            <a:endParaRPr sz="1600" b="0">
              <a:solidFill>
                <a:srgbClr val="000000"/>
              </a:solidFill>
              <a:highlight>
                <a:srgbClr val="FFFFFF"/>
              </a:highlight>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 sz="1600" b="0">
                <a:solidFill>
                  <a:srgbClr val="000000"/>
                </a:solidFill>
                <a:highlight>
                  <a:srgbClr val="FFFFFF"/>
                </a:highlight>
                <a:latin typeface="Times New Roman"/>
                <a:ea typeface="Times New Roman"/>
                <a:cs typeface="Times New Roman"/>
                <a:sym typeface="Times New Roman"/>
              </a:rPr>
              <a:t>Duration of each request: 100 ms</a:t>
            </a:r>
            <a:endParaRPr sz="1600" b="0">
              <a:solidFill>
                <a:srgbClr val="000000"/>
              </a:solidFill>
              <a:highlight>
                <a:srgbClr val="FFFFFF"/>
              </a:highlight>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 sz="1600" b="0">
                <a:solidFill>
                  <a:srgbClr val="000000"/>
                </a:solidFill>
                <a:highlight>
                  <a:srgbClr val="FFFFFF"/>
                </a:highlight>
                <a:latin typeface="Times New Roman"/>
                <a:ea typeface="Times New Roman"/>
                <a:cs typeface="Times New Roman"/>
                <a:sym typeface="Times New Roman"/>
              </a:rPr>
              <a:t>Amount of memory allocated: 128 MB</a:t>
            </a:r>
            <a:endParaRPr sz="1600" b="0">
              <a:solidFill>
                <a:srgbClr val="000000"/>
              </a:solidFill>
              <a:latin typeface="Cambria"/>
              <a:ea typeface="Cambria"/>
              <a:cs typeface="Cambria"/>
              <a:sym typeface="Cambria"/>
            </a:endParaRPr>
          </a:p>
          <a:p>
            <a:pPr marL="0" lvl="0" indent="0" algn="just" rtl="0">
              <a:spcBef>
                <a:spcPts val="1000"/>
              </a:spcBef>
              <a:spcAft>
                <a:spcPts val="1000"/>
              </a:spcAft>
              <a:buNone/>
            </a:pPr>
            <a:r>
              <a:rPr lang="en" sz="1600" b="0">
                <a:solidFill>
                  <a:srgbClr val="000000"/>
                </a:solidFill>
                <a:highlight>
                  <a:srgbClr val="FFFFFF"/>
                </a:highlight>
                <a:latin typeface="Times New Roman"/>
                <a:ea typeface="Times New Roman"/>
                <a:cs typeface="Times New Roman"/>
                <a:sym typeface="Times New Roman"/>
              </a:rPr>
              <a:t>Expected Annual Lambda Costs: 0.15 (USD) * 12 (months)</a:t>
            </a:r>
            <a:r>
              <a:rPr lang="en" sz="1600" b="0">
                <a:solidFill>
                  <a:srgbClr val="000000"/>
                </a:solidFill>
                <a:latin typeface="Cambria"/>
                <a:ea typeface="Cambria"/>
                <a:cs typeface="Cambria"/>
                <a:sym typeface="Cambria"/>
              </a:rPr>
              <a:t> = </a:t>
            </a:r>
            <a:r>
              <a:rPr lang="en" sz="1600" u="sng">
                <a:solidFill>
                  <a:srgbClr val="000000"/>
                </a:solidFill>
                <a:highlight>
                  <a:srgbClr val="FFFFFF"/>
                </a:highlight>
                <a:latin typeface="Times New Roman"/>
                <a:ea typeface="Times New Roman"/>
                <a:cs typeface="Times New Roman"/>
                <a:sym typeface="Times New Roman"/>
              </a:rPr>
              <a:t>1.8</a:t>
            </a:r>
            <a:r>
              <a:rPr lang="en" sz="1600" b="0">
                <a:solidFill>
                  <a:srgbClr val="000000"/>
                </a:solidFill>
                <a:highlight>
                  <a:srgbClr val="FFFFFF"/>
                </a:highlight>
                <a:latin typeface="Times New Roman"/>
                <a:ea typeface="Times New Roman"/>
                <a:cs typeface="Times New Roman"/>
                <a:sym typeface="Times New Roman"/>
              </a:rPr>
              <a:t> (USD)</a:t>
            </a:r>
            <a:endParaRPr sz="1600" b="0">
              <a:solidFill>
                <a:srgbClr val="000000"/>
              </a:solidFill>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body" idx="1"/>
          </p:nvPr>
        </p:nvSpPr>
        <p:spPr>
          <a:xfrm>
            <a:off x="727650" y="503475"/>
            <a:ext cx="7688700" cy="45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600" b="1">
              <a:solidFill>
                <a:srgbClr val="000000"/>
              </a:solidFill>
              <a:latin typeface="Cambria"/>
              <a:ea typeface="Cambria"/>
              <a:cs typeface="Cambria"/>
              <a:sym typeface="Cambria"/>
            </a:endParaRPr>
          </a:p>
          <a:p>
            <a:pPr marL="0" lvl="0" indent="0" algn="l" rtl="0">
              <a:lnSpc>
                <a:spcPct val="100000"/>
              </a:lnSpc>
              <a:spcBef>
                <a:spcPts val="1600"/>
              </a:spcBef>
              <a:spcAft>
                <a:spcPts val="0"/>
              </a:spcAft>
              <a:buNone/>
            </a:pPr>
            <a:r>
              <a:rPr lang="en" sz="3600" b="1">
                <a:solidFill>
                  <a:schemeClr val="dk2"/>
                </a:solidFill>
                <a:latin typeface="Times New Roman"/>
                <a:ea typeface="Times New Roman"/>
                <a:cs typeface="Times New Roman"/>
                <a:sym typeface="Times New Roman"/>
              </a:rPr>
              <a:t>DynamoDB</a:t>
            </a:r>
            <a:endParaRPr sz="2600" b="1">
              <a:solidFill>
                <a:srgbClr val="000000"/>
              </a:solidFill>
              <a:latin typeface="Cambria"/>
              <a:ea typeface="Cambria"/>
              <a:cs typeface="Cambria"/>
              <a:sym typeface="Cambria"/>
            </a:endParaRPr>
          </a:p>
          <a:p>
            <a:pPr marL="457200" lvl="0" indent="-330200" algn="just" rtl="0">
              <a:lnSpc>
                <a:spcPct val="100000"/>
              </a:lnSpc>
              <a:spcBef>
                <a:spcPts val="160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DynamoDB has 2 pricing options - “On-Demand” and “Provisioned Capacity”</a:t>
            </a:r>
            <a:endParaRPr sz="1600">
              <a:solidFill>
                <a:srgbClr val="000000"/>
              </a:solidFill>
              <a:highlight>
                <a:srgbClr val="FFFFFF"/>
              </a:highlight>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We will use “Provisioned Capacity” because we can closely forecast the amount of traffic accessing to DynamoDB</a:t>
            </a:r>
            <a:endParaRPr sz="1600">
              <a:solidFill>
                <a:srgbClr val="000000"/>
              </a:solidFill>
              <a:highlight>
                <a:srgbClr val="FFFFFF"/>
              </a:highlight>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Read and Write requests: </a:t>
            </a:r>
            <a:endParaRPr sz="1600">
              <a:solidFill>
                <a:srgbClr val="000000"/>
              </a:solidFill>
              <a:highlight>
                <a:srgbClr val="FFFFFF"/>
              </a:highlight>
              <a:latin typeface="Times New Roman"/>
              <a:ea typeface="Times New Roman"/>
              <a:cs typeface="Times New Roman"/>
              <a:sym typeface="Times New Roman"/>
            </a:endParaRPr>
          </a:p>
          <a:p>
            <a:pPr marL="914400" lvl="1" indent="-330200" algn="just" rtl="0">
              <a:lnSpc>
                <a:spcPct val="10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0.00013 (USD per readings) * 24 hrs * 250 (Daily requests) = 0.78 (USD Daily)</a:t>
            </a:r>
            <a:endParaRPr sz="1600">
              <a:solidFill>
                <a:srgbClr val="000000"/>
              </a:solidFill>
              <a:highlight>
                <a:srgbClr val="FFFFFF"/>
              </a:highlight>
              <a:latin typeface="Times New Roman"/>
              <a:ea typeface="Times New Roman"/>
              <a:cs typeface="Times New Roman"/>
              <a:sym typeface="Times New Roman"/>
            </a:endParaRPr>
          </a:p>
          <a:p>
            <a:pPr marL="914400" lvl="1" indent="-330200" algn="just" rtl="0">
              <a:lnSpc>
                <a:spcPct val="10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0.00065 (USD per readings) * 24 hrs * 104 (Daily requests) = 1.62 (USD Daily)</a:t>
            </a:r>
            <a:endParaRPr sz="1600">
              <a:solidFill>
                <a:srgbClr val="000000"/>
              </a:solidFill>
              <a:highlight>
                <a:srgbClr val="FFFFFF"/>
              </a:highlight>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Pricing is based on Core features like Write Capacity Units(WCU), Read Capacity Units(RCU), Data Storage and optional features like backup, DynamoDB Streams</a:t>
            </a:r>
            <a:endParaRPr sz="1600">
              <a:solidFill>
                <a:srgbClr val="000000"/>
              </a:solidFill>
              <a:highlight>
                <a:srgbClr val="FFFFFF"/>
              </a:highlight>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Data Storage:Free tier provides free storage of first 25GB every month, which is sufficient for storing our data</a:t>
            </a:r>
            <a:endParaRPr sz="1600">
              <a:solidFill>
                <a:srgbClr val="000000"/>
              </a:solidFill>
              <a:highlight>
                <a:srgbClr val="FFFFFF"/>
              </a:highlight>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1600">
              <a:solidFill>
                <a:srgbClr val="000000"/>
              </a:solidFill>
              <a:highlight>
                <a:srgbClr val="FFFFFF"/>
              </a:highlight>
              <a:latin typeface="Times New Roman"/>
              <a:ea typeface="Times New Roman"/>
              <a:cs typeface="Times New Roman"/>
              <a:sym typeface="Times New Roman"/>
            </a:endParaRPr>
          </a:p>
          <a:p>
            <a:pPr marL="0" lvl="0" indent="0" algn="just" rtl="0">
              <a:spcBef>
                <a:spcPts val="0"/>
              </a:spcBef>
              <a:spcAft>
                <a:spcPts val="0"/>
              </a:spcAft>
              <a:buNone/>
            </a:pPr>
            <a:r>
              <a:rPr lang="en" sz="1600">
                <a:solidFill>
                  <a:srgbClr val="000000"/>
                </a:solidFill>
                <a:highlight>
                  <a:srgbClr val="FFFFFF"/>
                </a:highlight>
                <a:latin typeface="Times New Roman"/>
                <a:ea typeface="Times New Roman"/>
                <a:cs typeface="Times New Roman"/>
                <a:sym typeface="Times New Roman"/>
              </a:rPr>
              <a:t>Expected Annual cost for DynamoDB: 2.4 * 30 (monthly) * 12 = </a:t>
            </a:r>
            <a:r>
              <a:rPr lang="en" sz="1600" b="1" u="sng">
                <a:solidFill>
                  <a:srgbClr val="000000"/>
                </a:solidFill>
                <a:highlight>
                  <a:srgbClr val="FFFFFF"/>
                </a:highlight>
                <a:latin typeface="Times New Roman"/>
                <a:ea typeface="Times New Roman"/>
                <a:cs typeface="Times New Roman"/>
                <a:sym typeface="Times New Roman"/>
              </a:rPr>
              <a:t>864</a:t>
            </a:r>
            <a:r>
              <a:rPr lang="en" sz="1600">
                <a:solidFill>
                  <a:srgbClr val="000000"/>
                </a:solidFill>
                <a:highlight>
                  <a:srgbClr val="FFFFFF"/>
                </a:highlight>
                <a:latin typeface="Times New Roman"/>
                <a:ea typeface="Times New Roman"/>
                <a:cs typeface="Times New Roman"/>
                <a:sym typeface="Times New Roman"/>
              </a:rPr>
              <a:t> (USD)</a:t>
            </a:r>
            <a:endParaRPr sz="1600">
              <a:solidFill>
                <a:srgbClr val="000000"/>
              </a:solidFill>
              <a:latin typeface="Cambria"/>
              <a:ea typeface="Cambria"/>
              <a:cs typeface="Cambria"/>
              <a:sym typeface="Cambria"/>
            </a:endParaRPr>
          </a:p>
          <a:p>
            <a:pPr marL="457200" lvl="0" indent="0" algn="l" rtl="0">
              <a:spcBef>
                <a:spcPts val="1600"/>
              </a:spcBef>
              <a:spcAft>
                <a:spcPts val="0"/>
              </a:spcAft>
              <a:buNone/>
            </a:pPr>
            <a:endParaRPr sz="1600">
              <a:solidFill>
                <a:srgbClr val="000000"/>
              </a:solidFill>
              <a:latin typeface="Cambria"/>
              <a:ea typeface="Cambria"/>
              <a:cs typeface="Cambria"/>
              <a:sym typeface="Cambria"/>
            </a:endParaRPr>
          </a:p>
          <a:p>
            <a:pPr marL="457200" lvl="0" indent="0" algn="l" rtl="0">
              <a:spcBef>
                <a:spcPts val="1600"/>
              </a:spcBef>
              <a:spcAft>
                <a:spcPts val="0"/>
              </a:spcAft>
              <a:buNone/>
            </a:pPr>
            <a:endParaRPr sz="1600">
              <a:solidFill>
                <a:srgbClr val="000000"/>
              </a:solidFill>
              <a:latin typeface="Cambria"/>
              <a:ea typeface="Cambria"/>
              <a:cs typeface="Cambria"/>
              <a:sym typeface="Cambria"/>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727650" y="11652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Cost Model </a:t>
            </a:r>
            <a:endParaRPr sz="3600">
              <a:latin typeface="Times New Roman"/>
              <a:ea typeface="Times New Roman"/>
              <a:cs typeface="Times New Roman"/>
              <a:sym typeface="Times New Roman"/>
            </a:endParaRPr>
          </a:p>
        </p:txBody>
      </p:sp>
      <p:graphicFrame>
        <p:nvGraphicFramePr>
          <p:cNvPr id="167" name="Google Shape;167;p27"/>
          <p:cNvGraphicFramePr/>
          <p:nvPr/>
        </p:nvGraphicFramePr>
        <p:xfrm>
          <a:off x="952500" y="1925275"/>
          <a:ext cx="7239000" cy="3084150"/>
        </p:xfrm>
        <a:graphic>
          <a:graphicData uri="http://schemas.openxmlformats.org/drawingml/2006/table">
            <a:tbl>
              <a:tblPr>
                <a:noFill/>
                <a:tableStyleId>{6E62B429-D59B-40D6-8D15-CBCEA2F96234}</a:tableStyleId>
              </a:tblPr>
              <a:tblGrid>
                <a:gridCol w="2690675">
                  <a:extLst>
                    <a:ext uri="{9D8B030D-6E8A-4147-A177-3AD203B41FA5}">
                      <a16:colId xmlns:a16="http://schemas.microsoft.com/office/drawing/2014/main" val="20000"/>
                    </a:ext>
                  </a:extLst>
                </a:gridCol>
                <a:gridCol w="2135325">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69075">
                <a:tc>
                  <a:txBody>
                    <a:bodyPr/>
                    <a:lstStyle/>
                    <a:p>
                      <a:pPr marL="0" lvl="0" indent="0" algn="ctr" rtl="0">
                        <a:spcBef>
                          <a:spcPts val="0"/>
                        </a:spcBef>
                        <a:spcAft>
                          <a:spcPts val="0"/>
                        </a:spcAft>
                        <a:buNone/>
                      </a:pPr>
                      <a:r>
                        <a:rPr lang="en" sz="1500" b="1">
                          <a:latin typeface="Times New Roman"/>
                          <a:ea typeface="Times New Roman"/>
                          <a:cs typeface="Times New Roman"/>
                          <a:sym typeface="Times New Roman"/>
                        </a:rPr>
                        <a:t>AWS Services</a:t>
                      </a:r>
                      <a:endParaRPr sz="15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b="1">
                          <a:latin typeface="Times New Roman"/>
                          <a:ea typeface="Times New Roman"/>
                          <a:cs typeface="Times New Roman"/>
                          <a:sym typeface="Times New Roman"/>
                        </a:rPr>
                        <a:t>Monthly Cost</a:t>
                      </a:r>
                      <a:endParaRPr sz="15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b="1">
                          <a:latin typeface="Times New Roman"/>
                          <a:ea typeface="Times New Roman"/>
                          <a:cs typeface="Times New Roman"/>
                          <a:sym typeface="Times New Roman"/>
                        </a:rPr>
                        <a:t>Yearly Cost</a:t>
                      </a:r>
                      <a:endParaRPr sz="15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445450">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AWS Cognito</a:t>
                      </a: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$0.00</a:t>
                      </a: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$0.00</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45450">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Elastic Beanstalk</a:t>
                      </a: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$23.21</a:t>
                      </a: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$278.52</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45450">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API Gateway</a:t>
                      </a: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$0.63</a:t>
                      </a: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$7.56</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445450">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Lambda</a:t>
                      </a: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$0.15</a:t>
                      </a: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$1.80</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445450">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DynamoDB</a:t>
                      </a: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$72.00</a:t>
                      </a: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$864.00</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445450">
                <a:tc>
                  <a:txBody>
                    <a:bodyPr/>
                    <a:lstStyle/>
                    <a:p>
                      <a:pPr marL="0" lvl="0" indent="0" algn="ctr" rtl="0">
                        <a:spcBef>
                          <a:spcPts val="0"/>
                        </a:spcBef>
                        <a:spcAft>
                          <a:spcPts val="0"/>
                        </a:spcAft>
                        <a:buNone/>
                      </a:pPr>
                      <a:r>
                        <a:rPr lang="en" sz="1500" b="1">
                          <a:latin typeface="Times New Roman"/>
                          <a:ea typeface="Times New Roman"/>
                          <a:cs typeface="Times New Roman"/>
                          <a:sym typeface="Times New Roman"/>
                        </a:rPr>
                        <a:t>Total Cost for AWS Services</a:t>
                      </a:r>
                      <a:endParaRPr sz="15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b="1">
                          <a:latin typeface="Times New Roman"/>
                          <a:ea typeface="Times New Roman"/>
                          <a:cs typeface="Times New Roman"/>
                          <a:sym typeface="Times New Roman"/>
                        </a:rPr>
                        <a:t>$95.99</a:t>
                      </a:r>
                      <a:endParaRPr sz="15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b="1">
                          <a:latin typeface="Times New Roman"/>
                          <a:ea typeface="Times New Roman"/>
                          <a:cs typeface="Times New Roman"/>
                          <a:sym typeface="Times New Roman"/>
                        </a:rPr>
                        <a:t>$1151.88</a:t>
                      </a:r>
                      <a:endParaRPr sz="15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727650" y="1242275"/>
            <a:ext cx="7688700" cy="5352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600">
                <a:latin typeface="Times New Roman"/>
                <a:ea typeface="Times New Roman"/>
                <a:cs typeface="Times New Roman"/>
                <a:sym typeface="Times New Roman"/>
              </a:rPr>
              <a:t>Revenue Model</a:t>
            </a:r>
            <a:endParaRPr sz="3600">
              <a:latin typeface="Times New Roman"/>
              <a:ea typeface="Times New Roman"/>
              <a:cs typeface="Times New Roman"/>
              <a:sym typeface="Times New Roman"/>
            </a:endParaRPr>
          </a:p>
        </p:txBody>
      </p:sp>
      <p:graphicFrame>
        <p:nvGraphicFramePr>
          <p:cNvPr id="173" name="Google Shape;173;p28"/>
          <p:cNvGraphicFramePr/>
          <p:nvPr/>
        </p:nvGraphicFramePr>
        <p:xfrm>
          <a:off x="952500" y="1999875"/>
          <a:ext cx="3000000" cy="3000000"/>
        </p:xfrm>
        <a:graphic>
          <a:graphicData uri="http://schemas.openxmlformats.org/drawingml/2006/table">
            <a:tbl>
              <a:tblPr>
                <a:noFill/>
                <a:tableStyleId>{6E62B429-D59B-40D6-8D15-CBCEA2F96234}</a:tableStyleId>
              </a:tblPr>
              <a:tblGrid>
                <a:gridCol w="1913875">
                  <a:extLst>
                    <a:ext uri="{9D8B030D-6E8A-4147-A177-3AD203B41FA5}">
                      <a16:colId xmlns:a16="http://schemas.microsoft.com/office/drawing/2014/main" val="20000"/>
                    </a:ext>
                  </a:extLst>
                </a:gridCol>
                <a:gridCol w="1705625">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442750">
                <a:tc>
                  <a:txBody>
                    <a:bodyPr/>
                    <a:lstStyle/>
                    <a:p>
                      <a:pPr marL="0" lvl="0" indent="0" algn="ctr" rtl="0">
                        <a:spcBef>
                          <a:spcPts val="0"/>
                        </a:spcBef>
                        <a:spcAft>
                          <a:spcPts val="0"/>
                        </a:spcAft>
                        <a:buNone/>
                      </a:pPr>
                      <a:r>
                        <a:rPr lang="en" sz="1500" b="1">
                          <a:latin typeface="Times New Roman"/>
                          <a:ea typeface="Times New Roman"/>
                          <a:cs typeface="Times New Roman"/>
                          <a:sym typeface="Times New Roman"/>
                        </a:rPr>
                        <a:t>Services</a:t>
                      </a:r>
                      <a:endParaRPr sz="15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b="1">
                          <a:latin typeface="Times New Roman"/>
                          <a:ea typeface="Times New Roman"/>
                          <a:cs typeface="Times New Roman"/>
                          <a:sym typeface="Times New Roman"/>
                        </a:rPr>
                        <a:t>Per Unit Cost</a:t>
                      </a:r>
                      <a:endParaRPr sz="15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b="1">
                          <a:latin typeface="Times New Roman"/>
                          <a:ea typeface="Times New Roman"/>
                          <a:cs typeface="Times New Roman"/>
                          <a:sym typeface="Times New Roman"/>
                        </a:rPr>
                        <a:t>Required Quantity</a:t>
                      </a:r>
                      <a:endParaRPr sz="15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b="1">
                          <a:latin typeface="Times New Roman"/>
                          <a:ea typeface="Times New Roman"/>
                          <a:cs typeface="Times New Roman"/>
                          <a:sym typeface="Times New Roman"/>
                        </a:rPr>
                        <a:t>Total Cost ($)</a:t>
                      </a:r>
                      <a:endParaRPr sz="15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AWS Services </a:t>
                      </a: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$1152</a:t>
                      </a: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4,608</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Developer Cost</a:t>
                      </a: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$30*80 (hours)</a:t>
                      </a: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6</a:t>
                      </a: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14,400</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500" b="1">
                          <a:latin typeface="Times New Roman"/>
                          <a:ea typeface="Times New Roman"/>
                          <a:cs typeface="Times New Roman"/>
                          <a:sym typeface="Times New Roman"/>
                        </a:rPr>
                        <a:t>Fixed Cost</a:t>
                      </a:r>
                      <a:endParaRPr sz="15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19,008</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Yearly Maintenance </a:t>
                      </a: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$600</a:t>
                      </a: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2400</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Yearly Renewal Cost</a:t>
                      </a: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20% of Fixed Cost</a:t>
                      </a: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1</a:t>
                      </a: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3,801</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sz="1500" b="1">
                          <a:latin typeface="Times New Roman"/>
                          <a:ea typeface="Times New Roman"/>
                          <a:cs typeface="Times New Roman"/>
                          <a:sym typeface="Times New Roman"/>
                        </a:rPr>
                        <a:t>Variable Cost</a:t>
                      </a:r>
                      <a:endParaRPr sz="15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endParaRPr sz="15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500">
                          <a:latin typeface="Times New Roman"/>
                          <a:ea typeface="Times New Roman"/>
                          <a:cs typeface="Times New Roman"/>
                          <a:sym typeface="Times New Roman"/>
                        </a:rPr>
                        <a:t>6,201</a:t>
                      </a:r>
                      <a:endParaRPr sz="15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Demo Features</a:t>
            </a:r>
            <a:endParaRPr sz="3600">
              <a:latin typeface="Times New Roman"/>
              <a:ea typeface="Times New Roman"/>
              <a:cs typeface="Times New Roman"/>
              <a:sym typeface="Times New Roman"/>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9" name="Google Shape;179;p29"/>
          <p:cNvSpPr txBox="1">
            <a:spLocks noGrp="1"/>
          </p:cNvSpPr>
          <p:nvPr>
            <p:ph type="body" idx="1"/>
          </p:nvPr>
        </p:nvSpPr>
        <p:spPr>
          <a:xfrm>
            <a:off x="729450" y="2078875"/>
            <a:ext cx="8008500" cy="26916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The system allows any student user to login to the system using his/her credentials</a:t>
            </a:r>
            <a:endParaRPr sz="1600">
              <a:solidFill>
                <a:srgbClr val="000000"/>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The user will be able to book any slot for any activity that they wish to book for the particular day</a:t>
            </a:r>
            <a:endParaRPr sz="1600">
              <a:solidFill>
                <a:srgbClr val="000000"/>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The details of the booking are stored into the system and the user can see available slots for the particular day</a:t>
            </a:r>
            <a:endParaRPr sz="16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Future Goals and Expectations</a:t>
            </a:r>
            <a:endParaRPr sz="36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85" name="Google Shape;185;p30"/>
          <p:cNvSpPr txBox="1">
            <a:spLocks noGrp="1"/>
          </p:cNvSpPr>
          <p:nvPr>
            <p:ph type="body" idx="1"/>
          </p:nvPr>
        </p:nvSpPr>
        <p:spPr>
          <a:xfrm>
            <a:off x="729450" y="2078875"/>
            <a:ext cx="7688700" cy="2767200"/>
          </a:xfrm>
          <a:prstGeom prst="rect">
            <a:avLst/>
          </a:prstGeom>
        </p:spPr>
        <p:txBody>
          <a:bodyPr spcFirstLastPara="1" wrap="square" lIns="91425" tIns="91425" rIns="91425" bIns="91425" anchor="t" anchorCtr="0">
            <a:noAutofit/>
          </a:bodyPr>
          <a:lstStyle/>
          <a:p>
            <a:pPr marL="457200" marR="0" lvl="0" indent="-342900" algn="just" rtl="0">
              <a:lnSpc>
                <a:spcPct val="115000"/>
              </a:lnSpc>
              <a:spcBef>
                <a:spcPts val="0"/>
              </a:spcBef>
              <a:spcAft>
                <a:spcPts val="0"/>
              </a:spcAft>
              <a:buClr>
                <a:srgbClr val="000000"/>
              </a:buClr>
              <a:buSzPts val="18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In the future, we would like to extend the system to have additional features such as RFID functionalities</a:t>
            </a:r>
            <a:endParaRPr sz="1600">
              <a:solidFill>
                <a:srgbClr val="000000"/>
              </a:solidFill>
              <a:highlight>
                <a:srgbClr val="FFFFFF"/>
              </a:highlight>
              <a:latin typeface="Times New Roman"/>
              <a:ea typeface="Times New Roman"/>
              <a:cs typeface="Times New Roman"/>
              <a:sym typeface="Times New Roman"/>
            </a:endParaRPr>
          </a:p>
          <a:p>
            <a:pPr marL="457200" marR="0" lvl="0" indent="-330200" algn="just" rtl="0">
              <a:lnSpc>
                <a:spcPct val="115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Getting the ‘https’ port enabled on Elastic Beanstalk so that the we can integrate AWS Cognito for users to sign in</a:t>
            </a:r>
            <a:endParaRPr sz="1600">
              <a:solidFill>
                <a:srgbClr val="000000"/>
              </a:solidFill>
              <a:highlight>
                <a:srgbClr val="FFFFFF"/>
              </a:highlight>
              <a:latin typeface="Times New Roman"/>
              <a:ea typeface="Times New Roman"/>
              <a:cs typeface="Times New Roman"/>
              <a:sym typeface="Times New Roman"/>
            </a:endParaRPr>
          </a:p>
          <a:p>
            <a:pPr marL="457200" marR="0" lvl="0" indent="-342900" algn="just" rtl="0">
              <a:lnSpc>
                <a:spcPct val="115000"/>
              </a:lnSpc>
              <a:spcBef>
                <a:spcPts val="0"/>
              </a:spcBef>
              <a:spcAft>
                <a:spcPts val="0"/>
              </a:spcAft>
              <a:buClr>
                <a:srgbClr val="000000"/>
              </a:buClr>
              <a:buSzPts val="18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The system would be extended to include bookings for next 7 days by integrating calendar services for date and time</a:t>
            </a:r>
            <a:endParaRPr sz="1600">
              <a:solidFill>
                <a:srgbClr val="000000"/>
              </a:solidFill>
              <a:highlight>
                <a:srgbClr val="FFFFFF"/>
              </a:highlight>
              <a:latin typeface="Times New Roman"/>
              <a:ea typeface="Times New Roman"/>
              <a:cs typeface="Times New Roman"/>
              <a:sym typeface="Times New Roman"/>
            </a:endParaRPr>
          </a:p>
          <a:p>
            <a:pPr marL="457200" marR="0" lvl="0" indent="-342900" algn="just" rtl="0">
              <a:lnSpc>
                <a:spcPct val="115000"/>
              </a:lnSpc>
              <a:spcBef>
                <a:spcPts val="0"/>
              </a:spcBef>
              <a:spcAft>
                <a:spcPts val="0"/>
              </a:spcAft>
              <a:buClr>
                <a:srgbClr val="000000"/>
              </a:buClr>
              <a:buSzPts val="18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Adding functionalities for cancellation of a booking to the system can be included. If a user does not show up, booking will be reserved for 15 minutes, after that the room will become ‘available’.</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ctrTitle"/>
          </p:nvPr>
        </p:nvSpPr>
        <p:spPr>
          <a:xfrm>
            <a:off x="727950" y="2270950"/>
            <a:ext cx="7688100" cy="16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latin typeface="Times New Roman"/>
                <a:ea typeface="Times New Roman"/>
                <a:cs typeface="Times New Roman"/>
                <a:sym typeface="Times New Roman"/>
              </a:rPr>
              <a:t>Thank You!</a:t>
            </a:r>
            <a:endParaRPr sz="3600">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2959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Competitor Analysis</a:t>
            </a:r>
            <a:endParaRPr sz="3600">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No direct competition but similar products include:</a:t>
            </a:r>
            <a:endParaRPr sz="1600">
              <a:solidFill>
                <a:srgbClr val="000000"/>
              </a:solidFill>
              <a:latin typeface="Times New Roman"/>
              <a:ea typeface="Times New Roman"/>
              <a:cs typeface="Times New Roman"/>
              <a:sym typeface="Times New Roman"/>
            </a:endParaRPr>
          </a:p>
          <a:p>
            <a:pPr marL="914400" lvl="0" indent="-330200" algn="just" rtl="0">
              <a:spcBef>
                <a:spcPts val="0"/>
              </a:spcBef>
              <a:spcAft>
                <a:spcPts val="0"/>
              </a:spcAft>
              <a:buClr>
                <a:srgbClr val="000000"/>
              </a:buClr>
              <a:buSzPts val="1600"/>
              <a:buFont typeface="Times New Roman"/>
              <a:buAutoNum type="arabicPeriod"/>
            </a:pPr>
            <a:r>
              <a:rPr lang="en" sz="1600" b="1" i="1">
                <a:solidFill>
                  <a:srgbClr val="000000"/>
                </a:solidFill>
                <a:latin typeface="Times New Roman"/>
                <a:ea typeface="Times New Roman"/>
                <a:cs typeface="Times New Roman"/>
                <a:sym typeface="Times New Roman"/>
              </a:rPr>
              <a:t>Kourts</a:t>
            </a:r>
            <a:r>
              <a:rPr lang="en" sz="1600">
                <a:solidFill>
                  <a:srgbClr val="000000"/>
                </a:solidFill>
                <a:latin typeface="Times New Roman"/>
                <a:ea typeface="Times New Roman"/>
                <a:cs typeface="Times New Roman"/>
                <a:sym typeface="Times New Roman"/>
              </a:rPr>
              <a:t>: It is an application which allows the user to book and play at nearby tennis clubs. The application is open source and can be accessed by anyone. On the other hand, the system we are building is more secure and allows university students and staff to access the facilities</a:t>
            </a:r>
            <a:endParaRPr sz="1600">
              <a:solidFill>
                <a:srgbClr val="000000"/>
              </a:solidFill>
              <a:latin typeface="Times New Roman"/>
              <a:ea typeface="Times New Roman"/>
              <a:cs typeface="Times New Roman"/>
              <a:sym typeface="Times New Roman"/>
            </a:endParaRPr>
          </a:p>
          <a:p>
            <a:pPr marL="914400" lvl="0" indent="-330200" algn="just" rtl="0">
              <a:spcBef>
                <a:spcPts val="0"/>
              </a:spcBef>
              <a:spcAft>
                <a:spcPts val="0"/>
              </a:spcAft>
              <a:buClr>
                <a:srgbClr val="000000"/>
              </a:buClr>
              <a:buSzPts val="1600"/>
              <a:buFont typeface="Times New Roman"/>
              <a:buAutoNum type="arabicPeriod"/>
            </a:pPr>
            <a:r>
              <a:rPr lang="en" sz="1600" b="1" i="1">
                <a:solidFill>
                  <a:srgbClr val="000000"/>
                </a:solidFill>
                <a:latin typeface="Times New Roman"/>
                <a:ea typeface="Times New Roman"/>
                <a:cs typeface="Times New Roman"/>
                <a:sym typeface="Times New Roman"/>
              </a:rPr>
              <a:t>Existing Application at University</a:t>
            </a:r>
            <a:r>
              <a:rPr lang="en" sz="1600">
                <a:solidFill>
                  <a:srgbClr val="000000"/>
                </a:solidFill>
                <a:latin typeface="Times New Roman"/>
                <a:ea typeface="Times New Roman"/>
                <a:cs typeface="Times New Roman"/>
                <a:sym typeface="Times New Roman"/>
              </a:rPr>
              <a:t>: It is only limited to esports bookings while our system includes outdoor sports as well</a:t>
            </a:r>
            <a:endParaRPr sz="1600">
              <a:solidFill>
                <a:srgbClr val="000000"/>
              </a:solidFill>
              <a:latin typeface="Times New Roman"/>
              <a:ea typeface="Times New Roman"/>
              <a:cs typeface="Times New Roman"/>
              <a:sym typeface="Times New Roman"/>
            </a:endParaRPr>
          </a:p>
          <a:p>
            <a:pPr marL="0" lvl="0" indent="0" algn="l" rtl="0">
              <a:spcBef>
                <a:spcPts val="0"/>
              </a:spcBef>
              <a:spcAft>
                <a:spcPts val="1600"/>
              </a:spcAft>
              <a:buNone/>
            </a:pP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7650" y="13001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Scope Definition</a:t>
            </a:r>
            <a:endParaRPr sz="3600">
              <a:latin typeface="Times New Roman"/>
              <a:ea typeface="Times New Roman"/>
              <a:cs typeface="Times New Roman"/>
              <a:sym typeface="Times New Roman"/>
            </a:endParaRPr>
          </a:p>
          <a:p>
            <a:pPr marL="0" lvl="0" indent="0" algn="l" rtl="0">
              <a:spcBef>
                <a:spcPts val="0"/>
              </a:spcBef>
              <a:spcAft>
                <a:spcPts val="0"/>
              </a:spcAft>
              <a:buNone/>
            </a:pPr>
            <a:endParaRPr sz="3600">
              <a:latin typeface="Times New Roman"/>
              <a:ea typeface="Times New Roman"/>
              <a:cs typeface="Times New Roman"/>
              <a:sym typeface="Times New Roman"/>
            </a:endParaRPr>
          </a:p>
        </p:txBody>
      </p:sp>
      <p:sp>
        <p:nvSpPr>
          <p:cNvPr id="105" name="Google Shape;105;p16"/>
          <p:cNvSpPr txBox="1">
            <a:spLocks noGrp="1"/>
          </p:cNvSpPr>
          <p:nvPr>
            <p:ph type="body" idx="1"/>
          </p:nvPr>
        </p:nvSpPr>
        <p:spPr>
          <a:xfrm>
            <a:off x="805825" y="2090825"/>
            <a:ext cx="6168900" cy="2983200"/>
          </a:xfrm>
          <a:prstGeom prst="rect">
            <a:avLst/>
          </a:prstGeom>
        </p:spPr>
        <p:txBody>
          <a:bodyPr spcFirstLastPara="1" wrap="square" lIns="91425" tIns="91425" rIns="91425" bIns="91425" anchor="t" anchorCtr="0">
            <a:noAutofit/>
          </a:bodyPr>
          <a:lstStyle/>
          <a:p>
            <a:pPr marL="457200" lvl="0" indent="-330200" algn="just" rtl="0">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main goal of system is to allow real-time booking of the available facilities on a particular day</a:t>
            </a:r>
            <a:endParaRPr sz="1600">
              <a:solidFill>
                <a:srgbClr val="000000"/>
              </a:solidFill>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Only university students and staff can access the system</a:t>
            </a:r>
            <a:endParaRPr sz="1600">
              <a:solidFill>
                <a:srgbClr val="000000"/>
              </a:solidFill>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application can be used only at university-level for checking the availability</a:t>
            </a:r>
            <a:endParaRPr sz="850">
              <a:solidFill>
                <a:srgbClr val="000000"/>
              </a:solidFill>
              <a:latin typeface="Arial"/>
              <a:ea typeface="Arial"/>
              <a:cs typeface="Arial"/>
              <a:sym typeface="Arial"/>
            </a:endParaRPr>
          </a:p>
          <a:p>
            <a:pPr marL="457200" lvl="0" indent="-330200" algn="just" rtl="0">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Real-time availability updates will be made to the system on successful booking using an unique ID and the data will be stored in the system</a:t>
            </a:r>
            <a:endParaRPr sz="160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1600"/>
              </a:spcAft>
              <a:buNone/>
            </a:pPr>
            <a:endParaRPr sz="1800">
              <a:solidFill>
                <a:srgbClr val="000000"/>
              </a:solidFill>
              <a:latin typeface="Times New Roman"/>
              <a:ea typeface="Times New Roman"/>
              <a:cs typeface="Times New Roman"/>
              <a:sym typeface="Times New Roman"/>
            </a:endParaRPr>
          </a:p>
        </p:txBody>
      </p:sp>
      <p:pic>
        <p:nvPicPr>
          <p:cNvPr id="106" name="Google Shape;106;p16"/>
          <p:cNvPicPr preferRelativeResize="0"/>
          <p:nvPr/>
        </p:nvPicPr>
        <p:blipFill>
          <a:blip r:embed="rId3">
            <a:alphaModFix/>
          </a:blip>
          <a:stretch>
            <a:fillRect/>
          </a:stretch>
        </p:blipFill>
        <p:spPr>
          <a:xfrm>
            <a:off x="5711525" y="1729875"/>
            <a:ext cx="3316350" cy="2825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Technology Stack</a:t>
            </a:r>
            <a:endParaRPr sz="3600">
              <a:latin typeface="Times New Roman"/>
              <a:ea typeface="Times New Roman"/>
              <a:cs typeface="Times New Roman"/>
              <a:sym typeface="Times New Roman"/>
            </a:endParaRPr>
          </a:p>
        </p:txBody>
      </p:sp>
      <p:sp>
        <p:nvSpPr>
          <p:cNvPr id="119" name="Google Shape;119;p18"/>
          <p:cNvSpPr txBox="1">
            <a:spLocks noGrp="1"/>
          </p:cNvSpPr>
          <p:nvPr>
            <p:ph type="body" idx="1"/>
          </p:nvPr>
        </p:nvSpPr>
        <p:spPr>
          <a:xfrm>
            <a:off x="729450" y="2002675"/>
            <a:ext cx="7688700" cy="2933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solidFill>
                  <a:srgbClr val="000000"/>
                </a:solidFill>
                <a:latin typeface="Times New Roman"/>
                <a:ea typeface="Times New Roman"/>
                <a:cs typeface="Times New Roman"/>
                <a:sym typeface="Times New Roman"/>
              </a:rPr>
              <a:t>We have chosen Amazon Web Services as the cloud provider and we will be using the following services:</a:t>
            </a:r>
            <a:endParaRPr sz="1800" b="1">
              <a:solidFill>
                <a:srgbClr val="000000"/>
              </a:solidFill>
              <a:latin typeface="Times New Roman"/>
              <a:ea typeface="Times New Roman"/>
              <a:cs typeface="Times New Roman"/>
              <a:sym typeface="Times New Roman"/>
            </a:endParaRPr>
          </a:p>
          <a:p>
            <a:pPr marL="457200" lvl="0" indent="-342900" algn="just" rtl="0">
              <a:spcBef>
                <a:spcPts val="1600"/>
              </a:spcBef>
              <a:spcAft>
                <a:spcPts val="0"/>
              </a:spcAft>
              <a:buClr>
                <a:srgbClr val="000000"/>
              </a:buClr>
              <a:buSzPts val="1800"/>
              <a:buFont typeface="Times New Roman"/>
              <a:buChar char="●"/>
            </a:pPr>
            <a:r>
              <a:rPr lang="en" sz="1800" b="1">
                <a:solidFill>
                  <a:srgbClr val="000000"/>
                </a:solidFill>
                <a:latin typeface="Times New Roman"/>
                <a:ea typeface="Times New Roman"/>
                <a:cs typeface="Times New Roman"/>
                <a:sym typeface="Times New Roman"/>
              </a:rPr>
              <a:t>Cognito -</a:t>
            </a:r>
            <a:r>
              <a:rPr lang="en" sz="1800">
                <a:solidFill>
                  <a:srgbClr val="000000"/>
                </a:solidFill>
                <a:latin typeface="Times New Roman"/>
                <a:ea typeface="Times New Roman"/>
                <a:cs typeface="Times New Roman"/>
                <a:sym typeface="Times New Roman"/>
              </a:rPr>
              <a:t> </a:t>
            </a:r>
            <a:r>
              <a:rPr lang="en" sz="1600">
                <a:solidFill>
                  <a:srgbClr val="000000"/>
                </a:solidFill>
                <a:latin typeface="Times New Roman"/>
                <a:ea typeface="Times New Roman"/>
                <a:cs typeface="Times New Roman"/>
                <a:sym typeface="Times New Roman"/>
              </a:rPr>
              <a:t>AWS Cognito is used for secure sign-in for users to access the system. The User Pool feature has a free tier of 50,000 MAUs for users who sign in directly to Cognito User Pools</a:t>
            </a:r>
            <a:endParaRPr sz="1600">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sz="1800" b="1">
                <a:solidFill>
                  <a:srgbClr val="000000"/>
                </a:solidFill>
                <a:latin typeface="Times New Roman"/>
                <a:ea typeface="Times New Roman"/>
                <a:cs typeface="Times New Roman"/>
                <a:sym typeface="Times New Roman"/>
              </a:rPr>
              <a:t>Elastic Beanstalk</a:t>
            </a:r>
            <a:r>
              <a:rPr lang="en" sz="1800">
                <a:solidFill>
                  <a:srgbClr val="000000"/>
                </a:solidFill>
                <a:latin typeface="Times New Roman"/>
                <a:ea typeface="Times New Roman"/>
                <a:cs typeface="Times New Roman"/>
                <a:sym typeface="Times New Roman"/>
              </a:rPr>
              <a:t> </a:t>
            </a:r>
            <a:r>
              <a:rPr lang="en" sz="1800" b="1">
                <a:solidFill>
                  <a:srgbClr val="000000"/>
                </a:solidFill>
                <a:latin typeface="Times New Roman"/>
                <a:ea typeface="Times New Roman"/>
                <a:cs typeface="Times New Roman"/>
                <a:sym typeface="Times New Roman"/>
              </a:rPr>
              <a:t>- </a:t>
            </a:r>
            <a:r>
              <a:rPr lang="en" sz="1600">
                <a:solidFill>
                  <a:srgbClr val="000000"/>
                </a:solidFill>
                <a:latin typeface="Times New Roman"/>
                <a:ea typeface="Times New Roman"/>
                <a:cs typeface="Times New Roman"/>
                <a:sym typeface="Times New Roman"/>
              </a:rPr>
              <a:t>AWS Elastic Beanstalk is easy-to-use service for deploying and scaling web applications and services. API Gateway acts as a "front door" for applications to access data, business logic, or functionality from your backend services</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Technology Stack</a:t>
            </a:r>
            <a:endParaRPr sz="3600">
              <a:latin typeface="Times New Roman"/>
              <a:ea typeface="Times New Roman"/>
              <a:cs typeface="Times New Roman"/>
              <a:sym typeface="Times New Roman"/>
            </a:endParaRPr>
          </a:p>
        </p:txBody>
      </p:sp>
      <p:sp>
        <p:nvSpPr>
          <p:cNvPr id="125" name="Google Shape;125;p19"/>
          <p:cNvSpPr txBox="1">
            <a:spLocks noGrp="1"/>
          </p:cNvSpPr>
          <p:nvPr>
            <p:ph type="body" idx="1"/>
          </p:nvPr>
        </p:nvSpPr>
        <p:spPr>
          <a:xfrm>
            <a:off x="729450" y="2002675"/>
            <a:ext cx="7688700" cy="29235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Font typeface="Times New Roman"/>
              <a:buChar char="●"/>
            </a:pPr>
            <a:r>
              <a:rPr lang="en" sz="1600" b="1">
                <a:solidFill>
                  <a:srgbClr val="000000"/>
                </a:solidFill>
                <a:latin typeface="Times New Roman"/>
                <a:ea typeface="Times New Roman"/>
                <a:cs typeface="Times New Roman"/>
                <a:sym typeface="Times New Roman"/>
              </a:rPr>
              <a:t>API Gateway </a:t>
            </a:r>
            <a:r>
              <a:rPr lang="en" sz="1800" b="1">
                <a:solidFill>
                  <a:srgbClr val="000000"/>
                </a:solidFill>
                <a:latin typeface="Times New Roman"/>
                <a:ea typeface="Times New Roman"/>
                <a:cs typeface="Times New Roman"/>
                <a:sym typeface="Times New Roman"/>
              </a:rPr>
              <a:t>- </a:t>
            </a:r>
            <a:r>
              <a:rPr lang="en" sz="1600">
                <a:solidFill>
                  <a:srgbClr val="000000"/>
                </a:solidFill>
                <a:highlight>
                  <a:srgbClr val="FFFFFF"/>
                </a:highlight>
                <a:latin typeface="Times New Roman"/>
                <a:ea typeface="Times New Roman"/>
                <a:cs typeface="Times New Roman"/>
                <a:sym typeface="Times New Roman"/>
              </a:rPr>
              <a:t>APIs act as the "front door" for applications to access data and functionality from the backend services. Using API Gateway, you can create RESTful APIs that enable real-time two-way communication applications </a:t>
            </a:r>
            <a:endParaRPr sz="1600">
              <a:solidFill>
                <a:srgbClr val="000000"/>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sz="1600" b="1">
                <a:solidFill>
                  <a:srgbClr val="000000"/>
                </a:solidFill>
                <a:latin typeface="Times New Roman"/>
                <a:ea typeface="Times New Roman"/>
                <a:cs typeface="Times New Roman"/>
                <a:sym typeface="Times New Roman"/>
              </a:rPr>
              <a:t>Lambda</a:t>
            </a:r>
            <a:r>
              <a:rPr lang="en" sz="1800" b="1">
                <a:solidFill>
                  <a:srgbClr val="000000"/>
                </a:solidFill>
                <a:latin typeface="Times New Roman"/>
                <a:ea typeface="Times New Roman"/>
                <a:cs typeface="Times New Roman"/>
                <a:sym typeface="Times New Roman"/>
              </a:rPr>
              <a:t> - </a:t>
            </a:r>
            <a:r>
              <a:rPr lang="en" sz="1600">
                <a:solidFill>
                  <a:srgbClr val="000000"/>
                </a:solidFill>
                <a:latin typeface="Times New Roman"/>
                <a:ea typeface="Times New Roman"/>
                <a:cs typeface="Times New Roman"/>
                <a:sym typeface="Times New Roman"/>
              </a:rPr>
              <a:t>AWS Lambda is a serverless compute service that runs our code in response to events and automatically manages the underlying compute resources for us</a:t>
            </a:r>
            <a:endParaRPr sz="1600">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sz="1600" b="1">
                <a:solidFill>
                  <a:srgbClr val="000000"/>
                </a:solidFill>
                <a:latin typeface="Times New Roman"/>
                <a:ea typeface="Times New Roman"/>
                <a:cs typeface="Times New Roman"/>
                <a:sym typeface="Times New Roman"/>
              </a:rPr>
              <a:t>DynamoDB</a:t>
            </a:r>
            <a:r>
              <a:rPr lang="en" sz="1800" b="1">
                <a:solidFill>
                  <a:srgbClr val="000000"/>
                </a:solidFill>
                <a:latin typeface="Times New Roman"/>
                <a:ea typeface="Times New Roman"/>
                <a:cs typeface="Times New Roman"/>
                <a:sym typeface="Times New Roman"/>
              </a:rPr>
              <a:t> - </a:t>
            </a:r>
            <a:r>
              <a:rPr lang="en" sz="1600">
                <a:solidFill>
                  <a:srgbClr val="000000"/>
                </a:solidFill>
                <a:latin typeface="Times New Roman"/>
                <a:ea typeface="Times New Roman"/>
                <a:cs typeface="Times New Roman"/>
                <a:sym typeface="Times New Roman"/>
              </a:rPr>
              <a:t>Amazon DynamoDB is a key-value and document database that delivers single-digit millisecond performance at any scale. DynamoDB can handle more than 10 trillion requests per day and can support peaks of more than 20 million requests per second</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242450"/>
            <a:ext cx="7688400" cy="70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Architecture</a:t>
            </a:r>
            <a:endParaRPr sz="3600">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131" name="Google Shape;131;p20"/>
          <p:cNvPicPr preferRelativeResize="0"/>
          <p:nvPr/>
        </p:nvPicPr>
        <p:blipFill>
          <a:blip r:embed="rId3">
            <a:alphaModFix/>
          </a:blip>
          <a:stretch>
            <a:fillRect/>
          </a:stretch>
        </p:blipFill>
        <p:spPr>
          <a:xfrm>
            <a:off x="1219200" y="2025450"/>
            <a:ext cx="6822857" cy="2813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672775" y="763400"/>
            <a:ext cx="7688700" cy="423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Cambria"/>
              <a:ea typeface="Cambria"/>
              <a:cs typeface="Cambria"/>
              <a:sym typeface="Cambria"/>
            </a:endParaRPr>
          </a:p>
          <a:p>
            <a:pPr marL="0" lvl="0" indent="0" algn="l" rtl="0">
              <a:lnSpc>
                <a:spcPct val="150000"/>
              </a:lnSpc>
              <a:spcBef>
                <a:spcPts val="1000"/>
              </a:spcBef>
              <a:spcAft>
                <a:spcPts val="0"/>
              </a:spcAft>
              <a:buNone/>
            </a:pPr>
            <a:r>
              <a:rPr lang="en" sz="3600">
                <a:latin typeface="Times New Roman"/>
                <a:ea typeface="Times New Roman"/>
                <a:cs typeface="Times New Roman"/>
                <a:sym typeface="Times New Roman"/>
              </a:rPr>
              <a:t>Cost Model</a:t>
            </a:r>
            <a:endParaRPr>
              <a:latin typeface="Cambria"/>
              <a:ea typeface="Cambria"/>
              <a:cs typeface="Cambria"/>
              <a:sym typeface="Cambria"/>
            </a:endParaRPr>
          </a:p>
          <a:p>
            <a:pPr marL="457200" lvl="0" indent="-330200" algn="l" rtl="0">
              <a:spcBef>
                <a:spcPts val="0"/>
              </a:spcBef>
              <a:spcAft>
                <a:spcPts val="0"/>
              </a:spcAft>
              <a:buClr>
                <a:srgbClr val="000000"/>
              </a:buClr>
              <a:buSzPts val="1600"/>
              <a:buFont typeface="Times New Roman"/>
              <a:buChar char="●"/>
            </a:pPr>
            <a:r>
              <a:rPr lang="en" sz="1600" b="0">
                <a:solidFill>
                  <a:srgbClr val="000000"/>
                </a:solidFill>
                <a:highlight>
                  <a:srgbClr val="FFFFFF"/>
                </a:highlight>
                <a:latin typeface="Times New Roman"/>
                <a:ea typeface="Times New Roman"/>
                <a:cs typeface="Times New Roman"/>
                <a:sym typeface="Times New Roman"/>
              </a:rPr>
              <a:t>Since, this is a university based application, we are expecting a sudden rise in the users after few initial days</a:t>
            </a:r>
            <a:endParaRPr sz="1600" b="0">
              <a:solidFill>
                <a:srgbClr val="000000"/>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b="0">
                <a:solidFill>
                  <a:srgbClr val="000000"/>
                </a:solidFill>
                <a:highlight>
                  <a:srgbClr val="FFFFFF"/>
                </a:highlight>
                <a:latin typeface="Times New Roman"/>
                <a:ea typeface="Times New Roman"/>
                <a:cs typeface="Times New Roman"/>
                <a:sym typeface="Times New Roman"/>
              </a:rPr>
              <a:t>The forecasted student enrollment for Syracuse University for the year 2021 is 30,000 students</a:t>
            </a:r>
            <a:endParaRPr sz="1600" b="0">
              <a:solidFill>
                <a:srgbClr val="000000"/>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b="0">
                <a:solidFill>
                  <a:srgbClr val="000000"/>
                </a:solidFill>
                <a:highlight>
                  <a:schemeClr val="lt1"/>
                </a:highlight>
                <a:latin typeface="Times New Roman"/>
                <a:ea typeface="Times New Roman"/>
                <a:cs typeface="Times New Roman"/>
                <a:sym typeface="Times New Roman"/>
              </a:rPr>
              <a:t>For the initial month, the number of monthly users expected is around 1500, but given the strong contact between students, it is expected to reach almost the 6000 mark next month</a:t>
            </a:r>
            <a:endParaRPr sz="1600" b="0">
              <a:solidFill>
                <a:srgbClr val="000000"/>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b="0">
                <a:solidFill>
                  <a:srgbClr val="000000"/>
                </a:solidFill>
                <a:highlight>
                  <a:srgbClr val="FFFFFF"/>
                </a:highlight>
                <a:latin typeface="Times New Roman"/>
                <a:ea typeface="Times New Roman"/>
                <a:cs typeface="Times New Roman"/>
                <a:sym typeface="Times New Roman"/>
              </a:rPr>
              <a:t>Once the application has reached to all the students, we are expecting a daily traffic of 6000 users, approximately, 20% of the total count of the students</a:t>
            </a:r>
            <a:endParaRPr sz="1600" b="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body" idx="1"/>
          </p:nvPr>
        </p:nvSpPr>
        <p:spPr>
          <a:xfrm>
            <a:off x="782525" y="632100"/>
            <a:ext cx="7688700" cy="4213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endParaRPr sz="1400">
              <a:solidFill>
                <a:srgbClr val="000000"/>
              </a:solidFill>
              <a:latin typeface="Cambria"/>
              <a:ea typeface="Cambria"/>
              <a:cs typeface="Cambria"/>
              <a:sym typeface="Cambria"/>
            </a:endParaRPr>
          </a:p>
          <a:p>
            <a:pPr marL="457200" lvl="0" indent="0" algn="just" rtl="0">
              <a:lnSpc>
                <a:spcPct val="100000"/>
              </a:lnSpc>
              <a:spcBef>
                <a:spcPts val="1000"/>
              </a:spcBef>
              <a:spcAft>
                <a:spcPts val="0"/>
              </a:spcAft>
              <a:buNone/>
            </a:pPr>
            <a:endParaRPr sz="1600">
              <a:solidFill>
                <a:srgbClr val="000000"/>
              </a:solidFill>
              <a:highlight>
                <a:srgbClr val="FFFFFF"/>
              </a:highlight>
              <a:latin typeface="Times New Roman"/>
              <a:ea typeface="Times New Roman"/>
              <a:cs typeface="Times New Roman"/>
              <a:sym typeface="Times New Roman"/>
            </a:endParaRPr>
          </a:p>
          <a:p>
            <a:pPr marL="0" lvl="0" indent="0" algn="just" rtl="0">
              <a:lnSpc>
                <a:spcPct val="100000"/>
              </a:lnSpc>
              <a:spcBef>
                <a:spcPts val="1000"/>
              </a:spcBef>
              <a:spcAft>
                <a:spcPts val="0"/>
              </a:spcAft>
              <a:buNone/>
            </a:pPr>
            <a:r>
              <a:rPr lang="en" sz="3600" b="1">
                <a:solidFill>
                  <a:schemeClr val="dk2"/>
                </a:solidFill>
                <a:latin typeface="Times New Roman"/>
                <a:ea typeface="Times New Roman"/>
                <a:cs typeface="Times New Roman"/>
                <a:sym typeface="Times New Roman"/>
              </a:rPr>
              <a:t>AWS Cognito</a:t>
            </a:r>
            <a:endParaRPr sz="3600" b="1">
              <a:solidFill>
                <a:schemeClr val="dk2"/>
              </a:solidFill>
              <a:latin typeface="Times New Roman"/>
              <a:ea typeface="Times New Roman"/>
              <a:cs typeface="Times New Roman"/>
              <a:sym typeface="Times New Roman"/>
            </a:endParaRPr>
          </a:p>
          <a:p>
            <a:pPr marL="457200" lvl="0" indent="-330200" algn="just" rtl="0">
              <a:lnSpc>
                <a:spcPct val="100000"/>
              </a:lnSpc>
              <a:spcBef>
                <a:spcPts val="100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Cognito in free tier doesn't charge for 50,000 MAUs (Monthly Active Users)</a:t>
            </a:r>
            <a:endParaRPr sz="1600">
              <a:solidFill>
                <a:srgbClr val="000000"/>
              </a:solidFill>
              <a:highlight>
                <a:srgbClr val="FFFFFF"/>
              </a:highlight>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This free tier is not restricted for the first 12 months only</a:t>
            </a:r>
            <a:endParaRPr sz="1600">
              <a:solidFill>
                <a:srgbClr val="000000"/>
              </a:solidFill>
              <a:highlight>
                <a:srgbClr val="FFFFFF"/>
              </a:highlight>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For implementing additional security features, $0.0050 is charged for each MAU</a:t>
            </a:r>
            <a:endParaRPr sz="1600">
              <a:solidFill>
                <a:srgbClr val="000000"/>
              </a:solidFill>
              <a:highlight>
                <a:srgbClr val="FFFFFF"/>
              </a:highlight>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For additional users (after 50,000), $0.0055 would be charged for each new user</a:t>
            </a:r>
            <a:endParaRPr sz="1600">
              <a:solidFill>
                <a:srgbClr val="000000"/>
              </a:solidFill>
              <a:highlight>
                <a:srgbClr val="FFFFFF"/>
              </a:highlight>
              <a:latin typeface="Times New Roman"/>
              <a:ea typeface="Times New Roman"/>
              <a:cs typeface="Times New Roman"/>
              <a:sym typeface="Times New Roman"/>
            </a:endParaRPr>
          </a:p>
          <a:p>
            <a:pPr marL="0" lvl="0" indent="0" algn="just" rtl="0">
              <a:lnSpc>
                <a:spcPct val="100000"/>
              </a:lnSpc>
              <a:spcBef>
                <a:spcPts val="1000"/>
              </a:spcBef>
              <a:spcAft>
                <a:spcPts val="0"/>
              </a:spcAft>
              <a:buNone/>
            </a:pPr>
            <a:r>
              <a:rPr lang="en" sz="1600">
                <a:solidFill>
                  <a:srgbClr val="000000"/>
                </a:solidFill>
                <a:highlight>
                  <a:srgbClr val="FFFFFF"/>
                </a:highlight>
                <a:latin typeface="Times New Roman"/>
                <a:ea typeface="Times New Roman"/>
                <a:cs typeface="Times New Roman"/>
                <a:sym typeface="Times New Roman"/>
              </a:rPr>
              <a:t> Based on the student statistics and considering all students to be active users;</a:t>
            </a:r>
            <a:endParaRPr sz="1600">
              <a:solidFill>
                <a:srgbClr val="000000"/>
              </a:solidFill>
              <a:highlight>
                <a:srgbClr val="FFFFFF"/>
              </a:highlight>
              <a:latin typeface="Times New Roman"/>
              <a:ea typeface="Times New Roman"/>
              <a:cs typeface="Times New Roman"/>
              <a:sym typeface="Times New Roman"/>
            </a:endParaRPr>
          </a:p>
          <a:p>
            <a:pPr marL="457200" lvl="0" indent="-330200" algn="just" rtl="0">
              <a:lnSpc>
                <a:spcPct val="100000"/>
              </a:lnSpc>
              <a:spcBef>
                <a:spcPts val="100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We will have 30,000 MAUs</a:t>
            </a:r>
            <a:endParaRPr sz="1600">
              <a:solidFill>
                <a:srgbClr val="000000"/>
              </a:solidFill>
              <a:highlight>
                <a:srgbClr val="FFFFFF"/>
              </a:highlight>
              <a:latin typeface="Times New Roman"/>
              <a:ea typeface="Times New Roman"/>
              <a:cs typeface="Times New Roman"/>
              <a:sym typeface="Times New Roman"/>
            </a:endParaRPr>
          </a:p>
          <a:p>
            <a:pPr marL="0" lvl="0" indent="0" algn="just" rtl="0">
              <a:lnSpc>
                <a:spcPct val="100000"/>
              </a:lnSpc>
              <a:spcBef>
                <a:spcPts val="1000"/>
              </a:spcBef>
              <a:spcAft>
                <a:spcPts val="1000"/>
              </a:spcAft>
              <a:buNone/>
            </a:pPr>
            <a:r>
              <a:rPr lang="en" sz="1600">
                <a:solidFill>
                  <a:srgbClr val="000000"/>
                </a:solidFill>
                <a:highlight>
                  <a:srgbClr val="FFFFFF"/>
                </a:highlight>
                <a:latin typeface="Times New Roman"/>
                <a:ea typeface="Times New Roman"/>
                <a:cs typeface="Times New Roman"/>
                <a:sym typeface="Times New Roman"/>
              </a:rPr>
              <a:t>Expected Annual Cost: </a:t>
            </a:r>
            <a:r>
              <a:rPr lang="en" sz="1600" b="1" u="sng">
                <a:solidFill>
                  <a:srgbClr val="000000"/>
                </a:solidFill>
                <a:highlight>
                  <a:srgbClr val="FFFFFF"/>
                </a:highlight>
                <a:latin typeface="Times New Roman"/>
                <a:ea typeface="Times New Roman"/>
                <a:cs typeface="Times New Roman"/>
                <a:sym typeface="Times New Roman"/>
              </a:rPr>
              <a:t>0.00</a:t>
            </a:r>
            <a:r>
              <a:rPr lang="en" sz="1600">
                <a:solidFill>
                  <a:srgbClr val="000000"/>
                </a:solidFill>
                <a:highlight>
                  <a:srgbClr val="FFFFFF"/>
                </a:highlight>
                <a:latin typeface="Times New Roman"/>
                <a:ea typeface="Times New Roman"/>
                <a:cs typeface="Times New Roman"/>
                <a:sym typeface="Times New Roman"/>
              </a:rPr>
              <a:t> USD</a:t>
            </a:r>
            <a:endParaRPr sz="16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7650" y="734725"/>
            <a:ext cx="7688700" cy="428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333333"/>
              </a:solidFill>
              <a:latin typeface="Cambria"/>
              <a:ea typeface="Cambria"/>
              <a:cs typeface="Cambria"/>
              <a:sym typeface="Cambria"/>
            </a:endParaRPr>
          </a:p>
          <a:p>
            <a:pPr marL="0" marR="0" lvl="0" indent="0" algn="l" rtl="0">
              <a:lnSpc>
                <a:spcPct val="100000"/>
              </a:lnSpc>
              <a:spcBef>
                <a:spcPts val="1000"/>
              </a:spcBef>
              <a:spcAft>
                <a:spcPts val="0"/>
              </a:spcAft>
              <a:buNone/>
            </a:pPr>
            <a:r>
              <a:rPr lang="en" sz="3600">
                <a:latin typeface="Times New Roman"/>
                <a:ea typeface="Times New Roman"/>
                <a:cs typeface="Times New Roman"/>
                <a:sym typeface="Times New Roman"/>
              </a:rPr>
              <a:t>Elastic Beanstalk</a:t>
            </a:r>
            <a:endParaRPr sz="3600">
              <a:latin typeface="Times New Roman"/>
              <a:ea typeface="Times New Roman"/>
              <a:cs typeface="Times New Roman"/>
              <a:sym typeface="Times New Roman"/>
            </a:endParaRPr>
          </a:p>
          <a:p>
            <a:pPr marL="457200" lvl="0" indent="-330200" algn="just" rtl="0">
              <a:spcBef>
                <a:spcPts val="1000"/>
              </a:spcBef>
              <a:spcAft>
                <a:spcPts val="0"/>
              </a:spcAft>
              <a:buClr>
                <a:srgbClr val="000000"/>
              </a:buClr>
              <a:buSzPts val="1600"/>
              <a:buFont typeface="Times New Roman"/>
              <a:buChar char="●"/>
            </a:pPr>
            <a:r>
              <a:rPr lang="en" sz="1600" b="0">
                <a:solidFill>
                  <a:srgbClr val="000000"/>
                </a:solidFill>
                <a:highlight>
                  <a:srgbClr val="FFFFFF"/>
                </a:highlight>
                <a:latin typeface="Times New Roman"/>
                <a:ea typeface="Times New Roman"/>
                <a:cs typeface="Times New Roman"/>
                <a:sym typeface="Times New Roman"/>
              </a:rPr>
              <a:t>Elastic Beanstalk has no additional charge besides EC2 instance or S3 bucket charges on which the application is stored and run. We are using EC2</a:t>
            </a:r>
            <a:endParaRPr sz="1600" b="0">
              <a:solidFill>
                <a:srgbClr val="000000"/>
              </a:solidFill>
              <a:highlight>
                <a:srgbClr val="FFFFFF"/>
              </a:highlight>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 sz="1600" b="0">
                <a:solidFill>
                  <a:srgbClr val="000000"/>
                </a:solidFill>
                <a:highlight>
                  <a:srgbClr val="FFFFFF"/>
                </a:highlight>
                <a:latin typeface="Times New Roman"/>
                <a:ea typeface="Times New Roman"/>
                <a:cs typeface="Times New Roman"/>
                <a:sym typeface="Times New Roman"/>
              </a:rPr>
              <a:t>The primary cost for the website deployed on Beanstalk is based on number of EC2 instances and Elastic load balancing running between the instances</a:t>
            </a:r>
            <a:endParaRPr sz="1600" b="0">
              <a:solidFill>
                <a:srgbClr val="000000"/>
              </a:solidFill>
              <a:highlight>
                <a:srgbClr val="FFFFFF"/>
              </a:highlight>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 sz="1600" b="0">
                <a:solidFill>
                  <a:srgbClr val="000000"/>
                </a:solidFill>
                <a:highlight>
                  <a:srgbClr val="FFFFFF"/>
                </a:highlight>
                <a:latin typeface="Times New Roman"/>
                <a:ea typeface="Times New Roman"/>
                <a:cs typeface="Times New Roman"/>
                <a:sym typeface="Times New Roman"/>
              </a:rPr>
              <a:t>We have set load balancer with min and max number of instances as 1. Hence, the pricing will be same as that for EC2 instance</a:t>
            </a:r>
            <a:endParaRPr sz="1600" b="0">
              <a:solidFill>
                <a:srgbClr val="000000"/>
              </a:solidFill>
              <a:highlight>
                <a:srgbClr val="FFFFFF"/>
              </a:highlight>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 sz="1600" b="0">
                <a:solidFill>
                  <a:srgbClr val="000000"/>
                </a:solidFill>
                <a:highlight>
                  <a:srgbClr val="FFFFFF"/>
                </a:highlight>
                <a:latin typeface="Times New Roman"/>
                <a:ea typeface="Times New Roman"/>
                <a:cs typeface="Times New Roman"/>
                <a:sym typeface="Times New Roman"/>
              </a:rPr>
              <a:t>Specification of EC2 incurred by lambda:</a:t>
            </a:r>
            <a:endParaRPr sz="1600" b="0">
              <a:solidFill>
                <a:srgbClr val="000000"/>
              </a:solidFill>
              <a:highlight>
                <a:srgbClr val="FFFFFF"/>
              </a:highlight>
              <a:latin typeface="Times New Roman"/>
              <a:ea typeface="Times New Roman"/>
              <a:cs typeface="Times New Roman"/>
              <a:sym typeface="Times New Roman"/>
            </a:endParaRPr>
          </a:p>
          <a:p>
            <a:pPr marL="914400" lvl="1" indent="-330200" algn="just" rtl="0">
              <a:spcBef>
                <a:spcPts val="0"/>
              </a:spcBef>
              <a:spcAft>
                <a:spcPts val="0"/>
              </a:spcAft>
              <a:buClr>
                <a:srgbClr val="000000"/>
              </a:buClr>
              <a:buSzPts val="1600"/>
              <a:buFont typeface="Times New Roman"/>
              <a:buChar char="○"/>
            </a:pPr>
            <a:r>
              <a:rPr lang="en" sz="1600" b="0">
                <a:solidFill>
                  <a:srgbClr val="000000"/>
                </a:solidFill>
                <a:highlight>
                  <a:srgbClr val="FFFFFF"/>
                </a:highlight>
                <a:latin typeface="Times New Roman"/>
                <a:ea typeface="Times New Roman"/>
                <a:cs typeface="Times New Roman"/>
                <a:sym typeface="Times New Roman"/>
              </a:rPr>
              <a:t>OS: Linux, vCPU: 1, Type: t2.micro, Storage: 8 GB, Memory: 8GB</a:t>
            </a:r>
            <a:endParaRPr sz="1600" b="0">
              <a:solidFill>
                <a:srgbClr val="000000"/>
              </a:solidFill>
              <a:highlight>
                <a:srgbClr val="FFFFFF"/>
              </a:highlight>
              <a:latin typeface="Times New Roman"/>
              <a:ea typeface="Times New Roman"/>
              <a:cs typeface="Times New Roman"/>
              <a:sym typeface="Times New Roman"/>
            </a:endParaRPr>
          </a:p>
          <a:p>
            <a:pPr marL="914400" lvl="1" indent="-330200" algn="just" rtl="0">
              <a:spcBef>
                <a:spcPts val="0"/>
              </a:spcBef>
              <a:spcAft>
                <a:spcPts val="0"/>
              </a:spcAft>
              <a:buClr>
                <a:srgbClr val="000000"/>
              </a:buClr>
              <a:buSzPts val="1600"/>
              <a:buFont typeface="Times New Roman"/>
              <a:buChar char="○"/>
            </a:pPr>
            <a:r>
              <a:rPr lang="en" sz="1600" b="0">
                <a:solidFill>
                  <a:srgbClr val="000000"/>
                </a:solidFill>
                <a:highlight>
                  <a:srgbClr val="FFFFFF"/>
                </a:highlight>
                <a:latin typeface="Times New Roman"/>
                <a:ea typeface="Times New Roman"/>
                <a:cs typeface="Times New Roman"/>
                <a:sym typeface="Times New Roman"/>
              </a:rPr>
              <a:t>Reservation term: 1 Year, No Up-front Costs</a:t>
            </a:r>
            <a:endParaRPr sz="1600" b="0">
              <a:solidFill>
                <a:srgbClr val="000000"/>
              </a:solidFill>
              <a:highlight>
                <a:srgbClr val="FFFFFF"/>
              </a:highlight>
              <a:latin typeface="Times New Roman"/>
              <a:ea typeface="Times New Roman"/>
              <a:cs typeface="Times New Roman"/>
              <a:sym typeface="Times New Roman"/>
            </a:endParaRPr>
          </a:p>
          <a:p>
            <a:pPr marL="0" lvl="0" indent="0" algn="just" rtl="0">
              <a:spcBef>
                <a:spcPts val="1000"/>
              </a:spcBef>
              <a:spcAft>
                <a:spcPts val="1000"/>
              </a:spcAft>
              <a:buNone/>
            </a:pPr>
            <a:r>
              <a:rPr lang="en" sz="1600" b="0">
                <a:solidFill>
                  <a:srgbClr val="000000"/>
                </a:solidFill>
                <a:highlight>
                  <a:srgbClr val="FFFFFF"/>
                </a:highlight>
                <a:latin typeface="Times New Roman"/>
                <a:ea typeface="Times New Roman"/>
                <a:cs typeface="Times New Roman"/>
                <a:sym typeface="Times New Roman"/>
              </a:rPr>
              <a:t>Expected Annual Cost: 23.21 (USD) * 12 (Months) = </a:t>
            </a:r>
            <a:r>
              <a:rPr lang="en" sz="1600" u="sng">
                <a:solidFill>
                  <a:srgbClr val="000000"/>
                </a:solidFill>
                <a:highlight>
                  <a:srgbClr val="FFFFFF"/>
                </a:highlight>
                <a:latin typeface="Times New Roman"/>
                <a:ea typeface="Times New Roman"/>
                <a:cs typeface="Times New Roman"/>
                <a:sym typeface="Times New Roman"/>
              </a:rPr>
              <a:t>278.52</a:t>
            </a:r>
            <a:r>
              <a:rPr lang="en" sz="1600" b="0">
                <a:solidFill>
                  <a:srgbClr val="000000"/>
                </a:solidFill>
                <a:highlight>
                  <a:srgbClr val="FFFFFF"/>
                </a:highlight>
                <a:latin typeface="Times New Roman"/>
                <a:ea typeface="Times New Roman"/>
                <a:cs typeface="Times New Roman"/>
                <a:sym typeface="Times New Roman"/>
              </a:rPr>
              <a:t> (USD) </a:t>
            </a:r>
            <a:endParaRPr sz="1600" b="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1666</Words>
  <Application>Microsoft Office PowerPoint</Application>
  <PresentationFormat>全屏显示(16:9)</PresentationFormat>
  <Paragraphs>139</Paragraphs>
  <Slides>17</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Lato</vt:lpstr>
      <vt:lpstr>Times New Roman</vt:lpstr>
      <vt:lpstr>Raleway</vt:lpstr>
      <vt:lpstr>Cambria</vt:lpstr>
      <vt:lpstr>Arial</vt:lpstr>
      <vt:lpstr>Streamline</vt:lpstr>
      <vt:lpstr>Product Idea and Relevance </vt:lpstr>
      <vt:lpstr>Competitor Analysis </vt:lpstr>
      <vt:lpstr>Scope Definition </vt:lpstr>
      <vt:lpstr>Technology Stack</vt:lpstr>
      <vt:lpstr>Technology Stack</vt:lpstr>
      <vt:lpstr>Architecture </vt:lpstr>
      <vt:lpstr> Cost Model Since, this is a university based application, we are expecting a sudden rise in the users after few initial days The forecasted student enrollment for Syracuse University for the year 2021 is 30,000 students For the initial month, the number of monthly users expected is around 1500, but given the strong contact between students, it is expected to reach almost the 6000 mark next month Once the application has reached to all the students, we are expecting a daily traffic of 6000 users, approximately, 20% of the total count of the students</vt:lpstr>
      <vt:lpstr>PowerPoint 演示文稿</vt:lpstr>
      <vt:lpstr> Elastic Beanstalk Elastic Beanstalk has no additional charge besides EC2 instance or S3 bucket charges on which the application is stored and run. We are using EC2 The primary cost for the website deployed on Beanstalk is based on number of EC2 instances and Elastic load balancing running between the instances We have set load balancer with min and max number of instances as 1. Hence, the pricing will be same as that for EC2 instance Specification of EC2 incurred by lambda: OS: Linux, vCPU: 1, Type: t2.micro, Storage: 8 GB, Memory: 8GB Reservation term: 1 Year, No Up-front Costs Expected Annual Cost: 23.21 (USD) * 12 (Months) = 278.52 (USD) </vt:lpstr>
      <vt:lpstr>PowerPoint 演示文稿</vt:lpstr>
      <vt:lpstr> Lambda Lambda in free tire provides 1M free requests per month and 400,000 GB-seconds of compute time per month We will calculate the costs for Lambda without free tier: The charge is based on the number of requests for your functions and the duration of time it takes for the code to execute. The price for Duration depends on the amount of memory allocated to the function between 128 MB and 308 MB in the increments of 64MB One API has two methods; so, monthly requests for lambda = 6000 *2 * 30 = 3,60,000 Duration of each request: 100 ms Amount of memory allocated: 128 MB Expected Annual Lambda Costs: 0.15 (USD) * 12 (months) = 1.8 (USD)</vt:lpstr>
      <vt:lpstr>PowerPoint 演示文稿</vt:lpstr>
      <vt:lpstr>Cost Model </vt:lpstr>
      <vt:lpstr>Revenue Model</vt:lpstr>
      <vt:lpstr>Demo Features  </vt:lpstr>
      <vt:lpstr>Future Goals and Expectations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Idea and Relevance </dc:title>
  <dcterms:modified xsi:type="dcterms:W3CDTF">2022-12-07T08:51:13Z</dcterms:modified>
</cp:coreProperties>
</file>