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6" r:id="rId10"/>
    <p:sldId id="264" r:id="rId11"/>
    <p:sldId id="265" r:id="rId12"/>
    <p:sldId id="293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303" r:id="rId23"/>
    <p:sldId id="302" r:id="rId24"/>
    <p:sldId id="304" r:id="rId25"/>
    <p:sldId id="275" r:id="rId26"/>
    <p:sldId id="276" r:id="rId27"/>
    <p:sldId id="285" r:id="rId28"/>
    <p:sldId id="281" r:id="rId29"/>
    <p:sldId id="282" r:id="rId30"/>
    <p:sldId id="305" r:id="rId31"/>
    <p:sldId id="283" r:id="rId32"/>
    <p:sldId id="284" r:id="rId33"/>
    <p:sldId id="306" r:id="rId34"/>
    <p:sldId id="277" r:id="rId35"/>
    <p:sldId id="278" r:id="rId36"/>
    <p:sldId id="279" r:id="rId37"/>
    <p:sldId id="280" r:id="rId38"/>
    <p:sldId id="287" r:id="rId39"/>
    <p:sldId id="288" r:id="rId40"/>
    <p:sldId id="289" r:id="rId41"/>
    <p:sldId id="290" r:id="rId42"/>
    <p:sldId id="292" r:id="rId43"/>
    <p:sldId id="291" r:id="rId44"/>
    <p:sldId id="294" r:id="rId45"/>
    <p:sldId id="295" r:id="rId46"/>
    <p:sldId id="296" r:id="rId47"/>
    <p:sldId id="299" r:id="rId48"/>
    <p:sldId id="297" r:id="rId49"/>
    <p:sldId id="300" r:id="rId50"/>
    <p:sldId id="298" r:id="rId51"/>
    <p:sldId id="301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4"/>
    <p:restoredTop sz="94681"/>
  </p:normalViewPr>
  <p:slideViewPr>
    <p:cSldViewPr>
      <p:cViewPr varScale="1">
        <p:scale>
          <a:sx n="77" d="100"/>
          <a:sy n="77" d="100"/>
        </p:scale>
        <p:origin x="192" y="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2/3/20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2/3/20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2/3/20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E7E2ED-55DB-4134-AC01-7FD854CEAAB7}" type="datetimeFigureOut">
              <a:rPr lang="en-US" smtClean="0"/>
              <a:t>2/3/20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Aggregate Functions and Data Partitioning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55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COUNT with 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following SQL query uses the SUM aggregate function to determine the size of R, provided 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 ∅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bag that is generated by the query is {{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1</m:t>
                    </m:r>
                  </m:oMath>
                </a14:m>
                <a:r>
                  <a:rPr lang="en-US" dirty="0"/>
                  <a:t>,</a:t>
                </a:r>
                <a:r>
                  <a:rPr lang="is-IS" dirty="0"/>
                  <a:t>…,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1</m:t>
                    </m:r>
                  </m:oMath>
                </a14:m>
                <a:r>
                  <a:rPr lang="is-IS" dirty="0"/>
                  <a:t>}} containing as many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1</m:t>
                    </m:r>
                  </m:oMath>
                </a14:m>
                <a:r>
                  <a:rPr lang="is-IS" dirty="0"/>
                  <a:t>’s as there are tuples r in R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71800" y="2852936"/>
                <a:ext cx="238674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SELECT SUM(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)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FROM    R r;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852936"/>
                <a:ext cx="2386744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4092" t="-5882" r="-2558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425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relation R</a:t>
            </a:r>
          </a:p>
          <a:p>
            <a:r>
              <a:rPr lang="en-US" dirty="0"/>
              <a:t>|R| = 3</a:t>
            </a:r>
          </a:p>
          <a:p>
            <a:endParaRPr lang="en-US" dirty="0"/>
          </a:p>
          <a:p>
            <a:r>
              <a:rPr lang="en-US" dirty="0"/>
              <a:t>COUNT applies to {{</a:t>
            </a:r>
            <a:r>
              <a:rPr lang="en-US" dirty="0" err="1"/>
              <a:t>a,b,c</a:t>
            </a:r>
            <a:r>
              <a:rPr lang="en-US" dirty="0"/>
              <a:t>}}</a:t>
            </a:r>
          </a:p>
          <a:p>
            <a:r>
              <a:rPr lang="en-US" dirty="0"/>
              <a:t>SUM      applies to {{1, 1, 1}}</a:t>
            </a:r>
          </a:p>
          <a:p>
            <a:r>
              <a:rPr lang="en-US" dirty="0"/>
              <a:t>If you write the SQL query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the result will be SUM({{2,2,2}}) = 6.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189918"/>
              </p:ext>
            </p:extLst>
          </p:nvPr>
        </p:nvGraphicFramePr>
        <p:xfrm>
          <a:off x="4860032" y="1484784"/>
          <a:ext cx="103177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43808" y="4869160"/>
            <a:ext cx="20039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SELECT SUM(2)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FROM    R r;</a:t>
            </a:r>
          </a:p>
        </p:txBody>
      </p:sp>
    </p:spTree>
    <p:extLst>
      <p:ext uri="{BB962C8B-B14F-4D97-AF65-F5344CB8AC3E}">
        <p14:creationId xmlns:p14="http://schemas.microsoft.com/office/powerpoint/2010/main" val="2131378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Caveat: empty collection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the relation R</a:t>
                </a:r>
              </a:p>
              <a:p>
                <a:r>
                  <a:rPr lang="en-US" dirty="0"/>
                  <a:t>|R|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COUNT applied to {}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SUM       applied to {} gives NULL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043608" y="4509120"/>
            <a:ext cx="23090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SELECT COUNT(1)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FROM    R r;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811FAF4-9918-F848-B3BE-64A34E926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49627"/>
              </p:ext>
            </p:extLst>
          </p:nvPr>
        </p:nvGraphicFramePr>
        <p:xfrm>
          <a:off x="5508104" y="1987019"/>
          <a:ext cx="163096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969">
                  <a:extLst>
                    <a:ext uri="{9D8B030D-6E8A-4147-A177-3AD203B41FA5}">
                      <a16:colId xmlns:a16="http://schemas.microsoft.com/office/drawing/2014/main" val="1599582992"/>
                    </a:ext>
                  </a:extLst>
                </a:gridCol>
              </a:tblGrid>
              <a:tr h="3577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2259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F3DD4E8-B4F2-9849-A6D9-AAFB0FD880A3}"/>
              </a:ext>
            </a:extLst>
          </p:cNvPr>
          <p:cNvSpPr txBox="1"/>
          <p:nvPr/>
        </p:nvSpPr>
        <p:spPr>
          <a:xfrm>
            <a:off x="1043608" y="5559786"/>
            <a:ext cx="17786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 SUM(1)</a:t>
            </a:r>
          </a:p>
          <a:p>
            <a:r>
              <a:rPr lang="en-US" dirty="0">
                <a:solidFill>
                  <a:srgbClr val="0070C0"/>
                </a:solidFill>
              </a:rPr>
              <a:t>FROM    R r;</a:t>
            </a:r>
          </a:p>
          <a:p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2F7A381-044E-9C43-8249-F03FAF067B76}"/>
              </a:ext>
            </a:extLst>
          </p:cNvPr>
          <p:cNvSpPr/>
          <p:nvPr/>
        </p:nvSpPr>
        <p:spPr>
          <a:xfrm>
            <a:off x="4211960" y="4702852"/>
            <a:ext cx="978408" cy="320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CA1F461-9C59-9E48-9B9A-265590B85E6B}"/>
              </a:ext>
            </a:extLst>
          </p:cNvPr>
          <p:cNvSpPr/>
          <p:nvPr/>
        </p:nvSpPr>
        <p:spPr>
          <a:xfrm>
            <a:off x="4211960" y="5676910"/>
            <a:ext cx="978408" cy="272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6BC191E-A8F0-2141-BE2F-D36F526D8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917871"/>
              </p:ext>
            </p:extLst>
          </p:nvPr>
        </p:nvGraphicFramePr>
        <p:xfrm>
          <a:off x="5908277" y="4466628"/>
          <a:ext cx="2461592" cy="750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1592">
                  <a:extLst>
                    <a:ext uri="{9D8B030D-6E8A-4147-A177-3AD203B41FA5}">
                      <a16:colId xmlns:a16="http://schemas.microsoft.com/office/drawing/2014/main" val="671323006"/>
                    </a:ext>
                  </a:extLst>
                </a:gridCol>
              </a:tblGrid>
              <a:tr h="3751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685483"/>
                  </a:ext>
                </a:extLst>
              </a:tr>
              <a:tr h="3751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5438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A25F22-0D6E-814F-A906-70E9E8940430}"/>
                  </a:ext>
                </a:extLst>
              </p:cNvPr>
              <p:cNvSpPr txBox="1"/>
              <p:nvPr/>
            </p:nvSpPr>
            <p:spPr>
              <a:xfrm flipH="1" flipV="1">
                <a:off x="6535395" y="4871565"/>
                <a:ext cx="120735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A25F22-0D6E-814F-A906-70E9E8940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 flipV="1">
                <a:off x="6535395" y="4871565"/>
                <a:ext cx="1207356" cy="276999"/>
              </a:xfrm>
              <a:prstGeom prst="rect">
                <a:avLst/>
              </a:prstGeom>
              <a:blipFill>
                <a:blip r:embed="rId3"/>
                <a:stretch>
                  <a:fillRect t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EB2867D-4669-4948-84FF-7B372FF65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987528"/>
              </p:ext>
            </p:extLst>
          </p:nvPr>
        </p:nvGraphicFramePr>
        <p:xfrm>
          <a:off x="5912073" y="5553501"/>
          <a:ext cx="2461592" cy="871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1592">
                  <a:extLst>
                    <a:ext uri="{9D8B030D-6E8A-4147-A177-3AD203B41FA5}">
                      <a16:colId xmlns:a16="http://schemas.microsoft.com/office/drawing/2014/main" val="2877703796"/>
                    </a:ext>
                  </a:extLst>
                </a:gridCol>
              </a:tblGrid>
              <a:tr h="435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374073"/>
                  </a:ext>
                </a:extLst>
              </a:tr>
              <a:tr h="435688">
                <a:tc>
                  <a:txBody>
                    <a:bodyPr/>
                    <a:lstStyle/>
                    <a:p>
                      <a:r>
                        <a:rPr lang="en-US" dirty="0"/>
                        <a:t>              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968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519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 and MAX 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MIN</a:t>
            </a:r>
            <a:r>
              <a:rPr lang="en-US" sz="2000" dirty="0"/>
              <a:t> returns the smallest data item in the bag to which it applies.</a:t>
            </a:r>
          </a:p>
          <a:p>
            <a:r>
              <a:rPr lang="en-US" sz="2000" dirty="0">
                <a:solidFill>
                  <a:srgbClr val="0070C0"/>
                </a:solidFill>
              </a:rPr>
              <a:t>MAX</a:t>
            </a:r>
            <a:r>
              <a:rPr lang="en-US" sz="2000" dirty="0"/>
              <a:t> returns the largest data item in the bag to which it applies.</a:t>
            </a:r>
          </a:p>
          <a:p>
            <a:r>
              <a:rPr lang="en-US" sz="2000" dirty="0"/>
              <a:t>Data items can come from any ordered basic domain: integer, float, text</a:t>
            </a:r>
          </a:p>
          <a:p>
            <a:r>
              <a:rPr lang="en-US" sz="2000" dirty="0">
                <a:solidFill>
                  <a:srgbClr val="0070C0"/>
                </a:solidFill>
              </a:rPr>
              <a:t>A </a:t>
            </a:r>
            <a:r>
              <a:rPr lang="en-US" sz="2000" dirty="0">
                <a:solidFill>
                  <a:srgbClr val="002060"/>
                </a:solidFill>
              </a:rPr>
              <a:t>more general </a:t>
            </a:r>
            <a:r>
              <a:rPr lang="en-US" sz="2000" dirty="0">
                <a:solidFill>
                  <a:srgbClr val="0070C0"/>
                </a:solidFill>
              </a:rPr>
              <a:t>MIN</a:t>
            </a:r>
            <a:r>
              <a:rPr lang="en-US" sz="2000" dirty="0"/>
              <a:t> function can be simulated using </a:t>
            </a:r>
            <a:r>
              <a:rPr lang="en-US" sz="2000" dirty="0">
                <a:solidFill>
                  <a:srgbClr val="0070C0"/>
                </a:solidFill>
              </a:rPr>
              <a:t>&lt;= ALL</a:t>
            </a:r>
          </a:p>
          <a:p>
            <a:pPr algn="ctr"/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MAX</a:t>
            </a:r>
            <a:r>
              <a:rPr lang="en-US" sz="2000" dirty="0"/>
              <a:t> can be simulated using </a:t>
            </a:r>
            <a:r>
              <a:rPr lang="en-US" sz="2000" dirty="0">
                <a:solidFill>
                  <a:srgbClr val="0070C0"/>
                </a:solidFill>
              </a:rPr>
              <a:t>&gt;= ALL</a:t>
            </a:r>
          </a:p>
          <a:p>
            <a:r>
              <a:rPr lang="en-US" sz="2000" dirty="0"/>
              <a:t>However, there is a problem if MIN (MAX) is applied to an empty set.</a:t>
            </a:r>
          </a:p>
          <a:p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40" y="3861048"/>
            <a:ext cx="6480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SELECT DISTINCT r.A1,</a:t>
            </a:r>
            <a:r>
              <a:rPr lang="is-IS" sz="2000" dirty="0">
                <a:solidFill>
                  <a:srgbClr val="0070C0"/>
                </a:solidFill>
              </a:rPr>
              <a:t>…,r.An</a:t>
            </a:r>
          </a:p>
          <a:p>
            <a:r>
              <a:rPr lang="is-IS" sz="2000" dirty="0">
                <a:solidFill>
                  <a:srgbClr val="0070C0"/>
                </a:solidFill>
              </a:rPr>
              <a:t>FROM   R r</a:t>
            </a:r>
          </a:p>
          <a:p>
            <a:r>
              <a:rPr lang="is-IS" sz="2000" dirty="0">
                <a:solidFill>
                  <a:srgbClr val="0070C0"/>
                </a:solidFill>
              </a:rPr>
              <a:t>WHERE (r.A1,...,r.An) &lt;= ALL (SELECT r1.A1,...,r1.An</a:t>
            </a:r>
          </a:p>
          <a:p>
            <a:r>
              <a:rPr lang="is-IS" sz="2000" dirty="0">
                <a:solidFill>
                  <a:srgbClr val="0070C0"/>
                </a:solidFill>
              </a:rPr>
              <a:t>                                                     FROM   R r1)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5280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623828"/>
            <a:ext cx="889248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CAVEAT: aggregate functions on empty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 for COUNT, SQL aggregate functions return a NULL value when applied to an empty set (or bag).</a:t>
            </a:r>
          </a:p>
          <a:p>
            <a:r>
              <a:rPr lang="en-US" dirty="0"/>
              <a:t>Assume R is the empty relation</a:t>
            </a:r>
          </a:p>
          <a:p>
            <a:endParaRPr lang="en-US" dirty="0"/>
          </a:p>
          <a:p>
            <a:r>
              <a:rPr lang="en-US" dirty="0"/>
              <a:t>Then</a:t>
            </a:r>
          </a:p>
          <a:p>
            <a:pPr marL="0" indent="0">
              <a:buNone/>
            </a:pPr>
            <a:r>
              <a:rPr lang="en-US" dirty="0"/>
              <a:t>    returns the relation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</a:t>
            </a:r>
          </a:p>
          <a:p>
            <a:pPr marL="0" indent="0">
              <a:buNone/>
            </a:pPr>
            <a:r>
              <a:rPr lang="en-US" dirty="0"/>
              <a:t>    returns the empty relation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6001"/>
              </p:ext>
            </p:extLst>
          </p:nvPr>
        </p:nvGraphicFramePr>
        <p:xfrm>
          <a:off x="5580112" y="2852936"/>
          <a:ext cx="936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82701" y="3844250"/>
            <a:ext cx="426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 MIN(</a:t>
            </a:r>
            <a:r>
              <a:rPr lang="en-US" dirty="0" err="1">
                <a:solidFill>
                  <a:srgbClr val="0070C0"/>
                </a:solidFill>
              </a:rPr>
              <a:t>r.A</a:t>
            </a:r>
            <a:r>
              <a:rPr lang="en-US" dirty="0">
                <a:solidFill>
                  <a:srgbClr val="0070C0"/>
                </a:solidFill>
              </a:rPr>
              <a:t>) AS smallest FROM R  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3726"/>
              </p:ext>
            </p:extLst>
          </p:nvPr>
        </p:nvGraphicFramePr>
        <p:xfrm>
          <a:off x="5586346" y="4353664"/>
          <a:ext cx="122413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446">
                <a:tc>
                  <a:txBody>
                    <a:bodyPr/>
                    <a:lstStyle/>
                    <a:p>
                      <a:r>
                        <a:rPr lang="en-US" dirty="0"/>
                        <a:t>smallest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446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7675" y="5278506"/>
            <a:ext cx="71448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SELECT </a:t>
            </a:r>
            <a:r>
              <a:rPr lang="en-US" sz="1600" dirty="0" err="1">
                <a:solidFill>
                  <a:srgbClr val="0070C0"/>
                </a:solidFill>
              </a:rPr>
              <a:t>r.A</a:t>
            </a:r>
            <a:r>
              <a:rPr lang="en-US" sz="1600" dirty="0">
                <a:solidFill>
                  <a:srgbClr val="0070C0"/>
                </a:solidFill>
              </a:rPr>
              <a:t> AS smallest FROM R r WHERE </a:t>
            </a:r>
            <a:r>
              <a:rPr lang="en-US" sz="1600" dirty="0" err="1">
                <a:solidFill>
                  <a:srgbClr val="0070C0"/>
                </a:solidFill>
              </a:rPr>
              <a:t>r.A</a:t>
            </a:r>
            <a:r>
              <a:rPr lang="en-US" sz="1600" dirty="0">
                <a:solidFill>
                  <a:srgbClr val="0070C0"/>
                </a:solidFill>
              </a:rPr>
              <a:t> &lt;= ALL(SELECT r1.A FROM R r1)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721168"/>
              </p:ext>
            </p:extLst>
          </p:nvPr>
        </p:nvGraphicFramePr>
        <p:xfrm>
          <a:off x="5580112" y="5847282"/>
          <a:ext cx="1230370" cy="372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8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smallest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972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and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89120"/>
          </a:xfrm>
        </p:spPr>
        <p:txBody>
          <a:bodyPr/>
          <a:lstStyle/>
          <a:p>
            <a:r>
              <a:rPr lang="en-US" dirty="0"/>
              <a:t>“Determine for each student the number of courses taken by that student.”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078538"/>
              </p:ext>
            </p:extLst>
          </p:nvPr>
        </p:nvGraphicFramePr>
        <p:xfrm>
          <a:off x="1113277" y="3454436"/>
          <a:ext cx="2304256" cy="2649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6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6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5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4139952" y="4509120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167902"/>
              </p:ext>
            </p:extLst>
          </p:nvPr>
        </p:nvGraphicFramePr>
        <p:xfrm>
          <a:off x="5724128" y="3586012"/>
          <a:ext cx="2746543" cy="2088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0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No_Courses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0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0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0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69595" y="2900150"/>
            <a:ext cx="99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Enroll</a:t>
            </a:r>
          </a:p>
        </p:txBody>
      </p:sp>
    </p:spTree>
    <p:extLst>
      <p:ext uri="{BB962C8B-B14F-4D97-AF65-F5344CB8AC3E}">
        <p14:creationId xmlns:p14="http://schemas.microsoft.com/office/powerpoint/2010/main" val="1203128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00" y="21151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Partition and map count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755" y="1749500"/>
            <a:ext cx="8229600" cy="4389120"/>
          </a:xfrm>
        </p:spPr>
        <p:txBody>
          <a:bodyPr/>
          <a:lstStyle/>
          <a:p>
            <a:r>
              <a:rPr lang="en-US" dirty="0"/>
              <a:t>(1) First, </a:t>
            </a:r>
            <a:r>
              <a:rPr lang="en-US" dirty="0">
                <a:solidFill>
                  <a:srgbClr val="FF0000"/>
                </a:solidFill>
              </a:rPr>
              <a:t>Partition</a:t>
            </a:r>
            <a:r>
              <a:rPr lang="en-US" dirty="0"/>
              <a:t> the Enroll table into cells (blocks) wherein each cell contains all the tuples that have a common </a:t>
            </a:r>
            <a:r>
              <a:rPr lang="en-US" dirty="0" err="1"/>
              <a:t>sid</a:t>
            </a:r>
            <a:r>
              <a:rPr lang="en-US" dirty="0"/>
              <a:t> value.</a:t>
            </a:r>
          </a:p>
          <a:p>
            <a:r>
              <a:rPr lang="en-US" dirty="0"/>
              <a:t>(2) Next, </a:t>
            </a:r>
            <a:r>
              <a:rPr lang="en-US" dirty="0">
                <a:solidFill>
                  <a:srgbClr val="FF0000"/>
                </a:solidFill>
              </a:rPr>
              <a:t>Map</a:t>
            </a:r>
            <a:r>
              <a:rPr lang="en-US" dirty="0"/>
              <a:t> the </a:t>
            </a:r>
            <a:r>
              <a:rPr lang="en-US" dirty="0">
                <a:solidFill>
                  <a:srgbClr val="0070C0"/>
                </a:solidFill>
              </a:rPr>
              <a:t>COUNT</a:t>
            </a:r>
            <a:r>
              <a:rPr lang="en-US" dirty="0"/>
              <a:t> function over these cells.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328076" y="3488205"/>
            <a:ext cx="27363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28076" y="4621234"/>
            <a:ext cx="273630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28076" y="5466231"/>
            <a:ext cx="2736304" cy="76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86176" y="3488205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s1                   c1</a:t>
            </a:r>
          </a:p>
          <a:p>
            <a:r>
              <a:rPr lang="en-US" dirty="0"/>
              <a:t> s1                   c2</a:t>
            </a:r>
          </a:p>
          <a:p>
            <a:r>
              <a:rPr lang="en-US" dirty="0"/>
              <a:t> s1                   c3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86176" y="4727226"/>
            <a:ext cx="1630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s2                 c3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76558" y="5524560"/>
            <a:ext cx="1639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s3                 c3</a:t>
            </a:r>
          </a:p>
          <a:p>
            <a:r>
              <a:rPr lang="en-US" dirty="0"/>
              <a:t> s3                 c4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9755" y="3765204"/>
            <a:ext cx="90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Cell(s1)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9681" y="4760604"/>
            <a:ext cx="94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Cell(s2)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9681" y="5584747"/>
            <a:ext cx="94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Cell(s3)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719145" y="4003686"/>
            <a:ext cx="86409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flipV="1">
            <a:off x="4719145" y="4923013"/>
            <a:ext cx="86409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786689" y="5867074"/>
            <a:ext cx="86409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51601" y="3645063"/>
            <a:ext cx="99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COUNT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51601" y="4556330"/>
            <a:ext cx="99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COUNT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51601" y="5478393"/>
            <a:ext cx="99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COUNT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45602" y="3706978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 flipH="1" flipV="1">
            <a:off x="6119235" y="4727226"/>
            <a:ext cx="81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03002" y="46060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1 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98832" y="558633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  2  </a:t>
            </a:r>
          </a:p>
        </p:txBody>
      </p:sp>
    </p:spTree>
    <p:extLst>
      <p:ext uri="{BB962C8B-B14F-4D97-AF65-F5344CB8AC3E}">
        <p14:creationId xmlns:p14="http://schemas.microsoft.com/office/powerpoint/2010/main" val="321469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Partition and map COUNT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(1) The </a:t>
            </a:r>
            <a:r>
              <a:rPr lang="en-US" dirty="0">
                <a:solidFill>
                  <a:srgbClr val="FF0000"/>
                </a:solidFill>
              </a:rPr>
              <a:t>GROUP BY </a:t>
            </a:r>
            <a:r>
              <a:rPr lang="en-US" dirty="0"/>
              <a:t>map</a:t>
            </a:r>
            <a:r>
              <a:rPr lang="en-US" dirty="0">
                <a:solidFill>
                  <a:srgbClr val="FF0000"/>
                </a:solidFill>
              </a:rPr>
              <a:t> COUNT </a:t>
            </a:r>
            <a:r>
              <a:rPr lang="en-US" dirty="0"/>
              <a:t>method</a:t>
            </a:r>
          </a:p>
          <a:p>
            <a:endParaRPr lang="en-US" dirty="0"/>
          </a:p>
          <a:p>
            <a:r>
              <a:rPr lang="en-US" dirty="0"/>
              <a:t>(2) The user-defined </a:t>
            </a:r>
            <a:r>
              <a:rPr lang="en-US" dirty="0">
                <a:solidFill>
                  <a:srgbClr val="FF0000"/>
                </a:solidFill>
              </a:rPr>
              <a:t>COUNT FUNCTION </a:t>
            </a:r>
            <a:r>
              <a:rPr lang="en-US" dirty="0"/>
              <a:t>method</a:t>
            </a:r>
          </a:p>
          <a:p>
            <a:endParaRPr lang="en-US" dirty="0"/>
          </a:p>
          <a:p>
            <a:r>
              <a:rPr lang="en-US" dirty="0"/>
              <a:t>(3) The </a:t>
            </a:r>
            <a:r>
              <a:rPr lang="en-US" dirty="0">
                <a:solidFill>
                  <a:srgbClr val="FF0000"/>
                </a:solidFill>
              </a:rPr>
              <a:t>SELECT COUNT-expression </a:t>
            </a:r>
            <a:r>
              <a:rPr lang="en-US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151477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877672" cy="1143000"/>
          </a:xfrm>
        </p:spPr>
        <p:txBody>
          <a:bodyPr>
            <a:normAutofit fontScale="90000"/>
          </a:bodyPr>
          <a:lstStyle/>
          <a:p>
            <a:r>
              <a:rPr lang="en-US"/>
              <a:t>The GROUP BY map COUNT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Partition phase</a:t>
            </a:r>
            <a:r>
              <a:rPr lang="en-US" dirty="0"/>
              <a:t>: the GROUP BY operator places each tuple E into the cell identified by its </a:t>
            </a:r>
            <a:r>
              <a:rPr lang="en-US" dirty="0" err="1"/>
              <a:t>E.Sid</a:t>
            </a:r>
            <a:r>
              <a:rPr lang="en-US" dirty="0"/>
              <a:t>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Map COUNT phase</a:t>
            </a:r>
            <a:r>
              <a:rPr lang="en-US" dirty="0"/>
              <a:t>:  the COUNT function is mapped over the cells identified by the different possible </a:t>
            </a:r>
            <a:r>
              <a:rPr lang="en-US" dirty="0" err="1"/>
              <a:t>E.sid</a:t>
            </a:r>
            <a:r>
              <a:rPr lang="en-US" dirty="0"/>
              <a:t> values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2060848"/>
            <a:ext cx="47950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SELECT </a:t>
            </a:r>
            <a:r>
              <a:rPr lang="en-US" sz="2000" dirty="0" err="1">
                <a:solidFill>
                  <a:srgbClr val="0070C0"/>
                </a:solidFill>
              </a:rPr>
              <a:t>E.Sid</a:t>
            </a:r>
            <a:r>
              <a:rPr lang="en-US" sz="2000" dirty="0">
                <a:solidFill>
                  <a:srgbClr val="0070C0"/>
                </a:solidFill>
              </a:rPr>
              <a:t>, COUNT(*) AS </a:t>
            </a:r>
            <a:r>
              <a:rPr lang="en-US" sz="2000" dirty="0" err="1">
                <a:solidFill>
                  <a:srgbClr val="0070C0"/>
                </a:solidFill>
              </a:rPr>
              <a:t>No_Courses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FROM   Enroll E</a:t>
            </a:r>
          </a:p>
          <a:p>
            <a:r>
              <a:rPr lang="en-US" sz="2000" dirty="0">
                <a:solidFill>
                  <a:srgbClr val="0070C0"/>
                </a:solidFill>
              </a:rPr>
              <a:t>GROUP BY(</a:t>
            </a:r>
            <a:r>
              <a:rPr lang="en-US" sz="2000" dirty="0" err="1">
                <a:solidFill>
                  <a:srgbClr val="0070C0"/>
                </a:solidFill>
              </a:rPr>
              <a:t>E.Sid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2668270"/>
            <a:ext cx="16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Partition phase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2067839"/>
            <a:ext cx="212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COUNT phase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11760" y="2852936"/>
            <a:ext cx="325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2737398" y="2252505"/>
            <a:ext cx="10641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15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user-defined COUNT FUNCTION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“Define a function with input parameter a student </a:t>
            </a:r>
            <a:r>
              <a:rPr lang="en-US" dirty="0" err="1"/>
              <a:t>sid</a:t>
            </a:r>
            <a:r>
              <a:rPr lang="en-US" dirty="0"/>
              <a:t> and as output the number of courses taken by that student.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execute the SQL query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3252877"/>
            <a:ext cx="69495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CREATE FUNCTION </a:t>
            </a:r>
            <a:r>
              <a:rPr lang="en-US" dirty="0" err="1">
                <a:solidFill>
                  <a:srgbClr val="0070C0"/>
                </a:solidFill>
              </a:rPr>
              <a:t>NumberOfCourses</a:t>
            </a:r>
            <a:r>
              <a:rPr lang="en-US" dirty="0">
                <a:solidFill>
                  <a:srgbClr val="0070C0"/>
                </a:solidFill>
              </a:rPr>
              <a:t> (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0070C0"/>
                </a:solidFill>
              </a:rPr>
              <a:t> TEXT) RETURNS </a:t>
            </a:r>
            <a:r>
              <a:rPr lang="en-US" dirty="0" err="1">
                <a:solidFill>
                  <a:srgbClr val="0070C0"/>
                </a:solidFill>
              </a:rPr>
              <a:t>bigint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r>
              <a:rPr lang="en-US" dirty="0">
                <a:solidFill>
                  <a:srgbClr val="0070C0"/>
                </a:solidFill>
              </a:rPr>
              <a:t>AS $$</a:t>
            </a:r>
          </a:p>
          <a:p>
            <a:r>
              <a:rPr lang="en-US" dirty="0">
                <a:solidFill>
                  <a:srgbClr val="0070C0"/>
                </a:solidFill>
              </a:rPr>
              <a:t>          SELECT COUNT(*) </a:t>
            </a:r>
          </a:p>
          <a:p>
            <a:r>
              <a:rPr lang="en-US" dirty="0">
                <a:solidFill>
                  <a:srgbClr val="0070C0"/>
                </a:solidFill>
              </a:rPr>
              <a:t>          FROM    Enroll E</a:t>
            </a:r>
          </a:p>
          <a:p>
            <a:r>
              <a:rPr lang="en-US" dirty="0">
                <a:solidFill>
                  <a:srgbClr val="0070C0"/>
                </a:solidFill>
              </a:rPr>
              <a:t>          WHERE </a:t>
            </a:r>
            <a:r>
              <a:rPr lang="en-US" dirty="0" err="1">
                <a:solidFill>
                  <a:srgbClr val="0070C0"/>
                </a:solidFill>
              </a:rPr>
              <a:t>E.Sid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     $$ LANGUAGE SQL;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8810" y="5585618"/>
            <a:ext cx="5879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  </a:t>
            </a:r>
            <a:r>
              <a:rPr lang="en-US" dirty="0" err="1">
                <a:solidFill>
                  <a:srgbClr val="0070C0"/>
                </a:solidFill>
              </a:rPr>
              <a:t>S.Sid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NumberOfCourses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S.Sid</a:t>
            </a:r>
            <a:r>
              <a:rPr lang="en-US" dirty="0">
                <a:solidFill>
                  <a:srgbClr val="0070C0"/>
                </a:solidFill>
              </a:rPr>
              <a:t>) AS </a:t>
            </a:r>
            <a:r>
              <a:rPr lang="en-US" dirty="0" err="1">
                <a:solidFill>
                  <a:srgbClr val="0070C0"/>
                </a:solidFill>
              </a:rPr>
              <a:t>No_Courses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r>
              <a:rPr lang="en-US" dirty="0">
                <a:solidFill>
                  <a:srgbClr val="0070C0"/>
                </a:solidFill>
              </a:rPr>
              <a:t>FROM    Student S;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0272" y="5589240"/>
            <a:ext cx="16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Partition phase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60962" y="3760708"/>
            <a:ext cx="212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Map COUNT phase</a:t>
            </a:r>
          </a:p>
        </p:txBody>
      </p:sp>
      <p:sp>
        <p:nvSpPr>
          <p:cNvPr id="8" name="Left Arrow 7"/>
          <p:cNvSpPr/>
          <p:nvPr/>
        </p:nvSpPr>
        <p:spPr>
          <a:xfrm>
            <a:off x="5508104" y="3861048"/>
            <a:ext cx="936104" cy="1793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6737984" y="5682631"/>
            <a:ext cx="288032" cy="196600"/>
          </a:xfrm>
          <a:prstGeom prst="leftArrow">
            <a:avLst>
              <a:gd name="adj1" fmla="val 5471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4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Collections and </a:t>
            </a:r>
            <a:r>
              <a:rPr lang="en-US"/>
              <a:t>aggregate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collection</a:t>
            </a:r>
            <a:r>
              <a:rPr lang="en-US" dirty="0"/>
              <a:t> is a grouping of some variable number of data items (possibly zero)</a:t>
            </a:r>
          </a:p>
          <a:p>
            <a:r>
              <a:rPr lang="en-US" dirty="0"/>
              <a:t>Usually the data items in a collection are of the </a:t>
            </a:r>
            <a:r>
              <a:rPr lang="en-US" dirty="0">
                <a:solidFill>
                  <a:srgbClr val="FF0000"/>
                </a:solidFill>
              </a:rPr>
              <a:t>same type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Aggregate functions </a:t>
            </a:r>
            <a:r>
              <a:rPr lang="en-US" dirty="0"/>
              <a:t>are functions that apply to collections, i.e., they consider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/>
              <a:t> these data items in these collections</a:t>
            </a:r>
          </a:p>
          <a:p>
            <a:r>
              <a:rPr lang="en-US" dirty="0"/>
              <a:t>Applied to a collection, an aggregate function returns a single value</a:t>
            </a:r>
          </a:p>
        </p:txBody>
      </p:sp>
    </p:spTree>
    <p:extLst>
      <p:ext uri="{BB962C8B-B14F-4D97-AF65-F5344CB8AC3E}">
        <p14:creationId xmlns:p14="http://schemas.microsoft.com/office/powerpoint/2010/main" val="3891098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43802"/>
              </p:ext>
            </p:extLst>
          </p:nvPr>
        </p:nvGraphicFramePr>
        <p:xfrm>
          <a:off x="395536" y="920150"/>
          <a:ext cx="1090464" cy="185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7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8931" y="550818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Student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6056" y="3708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770357"/>
              </p:ext>
            </p:extLst>
          </p:nvPr>
        </p:nvGraphicFramePr>
        <p:xfrm>
          <a:off x="2339752" y="920150"/>
          <a:ext cx="2111896" cy="2761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99597" y="55081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Enroll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7503" y="3924744"/>
            <a:ext cx="5769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S.Sid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NumberOfCourses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S.Sid</a:t>
            </a:r>
            <a:r>
              <a:rPr lang="en-US" dirty="0">
                <a:solidFill>
                  <a:srgbClr val="0070C0"/>
                </a:solidFill>
              </a:rPr>
              <a:t>) AS </a:t>
            </a:r>
            <a:r>
              <a:rPr lang="en-US" dirty="0" err="1">
                <a:solidFill>
                  <a:srgbClr val="0070C0"/>
                </a:solidFill>
              </a:rPr>
              <a:t>No_Courses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r>
              <a:rPr lang="en-US" dirty="0">
                <a:solidFill>
                  <a:srgbClr val="0070C0"/>
                </a:solidFill>
              </a:rPr>
              <a:t>FROM    Student S;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326239"/>
                  </p:ext>
                </p:extLst>
              </p:nvPr>
            </p:nvGraphicFramePr>
            <p:xfrm>
              <a:off x="6588224" y="4158373"/>
              <a:ext cx="2448272" cy="23965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72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709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69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No_Courses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67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67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67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67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s4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326239"/>
                  </p:ext>
                </p:extLst>
              </p:nvPr>
            </p:nvGraphicFramePr>
            <p:xfrm>
              <a:off x="6588224" y="4158373"/>
              <a:ext cx="2448272" cy="23965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7280"/>
                    <a:gridCol w="1470992"/>
                  </a:tblGrid>
                  <a:tr h="569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No_Courses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67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67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67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567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s4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6942" t="-432000" r="-1653" b="-2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ight Arrow 11"/>
          <p:cNvSpPr/>
          <p:nvPr/>
        </p:nvSpPr>
        <p:spPr>
          <a:xfrm>
            <a:off x="5796136" y="4365104"/>
            <a:ext cx="5760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339752" y="6309320"/>
            <a:ext cx="4032448" cy="720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38916" y="5896617"/>
            <a:ext cx="2937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student s4 takes no courses </a:t>
            </a:r>
          </a:p>
        </p:txBody>
      </p:sp>
    </p:spTree>
    <p:extLst>
      <p:ext uri="{BB962C8B-B14F-4D97-AF65-F5344CB8AC3E}">
        <p14:creationId xmlns:p14="http://schemas.microsoft.com/office/powerpoint/2010/main" val="1969278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" y="351372"/>
            <a:ext cx="921702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SELECT </a:t>
            </a:r>
            <a:r>
              <a:rPr lang="en-US" dirty="0">
                <a:solidFill>
                  <a:srgbClr val="FF0000"/>
                </a:solidFill>
              </a:rPr>
              <a:t>COUNT-expression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Observe that the subquery identified by </a:t>
            </a:r>
            <a:r>
              <a:rPr lang="en-US" dirty="0" err="1"/>
              <a:t>S.Sid</a:t>
            </a:r>
            <a:r>
              <a:rPr lang="en-US" dirty="0"/>
              <a:t> appears in the outer SELECT clause.  </a:t>
            </a:r>
          </a:p>
          <a:p>
            <a:r>
              <a:rPr lang="en-US" dirty="0"/>
              <a:t>The COUNT of the result of this subquery is then delivered as a value in the outer SELECT clause. </a:t>
            </a:r>
          </a:p>
          <a:p>
            <a:r>
              <a:rPr lang="en-US" dirty="0">
                <a:solidFill>
                  <a:srgbClr val="00B050"/>
                </a:solidFill>
              </a:rPr>
              <a:t>Notice that this expression must appear between parentheses</a:t>
            </a:r>
            <a:r>
              <a:rPr lang="en-US" dirty="0"/>
              <a:t>. </a:t>
            </a:r>
          </a:p>
          <a:p>
            <a:r>
              <a:rPr lang="en-US" dirty="0"/>
              <a:t>The output of this query is the same as that on the previous slide.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990" y="1913926"/>
            <a:ext cx="63343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S.sid</a:t>
            </a:r>
            <a:r>
              <a:rPr lang="en-US" dirty="0">
                <a:solidFill>
                  <a:srgbClr val="0070C0"/>
                </a:solidFill>
              </a:rPr>
              <a:t>, (SELECT COUNT(</a:t>
            </a:r>
            <a:r>
              <a:rPr lang="en-US" dirty="0" err="1">
                <a:solidFill>
                  <a:srgbClr val="0070C0"/>
                </a:solidFill>
              </a:rPr>
              <a:t>E.Cno</a:t>
            </a:r>
            <a:r>
              <a:rPr lang="en-US" dirty="0">
                <a:solidFill>
                  <a:srgbClr val="0070C0"/>
                </a:solidFill>
              </a:rPr>
              <a:t>) AS </a:t>
            </a:r>
            <a:r>
              <a:rPr lang="en-US" dirty="0" err="1">
                <a:solidFill>
                  <a:srgbClr val="0070C0"/>
                </a:solidFill>
              </a:rPr>
              <a:t>NumberCourses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       FROM    Enroll E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       WHERE </a:t>
            </a:r>
            <a:r>
              <a:rPr lang="en-US" dirty="0" err="1">
                <a:solidFill>
                  <a:srgbClr val="0070C0"/>
                </a:solidFill>
              </a:rPr>
              <a:t>E.Sid</a:t>
            </a:r>
            <a:r>
              <a:rPr lang="en-US" dirty="0">
                <a:solidFill>
                  <a:srgbClr val="0070C0"/>
                </a:solidFill>
              </a:rPr>
              <a:t> =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S.Sid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FROM    Student </a:t>
            </a:r>
            <a:r>
              <a:rPr lang="en-US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8638" y="2457423"/>
            <a:ext cx="16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Partition phase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8827" y="1935480"/>
            <a:ext cx="1257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Map phase</a:t>
            </a:r>
          </a:p>
        </p:txBody>
      </p:sp>
      <p:sp>
        <p:nvSpPr>
          <p:cNvPr id="7" name="Left Arrow 6"/>
          <p:cNvSpPr/>
          <p:nvPr/>
        </p:nvSpPr>
        <p:spPr>
          <a:xfrm>
            <a:off x="6323948" y="2575805"/>
            <a:ext cx="864096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flipV="1">
            <a:off x="7168632" y="2124204"/>
            <a:ext cx="24627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00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3CA4-5302-8047-B0A0-02781728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D29A8-5171-3C40-8C1A-8424907C5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“Find the </a:t>
            </a:r>
            <a:r>
              <a:rPr lang="en-US" dirty="0" err="1"/>
              <a:t>sid</a:t>
            </a:r>
            <a:r>
              <a:rPr lang="en-US" dirty="0"/>
              <a:t> of each student who takes the most courses.”</a:t>
            </a:r>
          </a:p>
          <a:p>
            <a:r>
              <a:rPr lang="en-US" dirty="0"/>
              <a:t>Using the COUNT FUNCTION method: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F077E-B262-C04C-BF90-53B9CFB4C4AE}"/>
              </a:ext>
            </a:extLst>
          </p:cNvPr>
          <p:cNvSpPr txBox="1"/>
          <p:nvPr/>
        </p:nvSpPr>
        <p:spPr>
          <a:xfrm>
            <a:off x="363496" y="3933056"/>
            <a:ext cx="877798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SELECT  </a:t>
            </a:r>
            <a:r>
              <a:rPr lang="en-US" sz="2000" dirty="0" err="1">
                <a:solidFill>
                  <a:srgbClr val="0070C0"/>
                </a:solidFill>
              </a:rPr>
              <a:t>S.sid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FROM    Student S</a:t>
            </a:r>
          </a:p>
          <a:p>
            <a:r>
              <a:rPr lang="en-US" sz="2000" dirty="0">
                <a:solidFill>
                  <a:srgbClr val="0070C0"/>
                </a:solidFill>
              </a:rPr>
              <a:t>WHERE </a:t>
            </a:r>
            <a:r>
              <a:rPr lang="en-US" sz="2000" dirty="0" err="1">
                <a:solidFill>
                  <a:srgbClr val="0070C0"/>
                </a:solidFill>
              </a:rPr>
              <a:t>NumberOfCourses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 err="1">
                <a:solidFill>
                  <a:srgbClr val="0070C0"/>
                </a:solidFill>
              </a:rPr>
              <a:t>S.sid</a:t>
            </a:r>
            <a:r>
              <a:rPr lang="en-US" sz="2000" dirty="0">
                <a:solidFill>
                  <a:srgbClr val="0070C0"/>
                </a:solidFill>
              </a:rPr>
              <a:t>) &gt;= ALL (SELECT </a:t>
            </a:r>
            <a:r>
              <a:rPr lang="en-US" sz="2000" dirty="0" err="1">
                <a:solidFill>
                  <a:srgbClr val="0070C0"/>
                </a:solidFill>
              </a:rPr>
              <a:t>NumberOfCourses</a:t>
            </a:r>
            <a:r>
              <a:rPr lang="en-US" sz="2000" dirty="0">
                <a:solidFill>
                  <a:srgbClr val="0070C0"/>
                </a:solidFill>
              </a:rPr>
              <a:t>(S1.Sid)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                                             FROM   Student S1);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398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3CA4-5302-8047-B0A0-02781728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D29A8-5171-3C40-8C1A-8424907C5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“Find the </a:t>
            </a:r>
            <a:r>
              <a:rPr lang="en-US" dirty="0" err="1"/>
              <a:t>sid</a:t>
            </a:r>
            <a:r>
              <a:rPr lang="en-US" dirty="0"/>
              <a:t> of each student who take the most courses.”</a:t>
            </a:r>
          </a:p>
          <a:p>
            <a:r>
              <a:rPr lang="en-US" dirty="0"/>
              <a:t>Using the GROUP BY method: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F077E-B262-C04C-BF90-53B9CFB4C4AE}"/>
              </a:ext>
            </a:extLst>
          </p:cNvPr>
          <p:cNvSpPr txBox="1"/>
          <p:nvPr/>
        </p:nvSpPr>
        <p:spPr>
          <a:xfrm>
            <a:off x="410348" y="3329821"/>
            <a:ext cx="872495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WITH</a:t>
            </a:r>
          </a:p>
          <a:p>
            <a:r>
              <a:rPr lang="en-US" dirty="0">
                <a:solidFill>
                  <a:srgbClr val="0070C0"/>
                </a:solidFill>
              </a:rPr>
              <a:t>   </a:t>
            </a:r>
            <a:r>
              <a:rPr lang="en-US" dirty="0" err="1">
                <a:solidFill>
                  <a:srgbClr val="0070C0"/>
                </a:solidFill>
              </a:rPr>
              <a:t>NumberOfCoursesbyStudent</a:t>
            </a:r>
            <a:r>
              <a:rPr lang="en-US" dirty="0">
                <a:solidFill>
                  <a:srgbClr val="0070C0"/>
                </a:solidFill>
              </a:rPr>
              <a:t> AS (SELECT </a:t>
            </a:r>
            <a:r>
              <a:rPr lang="en-US" dirty="0" err="1">
                <a:solidFill>
                  <a:srgbClr val="0070C0"/>
                </a:solidFill>
              </a:rPr>
              <a:t>E.Sid</a:t>
            </a:r>
            <a:r>
              <a:rPr lang="en-US" dirty="0">
                <a:solidFill>
                  <a:srgbClr val="0070C0"/>
                </a:solidFill>
              </a:rPr>
              <a:t>, COUNT(</a:t>
            </a:r>
            <a:r>
              <a:rPr lang="en-US" dirty="0" err="1">
                <a:solidFill>
                  <a:srgbClr val="0070C0"/>
                </a:solidFill>
              </a:rPr>
              <a:t>E.Cno</a:t>
            </a:r>
            <a:r>
              <a:rPr lang="en-US" dirty="0">
                <a:solidFill>
                  <a:srgbClr val="0070C0"/>
                </a:solidFill>
              </a:rPr>
              <a:t>) </a:t>
            </a:r>
            <a:r>
              <a:rPr lang="en-US" dirty="0" err="1">
                <a:solidFill>
                  <a:srgbClr val="0070C0"/>
                </a:solidFill>
              </a:rPr>
              <a:t>NumberOfCourses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                                                             FROM   Enroll E</a:t>
            </a:r>
          </a:p>
          <a:p>
            <a:r>
              <a:rPr lang="en-US" dirty="0">
                <a:solidFill>
                  <a:srgbClr val="0070C0"/>
                </a:solidFill>
              </a:rPr>
              <a:t>                                                             GROUP BY(</a:t>
            </a:r>
            <a:r>
              <a:rPr lang="en-US" dirty="0" err="1">
                <a:solidFill>
                  <a:srgbClr val="0070C0"/>
                </a:solidFill>
              </a:rPr>
              <a:t>E.Sid</a:t>
            </a:r>
            <a:r>
              <a:rPr lang="en-US" dirty="0">
                <a:solidFill>
                  <a:srgbClr val="0070C0"/>
                </a:solidFill>
              </a:rPr>
              <a:t>))</a:t>
            </a:r>
          </a:p>
          <a:p>
            <a:r>
              <a:rPr lang="en-US" dirty="0">
                <a:solidFill>
                  <a:srgbClr val="0070C0"/>
                </a:solidFill>
              </a:rPr>
              <a:t>   SELECT </a:t>
            </a:r>
            <a:r>
              <a:rPr lang="en-US" dirty="0" err="1">
                <a:solidFill>
                  <a:srgbClr val="0070C0"/>
                </a:solidFill>
              </a:rPr>
              <a:t>P.sid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   FROM   </a:t>
            </a:r>
            <a:r>
              <a:rPr lang="en-US" dirty="0" err="1">
                <a:solidFill>
                  <a:srgbClr val="0070C0"/>
                </a:solidFill>
              </a:rPr>
              <a:t>NumberOfCoursesbyStudent</a:t>
            </a:r>
            <a:r>
              <a:rPr lang="en-US" dirty="0">
                <a:solidFill>
                  <a:srgbClr val="0070C0"/>
                </a:solidFill>
              </a:rPr>
              <a:t> P</a:t>
            </a:r>
          </a:p>
          <a:p>
            <a:r>
              <a:rPr lang="en-US" dirty="0">
                <a:solidFill>
                  <a:srgbClr val="0070C0"/>
                </a:solidFill>
              </a:rPr>
              <a:t>   WHERE  </a:t>
            </a:r>
            <a:r>
              <a:rPr lang="en-US" dirty="0" err="1">
                <a:solidFill>
                  <a:srgbClr val="0070C0"/>
                </a:solidFill>
              </a:rPr>
              <a:t>P.NumberOfCourses</a:t>
            </a:r>
            <a:r>
              <a:rPr lang="en-US" dirty="0">
                <a:solidFill>
                  <a:srgbClr val="0070C0"/>
                </a:solidFill>
              </a:rPr>
              <a:t> &gt;= ALL (SELECT P1.NumberOfCourses</a:t>
            </a:r>
          </a:p>
          <a:p>
            <a:r>
              <a:rPr lang="en-US" dirty="0">
                <a:solidFill>
                  <a:srgbClr val="0070C0"/>
                </a:solidFill>
              </a:rPr>
              <a:t>                                                                       FROM   </a:t>
            </a:r>
            <a:r>
              <a:rPr lang="en-US" dirty="0" err="1">
                <a:solidFill>
                  <a:srgbClr val="0070C0"/>
                </a:solidFill>
              </a:rPr>
              <a:t>NumberOfCoursesbyStudent</a:t>
            </a:r>
            <a:r>
              <a:rPr lang="en-US" dirty="0">
                <a:solidFill>
                  <a:srgbClr val="0070C0"/>
                </a:solidFill>
              </a:rPr>
              <a:t> P1);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13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3CA4-5302-8047-B0A0-02781728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D29A8-5171-3C40-8C1A-8424907C5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“Find the </a:t>
            </a:r>
            <a:r>
              <a:rPr lang="en-US" dirty="0" err="1"/>
              <a:t>sid</a:t>
            </a:r>
            <a:r>
              <a:rPr lang="en-US" dirty="0"/>
              <a:t> of each student who takes the most courses.”</a:t>
            </a:r>
          </a:p>
          <a:p>
            <a:r>
              <a:rPr lang="en-US" dirty="0"/>
              <a:t>Using the COUNT expression method: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70BF5D-296C-5746-A2D4-86EE70133123}"/>
              </a:ext>
            </a:extLst>
          </p:cNvPr>
          <p:cNvSpPr txBox="1"/>
          <p:nvPr/>
        </p:nvSpPr>
        <p:spPr>
          <a:xfrm>
            <a:off x="778718" y="3501008"/>
            <a:ext cx="75865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   </a:t>
            </a:r>
            <a:r>
              <a:rPr lang="en-US" dirty="0" err="1">
                <a:solidFill>
                  <a:srgbClr val="0070C0"/>
                </a:solidFill>
              </a:rPr>
              <a:t>S.Sid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FROM     Student S</a:t>
            </a:r>
          </a:p>
          <a:p>
            <a:r>
              <a:rPr lang="en-US" dirty="0">
                <a:solidFill>
                  <a:srgbClr val="0070C0"/>
                </a:solidFill>
              </a:rPr>
              <a:t>WHERE  (SELECT COUNT(</a:t>
            </a:r>
            <a:r>
              <a:rPr lang="en-US" dirty="0" err="1">
                <a:solidFill>
                  <a:srgbClr val="0070C0"/>
                </a:solidFill>
              </a:rPr>
              <a:t>E.cno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                 FROM     Enroll E</a:t>
            </a:r>
          </a:p>
          <a:p>
            <a:r>
              <a:rPr lang="en-US" dirty="0">
                <a:solidFill>
                  <a:srgbClr val="0070C0"/>
                </a:solidFill>
              </a:rPr>
              <a:t>                 WHERE  </a:t>
            </a:r>
            <a:r>
              <a:rPr lang="en-US" dirty="0" err="1">
                <a:solidFill>
                  <a:srgbClr val="0070C0"/>
                </a:solidFill>
              </a:rPr>
              <a:t>E.sid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S.sid</a:t>
            </a:r>
            <a:r>
              <a:rPr lang="en-US" dirty="0">
                <a:solidFill>
                  <a:srgbClr val="0070C0"/>
                </a:solidFill>
              </a:rPr>
              <a:t>) &gt;= ALL (SELECT (SELECT COUNT(</a:t>
            </a:r>
            <a:r>
              <a:rPr lang="en-US" dirty="0" err="1">
                <a:solidFill>
                  <a:srgbClr val="0070C0"/>
                </a:solidFill>
              </a:rPr>
              <a:t>E.cno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                                                                                        FROM   Enroll E</a:t>
            </a:r>
          </a:p>
          <a:p>
            <a:r>
              <a:rPr lang="en-US" dirty="0">
                <a:solidFill>
                  <a:srgbClr val="0070C0"/>
                </a:solidFill>
              </a:rPr>
              <a:t>                                                                                        WHERE  </a:t>
            </a:r>
            <a:r>
              <a:rPr lang="en-US" dirty="0" err="1">
                <a:solidFill>
                  <a:srgbClr val="0070C0"/>
                </a:solidFill>
              </a:rPr>
              <a:t>E.sid</a:t>
            </a:r>
            <a:r>
              <a:rPr lang="en-US" dirty="0">
                <a:solidFill>
                  <a:srgbClr val="0070C0"/>
                </a:solidFill>
              </a:rPr>
              <a:t> = S1.sid)</a:t>
            </a:r>
          </a:p>
          <a:p>
            <a:r>
              <a:rPr lang="en-US" dirty="0">
                <a:solidFill>
                  <a:srgbClr val="0070C0"/>
                </a:solidFill>
              </a:rPr>
              <a:t>                                                                         FROM   Student S1);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34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COUNT-bug of GROUP BY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The result of the following 2 queries is the same. Notice that there is a bug since, if a student </a:t>
                </a:r>
                <a:r>
                  <a:rPr lang="en-US" dirty="0" err="1"/>
                  <a:t>sid</a:t>
                </a:r>
                <a:r>
                  <a:rPr lang="en-US" dirty="0"/>
                  <a:t> takes no courses, then (</a:t>
                </a:r>
                <a:r>
                  <a:rPr lang="en-US" dirty="0" err="1"/>
                  <a:t>sid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0</m:t>
                    </m:r>
                  </m:oMath>
                </a14:m>
                <a:r>
                  <a:rPr lang="en-US" dirty="0"/>
                  <a:t>) does not appear in the output.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These two queries give the same result and exhibit the COUNT bug: the tuple (s4,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0</m:t>
                    </m:r>
                  </m:oMath>
                </a14:m>
                <a:r>
                  <a:rPr lang="en-US" dirty="0"/>
                  <a:t>) does not appear in the result.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27584" y="3530624"/>
            <a:ext cx="3253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E.Sid</a:t>
            </a:r>
            <a:r>
              <a:rPr lang="en-US" dirty="0">
                <a:solidFill>
                  <a:srgbClr val="0070C0"/>
                </a:solidFill>
              </a:rPr>
              <a:t>, COUNT(</a:t>
            </a:r>
            <a:r>
              <a:rPr lang="en-US" dirty="0" err="1">
                <a:solidFill>
                  <a:srgbClr val="0070C0"/>
                </a:solidFill>
              </a:rPr>
              <a:t>E.Cno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FROM   Enroll E</a:t>
            </a:r>
          </a:p>
          <a:p>
            <a:r>
              <a:rPr lang="en-US" dirty="0">
                <a:solidFill>
                  <a:srgbClr val="0070C0"/>
                </a:solidFill>
              </a:rPr>
              <a:t>GROUP BY (</a:t>
            </a:r>
            <a:r>
              <a:rPr lang="en-US" dirty="0" err="1">
                <a:solidFill>
                  <a:srgbClr val="0070C0"/>
                </a:solidFill>
              </a:rPr>
              <a:t>E.Sid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46312" y="3392125"/>
            <a:ext cx="30425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S.Sid</a:t>
            </a:r>
            <a:r>
              <a:rPr lang="en-US" dirty="0">
                <a:solidFill>
                  <a:srgbClr val="0070C0"/>
                </a:solidFill>
              </a:rPr>
              <a:t>, Count(</a:t>
            </a:r>
            <a:r>
              <a:rPr lang="en-US" dirty="0" err="1">
                <a:solidFill>
                  <a:srgbClr val="0070C0"/>
                </a:solidFill>
              </a:rPr>
              <a:t>E.Cno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FROM    Student S, Enroll E</a:t>
            </a:r>
          </a:p>
          <a:p>
            <a:r>
              <a:rPr lang="en-US" dirty="0">
                <a:solidFill>
                  <a:srgbClr val="0070C0"/>
                </a:solidFill>
              </a:rPr>
              <a:t>WHERE </a:t>
            </a:r>
            <a:r>
              <a:rPr lang="en-US" dirty="0" err="1">
                <a:solidFill>
                  <a:srgbClr val="0070C0"/>
                </a:solidFill>
              </a:rPr>
              <a:t>S.Sid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E.Sid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GROUP BY(</a:t>
            </a:r>
            <a:r>
              <a:rPr lang="en-US" dirty="0" err="1">
                <a:solidFill>
                  <a:srgbClr val="0070C0"/>
                </a:solidFill>
              </a:rPr>
              <a:t>S.Sid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669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the COUNT-bug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fix the COUNT-bug we need to add the (s,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) pair if student with </a:t>
                </a:r>
                <a:r>
                  <a:rPr lang="en-US" dirty="0" err="1"/>
                  <a:t>sid</a:t>
                </a:r>
                <a:r>
                  <a:rPr lang="en-US" dirty="0"/>
                  <a:t> s takes no courses.  This can be done with the </a:t>
                </a:r>
                <a:r>
                  <a:rPr lang="en-US" dirty="0">
                    <a:solidFill>
                      <a:srgbClr val="FF0000"/>
                    </a:solidFill>
                  </a:rPr>
                  <a:t>UNION</a:t>
                </a:r>
                <a:r>
                  <a:rPr lang="en-US" dirty="0"/>
                  <a:t> operator.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15616" y="3356992"/>
                <a:ext cx="5447453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(SELECT </a:t>
                </a:r>
                <a:r>
                  <a:rPr lang="en-US" sz="2000" dirty="0" err="1">
                    <a:solidFill>
                      <a:srgbClr val="0070C0"/>
                    </a:solidFill>
                  </a:rPr>
                  <a:t>E.Sid</a:t>
                </a:r>
                <a:r>
                  <a:rPr lang="en-US" sz="2000" dirty="0">
                    <a:solidFill>
                      <a:srgbClr val="0070C0"/>
                    </a:solidFill>
                  </a:rPr>
                  <a:t>, COUNT(</a:t>
                </a:r>
                <a:r>
                  <a:rPr lang="en-US" sz="2000" dirty="0" err="1">
                    <a:solidFill>
                      <a:srgbClr val="0070C0"/>
                    </a:solidFill>
                  </a:rPr>
                  <a:t>E.Cno</a:t>
                </a:r>
                <a:r>
                  <a:rPr lang="en-US" sz="2000" dirty="0">
                    <a:solidFill>
                      <a:srgbClr val="0070C0"/>
                    </a:solidFill>
                  </a:rPr>
                  <a:t>) AS </a:t>
                </a:r>
                <a:r>
                  <a:rPr lang="en-US" sz="2000" dirty="0" err="1">
                    <a:solidFill>
                      <a:srgbClr val="0070C0"/>
                    </a:solidFill>
                  </a:rPr>
                  <a:t>No_Courses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 FROM   Enroll E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 GROUP BY (</a:t>
                </a:r>
                <a:r>
                  <a:rPr lang="en-US" sz="2000" dirty="0" err="1">
                    <a:solidFill>
                      <a:srgbClr val="0070C0"/>
                    </a:solidFill>
                  </a:rPr>
                  <a:t>E.Sid</a:t>
                </a:r>
                <a:r>
                  <a:rPr lang="en-US" sz="2000" dirty="0">
                    <a:solidFill>
                      <a:srgbClr val="0070C0"/>
                    </a:solidFill>
                  </a:rPr>
                  <a:t>))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UNION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(SELECT </a:t>
                </a:r>
                <a:r>
                  <a:rPr lang="en-US" sz="2000" dirty="0" err="1">
                    <a:solidFill>
                      <a:srgbClr val="0070C0"/>
                    </a:solidFill>
                  </a:rPr>
                  <a:t>S.Sid</a:t>
                </a:r>
                <a:r>
                  <a:rPr lang="en-US" sz="2000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AS </a:t>
                </a:r>
                <a:r>
                  <a:rPr lang="en-US" sz="2000" dirty="0" err="1">
                    <a:solidFill>
                      <a:srgbClr val="0070C0"/>
                    </a:solidFill>
                  </a:rPr>
                  <a:t>No_Courses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  FROM   Student S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  WHERE </a:t>
                </a:r>
                <a:r>
                  <a:rPr lang="en-US" sz="2000" dirty="0" err="1">
                    <a:solidFill>
                      <a:srgbClr val="0070C0"/>
                    </a:solidFill>
                  </a:rPr>
                  <a:t>S.Sid</a:t>
                </a:r>
                <a:r>
                  <a:rPr lang="en-US" sz="2000" dirty="0">
                    <a:solidFill>
                      <a:srgbClr val="0070C0"/>
                    </a:solidFill>
                  </a:rPr>
                  <a:t> NOT IN (SELECT </a:t>
                </a:r>
                <a:r>
                  <a:rPr lang="en-US" sz="2000" dirty="0" err="1">
                    <a:solidFill>
                      <a:srgbClr val="0070C0"/>
                    </a:solidFill>
                  </a:rPr>
                  <a:t>E.Sid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                                            FROM   Enroll E))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356992"/>
                <a:ext cx="5447453" cy="2554545"/>
              </a:xfrm>
              <a:prstGeom prst="rect">
                <a:avLst/>
              </a:prstGeom>
              <a:blipFill>
                <a:blip r:embed="rId3"/>
                <a:stretch>
                  <a:fillRect l="-930" t="-1493" b="-3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761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" y="-387424"/>
            <a:ext cx="8589640" cy="1287016"/>
          </a:xfrm>
        </p:spPr>
        <p:txBody>
          <a:bodyPr>
            <a:normAutofit fontScale="90000"/>
          </a:bodyPr>
          <a:lstStyle/>
          <a:p>
            <a:r>
              <a:rPr lang="en-US" dirty="0"/>
              <a:t>Partitioning on </a:t>
            </a:r>
            <a:r>
              <a:rPr lang="en-US"/>
              <a:t>different dimensions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73292"/>
              </p:ext>
            </p:extLst>
          </p:nvPr>
        </p:nvGraphicFramePr>
        <p:xfrm>
          <a:off x="3051633" y="2780928"/>
          <a:ext cx="92157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97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9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21242"/>
              </p:ext>
            </p:extLst>
          </p:nvPr>
        </p:nvGraphicFramePr>
        <p:xfrm>
          <a:off x="179512" y="1229916"/>
          <a:ext cx="2111896" cy="2761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9357" y="792674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Enroll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1280" y="1162006"/>
            <a:ext cx="2123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 COUNT(*)</a:t>
            </a:r>
          </a:p>
          <a:p>
            <a:r>
              <a:rPr lang="en-US" dirty="0">
                <a:solidFill>
                  <a:srgbClr val="0070C0"/>
                </a:solidFill>
              </a:rPr>
              <a:t>FROM   Enroll</a:t>
            </a:r>
          </a:p>
          <a:p>
            <a:r>
              <a:rPr lang="en-US" dirty="0">
                <a:solidFill>
                  <a:srgbClr val="0070C0"/>
                </a:solidFill>
              </a:rPr>
              <a:t>GROUP BY ()</a:t>
            </a:r>
          </a:p>
        </p:txBody>
      </p:sp>
      <p:sp>
        <p:nvSpPr>
          <p:cNvPr id="7" name="Down Arrow 6"/>
          <p:cNvSpPr/>
          <p:nvPr/>
        </p:nvSpPr>
        <p:spPr>
          <a:xfrm>
            <a:off x="3419872" y="2123945"/>
            <a:ext cx="185094" cy="4916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76036" y="1007776"/>
            <a:ext cx="27489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E.Sid</a:t>
            </a:r>
            <a:r>
              <a:rPr lang="en-US" dirty="0">
                <a:solidFill>
                  <a:srgbClr val="0070C0"/>
                </a:solidFill>
              </a:rPr>
              <a:t>, COUNT(*)</a:t>
            </a:r>
          </a:p>
          <a:p>
            <a:r>
              <a:rPr lang="en-US" dirty="0">
                <a:solidFill>
                  <a:srgbClr val="0070C0"/>
                </a:solidFill>
              </a:rPr>
              <a:t>FROM   Enroll E</a:t>
            </a:r>
          </a:p>
          <a:p>
            <a:r>
              <a:rPr lang="en-US" dirty="0">
                <a:solidFill>
                  <a:srgbClr val="0070C0"/>
                </a:solidFill>
              </a:rPr>
              <a:t>GROUP BY (</a:t>
            </a:r>
            <a:r>
              <a:rPr lang="en-US" dirty="0" err="1">
                <a:solidFill>
                  <a:srgbClr val="0070C0"/>
                </a:solidFill>
              </a:rPr>
              <a:t>E.Sid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62612"/>
              </p:ext>
            </p:extLst>
          </p:nvPr>
        </p:nvGraphicFramePr>
        <p:xfrm>
          <a:off x="5292080" y="2332356"/>
          <a:ext cx="2016224" cy="1502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65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E.sid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6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6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6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Down Arrow 11"/>
          <p:cNvSpPr/>
          <p:nvPr/>
        </p:nvSpPr>
        <p:spPr>
          <a:xfrm>
            <a:off x="6444208" y="1814280"/>
            <a:ext cx="72008" cy="442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78827" y="5013176"/>
            <a:ext cx="3464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E.Sid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E.Cno</a:t>
            </a:r>
            <a:r>
              <a:rPr lang="en-US" dirty="0">
                <a:solidFill>
                  <a:srgbClr val="0070C0"/>
                </a:solidFill>
              </a:rPr>
              <a:t>, COUNT(*)</a:t>
            </a:r>
          </a:p>
          <a:p>
            <a:r>
              <a:rPr lang="en-US" dirty="0">
                <a:solidFill>
                  <a:srgbClr val="0070C0"/>
                </a:solidFill>
              </a:rPr>
              <a:t>FROM   Enroll E</a:t>
            </a:r>
          </a:p>
          <a:p>
            <a:r>
              <a:rPr lang="en-US" dirty="0">
                <a:solidFill>
                  <a:srgbClr val="0070C0"/>
                </a:solidFill>
              </a:rPr>
              <a:t>GROUP BY (</a:t>
            </a:r>
            <a:r>
              <a:rPr lang="en-US" dirty="0" err="1">
                <a:solidFill>
                  <a:srgbClr val="0070C0"/>
                </a:solidFill>
              </a:rPr>
              <a:t>E.Sid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E.Cno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198317"/>
              </p:ext>
            </p:extLst>
          </p:nvPr>
        </p:nvGraphicFramePr>
        <p:xfrm>
          <a:off x="4211960" y="4004940"/>
          <a:ext cx="2880318" cy="2656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84">
                <a:tc>
                  <a:txBody>
                    <a:bodyPr/>
                    <a:lstStyle/>
                    <a:p>
                      <a:r>
                        <a:rPr lang="en-US" dirty="0" err="1"/>
                        <a:t>E.Sid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E.Cno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84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84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84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84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84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84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3475465" y="5543405"/>
            <a:ext cx="432048" cy="117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6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appear in the GROUP BY clause?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Answer: any valid expression over the tuples in the FROM clause.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Partition: there will be as many cells in the partition as there are different values for </a:t>
            </a:r>
            <a:r>
              <a:rPr lang="en-US" dirty="0">
                <a:solidFill>
                  <a:srgbClr val="FF0000"/>
                </a:solidFill>
              </a:rPr>
              <a:t>expression(t1,</a:t>
            </a:r>
            <a:r>
              <a:rPr lang="is-IS" dirty="0">
                <a:solidFill>
                  <a:srgbClr val="FF0000"/>
                </a:solidFill>
              </a:rPr>
              <a:t>…,tn)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2901141"/>
            <a:ext cx="37167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SELECT </a:t>
            </a:r>
            <a:r>
              <a:rPr lang="is-IS" sz="2000" dirty="0">
                <a:solidFill>
                  <a:srgbClr val="0070C0"/>
                </a:solidFill>
              </a:rPr>
              <a:t>…</a:t>
            </a:r>
          </a:p>
          <a:p>
            <a:r>
              <a:rPr lang="is-IS" sz="2000" dirty="0">
                <a:solidFill>
                  <a:srgbClr val="0070C0"/>
                </a:solidFill>
              </a:rPr>
              <a:t>FROM R1 t1,...,Rn tn</a:t>
            </a:r>
          </a:p>
          <a:p>
            <a:r>
              <a:rPr lang="is-IS" sz="2000" dirty="0">
                <a:solidFill>
                  <a:srgbClr val="0070C0"/>
                </a:solidFill>
              </a:rPr>
              <a:t>WHERE ...</a:t>
            </a:r>
          </a:p>
          <a:p>
            <a:r>
              <a:rPr lang="is-IS" sz="2000" dirty="0">
                <a:solidFill>
                  <a:srgbClr val="0070C0"/>
                </a:solidFill>
              </a:rPr>
              <a:t>GROUP BY(</a:t>
            </a:r>
            <a:r>
              <a:rPr lang="is-IS" sz="2000" dirty="0">
                <a:solidFill>
                  <a:srgbClr val="FF0000"/>
                </a:solidFill>
              </a:rPr>
              <a:t>expression(t1,...,tn)</a:t>
            </a:r>
            <a:r>
              <a:rPr lang="is-IS" sz="2000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6365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558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expressions in GROUP BY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46477415"/>
                  </p:ext>
                </p:extLst>
              </p:nvPr>
            </p:nvGraphicFramePr>
            <p:xfrm>
              <a:off x="2767905" y="1901924"/>
              <a:ext cx="3024336" cy="1872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92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0507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44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44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44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44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44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46477415"/>
                  </p:ext>
                </p:extLst>
              </p:nvPr>
            </p:nvGraphicFramePr>
            <p:xfrm>
              <a:off x="2767905" y="1901924"/>
              <a:ext cx="3024336" cy="1872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9259"/>
                    <a:gridCol w="1405077"/>
                  </a:tblGrid>
                  <a:tr h="3744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44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44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44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44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76" t="-406452" r="-88346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4106788" y="1404146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077072"/>
            <a:ext cx="54626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SELECT </a:t>
            </a:r>
            <a:r>
              <a:rPr lang="en-US" sz="2000" dirty="0" err="1">
                <a:solidFill>
                  <a:srgbClr val="0070C0"/>
                </a:solidFill>
              </a:rPr>
              <a:t>s.x</a:t>
            </a:r>
            <a:r>
              <a:rPr lang="en-US" sz="2000" dirty="0">
                <a:solidFill>
                  <a:srgbClr val="0070C0"/>
                </a:solidFill>
              </a:rPr>
              <a:t> + </a:t>
            </a:r>
            <a:r>
              <a:rPr lang="en-US" sz="2000" dirty="0" err="1">
                <a:solidFill>
                  <a:srgbClr val="0070C0"/>
                </a:solidFill>
              </a:rPr>
              <a:t>s.y</a:t>
            </a:r>
            <a:r>
              <a:rPr lang="en-US" sz="2000" dirty="0">
                <a:solidFill>
                  <a:srgbClr val="0070C0"/>
                </a:solidFill>
              </a:rPr>
              <a:t> AS sum, COUNT(*) as </a:t>
            </a:r>
            <a:r>
              <a:rPr lang="en-US" sz="2000" dirty="0" err="1">
                <a:solidFill>
                  <a:srgbClr val="0070C0"/>
                </a:solidFill>
              </a:rPr>
              <a:t>cell_size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FROM   S s</a:t>
            </a:r>
          </a:p>
          <a:p>
            <a:r>
              <a:rPr lang="en-US" sz="2000" dirty="0">
                <a:solidFill>
                  <a:srgbClr val="0070C0"/>
                </a:solidFill>
              </a:rPr>
              <a:t>GROUP BY (</a:t>
            </a:r>
            <a:r>
              <a:rPr lang="en-US" sz="2000" dirty="0" err="1">
                <a:solidFill>
                  <a:srgbClr val="0070C0"/>
                </a:solidFill>
              </a:rPr>
              <a:t>s.x</a:t>
            </a:r>
            <a:r>
              <a:rPr lang="en-US" sz="2000" dirty="0">
                <a:solidFill>
                  <a:srgbClr val="0070C0"/>
                </a:solidFill>
              </a:rPr>
              <a:t> + </a:t>
            </a:r>
            <a:r>
              <a:rPr lang="en-US" sz="2000" dirty="0" err="1">
                <a:solidFill>
                  <a:srgbClr val="0070C0"/>
                </a:solidFill>
              </a:rPr>
              <a:t>s.y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420204" y="4578027"/>
            <a:ext cx="72008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335336"/>
              </p:ext>
            </p:extLst>
          </p:nvPr>
        </p:nvGraphicFramePr>
        <p:xfrm>
          <a:off x="5449680" y="4509120"/>
          <a:ext cx="337830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0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cell_size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9552" y="5395678"/>
            <a:ext cx="4088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Notice that there are 4 tuples in R assigned to variable s but only 3 different </a:t>
            </a:r>
            <a:r>
              <a:rPr lang="en-US" dirty="0" err="1">
                <a:solidFill>
                  <a:srgbClr val="00B050"/>
                </a:solidFill>
              </a:rPr>
              <a:t>s.x+s.y</a:t>
            </a:r>
            <a:r>
              <a:rPr lang="en-US" dirty="0">
                <a:solidFill>
                  <a:srgbClr val="00B050"/>
                </a:solidFill>
              </a:rPr>
              <a:t> values: 3, 4, 5.  Thus there are only 3 cells in the partition.</a:t>
            </a:r>
          </a:p>
        </p:txBody>
      </p:sp>
    </p:spTree>
    <p:extLst>
      <p:ext uri="{BB962C8B-B14F-4D97-AF65-F5344CB8AC3E}">
        <p14:creationId xmlns:p14="http://schemas.microsoft.com/office/powerpoint/2010/main" val="29286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sets, multisets, dictionaries (maps), relations</a:t>
            </a:r>
          </a:p>
          <a:p>
            <a:r>
              <a:rPr lang="en-US" dirty="0"/>
              <a:t> vectors, lists, arrays, series</a:t>
            </a:r>
          </a:p>
          <a:p>
            <a:r>
              <a:rPr lang="en-US" dirty="0"/>
              <a:t> data structures: stacks, queues, hash tables, trees, graphs</a:t>
            </a:r>
          </a:p>
        </p:txBody>
      </p:sp>
    </p:spTree>
    <p:extLst>
      <p:ext uri="{BB962C8B-B14F-4D97-AF65-F5344CB8AC3E}">
        <p14:creationId xmlns:p14="http://schemas.microsoft.com/office/powerpoint/2010/main" val="942902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BC17-E807-6D4A-9904-768D6B885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expression in GROUP BY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A04912-896F-D342-A7E5-F3CCFCE8BA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217779"/>
              </p:ext>
            </p:extLst>
          </p:nvPr>
        </p:nvGraphicFramePr>
        <p:xfrm>
          <a:off x="2411760" y="2348880"/>
          <a:ext cx="3240360" cy="187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80">
                  <a:extLst>
                    <a:ext uri="{9D8B030D-6E8A-4147-A177-3AD203B41FA5}">
                      <a16:colId xmlns:a16="http://schemas.microsoft.com/office/drawing/2014/main" val="3946463043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1685730658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14843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39783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24406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41597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4888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18F0CE-BC10-2E40-BF64-BAAE6944611B}"/>
              </a:ext>
            </a:extLst>
          </p:cNvPr>
          <p:cNvSpPr txBox="1"/>
          <p:nvPr/>
        </p:nvSpPr>
        <p:spPr>
          <a:xfrm>
            <a:off x="3599930" y="1913318"/>
            <a:ext cx="938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Person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01B1B0-C6B8-D14A-8671-CE66FFCC6E10}"/>
              </a:ext>
            </a:extLst>
          </p:cNvPr>
          <p:cNvSpPr txBox="1"/>
          <p:nvPr/>
        </p:nvSpPr>
        <p:spPr>
          <a:xfrm>
            <a:off x="683568" y="4581128"/>
            <a:ext cx="5150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   </a:t>
            </a:r>
            <a:r>
              <a:rPr lang="en-US" dirty="0" err="1">
                <a:solidFill>
                  <a:srgbClr val="0070C0"/>
                </a:solidFill>
              </a:rPr>
              <a:t>p.age</a:t>
            </a:r>
            <a:r>
              <a:rPr lang="en-US" dirty="0">
                <a:solidFill>
                  <a:srgbClr val="0070C0"/>
                </a:solidFill>
              </a:rPr>
              <a:t> &gt; 10 AS </a:t>
            </a:r>
            <a:r>
              <a:rPr lang="en-US" dirty="0" err="1">
                <a:solidFill>
                  <a:srgbClr val="0070C0"/>
                </a:solidFill>
              </a:rPr>
              <a:t>OlderThanTen</a:t>
            </a:r>
            <a:r>
              <a:rPr lang="en-US" dirty="0">
                <a:solidFill>
                  <a:srgbClr val="0070C0"/>
                </a:solidFill>
              </a:rPr>
              <a:t>, COUNT(*)</a:t>
            </a:r>
          </a:p>
          <a:p>
            <a:r>
              <a:rPr lang="en-US" dirty="0">
                <a:solidFill>
                  <a:srgbClr val="0070C0"/>
                </a:solidFill>
              </a:rPr>
              <a:t>FROM     Person p</a:t>
            </a:r>
          </a:p>
          <a:p>
            <a:r>
              <a:rPr lang="en-US" dirty="0">
                <a:solidFill>
                  <a:srgbClr val="0070C0"/>
                </a:solidFill>
              </a:rPr>
              <a:t>GROUP BY (</a:t>
            </a:r>
            <a:r>
              <a:rPr lang="en-US" dirty="0" err="1">
                <a:solidFill>
                  <a:srgbClr val="0070C0"/>
                </a:solidFill>
              </a:rPr>
              <a:t>p.age</a:t>
            </a:r>
            <a:r>
              <a:rPr lang="en-US" dirty="0">
                <a:solidFill>
                  <a:srgbClr val="0070C0"/>
                </a:solidFill>
              </a:rPr>
              <a:t> &gt; 10);</a:t>
            </a:r>
          </a:p>
          <a:p>
            <a:endParaRPr lang="en-US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19D014D-263D-0F4B-A291-CEB72F212138}"/>
              </a:ext>
            </a:extLst>
          </p:cNvPr>
          <p:cNvSpPr/>
          <p:nvPr/>
        </p:nvSpPr>
        <p:spPr>
          <a:xfrm>
            <a:off x="2851822" y="5539141"/>
            <a:ext cx="100009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D02EE18-01B0-944E-BAD2-7AA762A35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069736"/>
              </p:ext>
            </p:extLst>
          </p:nvPr>
        </p:nvGraphicFramePr>
        <p:xfrm>
          <a:off x="4355976" y="5229200"/>
          <a:ext cx="4105278" cy="1281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639">
                  <a:extLst>
                    <a:ext uri="{9D8B030D-6E8A-4147-A177-3AD203B41FA5}">
                      <a16:colId xmlns:a16="http://schemas.microsoft.com/office/drawing/2014/main" val="1254297828"/>
                    </a:ext>
                  </a:extLst>
                </a:gridCol>
                <a:gridCol w="2052639">
                  <a:extLst>
                    <a:ext uri="{9D8B030D-6E8A-4147-A177-3AD203B41FA5}">
                      <a16:colId xmlns:a16="http://schemas.microsoft.com/office/drawing/2014/main" val="4280194594"/>
                    </a:ext>
                  </a:extLst>
                </a:gridCol>
              </a:tblGrid>
              <a:tr h="55026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OlderThanTen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315114"/>
                  </a:ext>
                </a:extLst>
              </a:tr>
              <a:tr h="3144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60035"/>
                  </a:ext>
                </a:extLst>
              </a:tr>
              <a:tr h="3144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558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225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Restrictions on SELECT clause in GROUP BY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GROUP BY query, the SELECT clause may only contain </a:t>
            </a:r>
            <a:r>
              <a:rPr lang="en-US" dirty="0">
                <a:solidFill>
                  <a:srgbClr val="FF0000"/>
                </a:solidFill>
              </a:rPr>
              <a:t>aggregate expressions </a:t>
            </a:r>
            <a:r>
              <a:rPr lang="en-US" dirty="0"/>
              <a:t>that returns a </a:t>
            </a:r>
            <a:r>
              <a:rPr lang="en-US" dirty="0">
                <a:solidFill>
                  <a:srgbClr val="00B050"/>
                </a:solidFill>
              </a:rPr>
              <a:t>single value</a:t>
            </a:r>
            <a:r>
              <a:rPr lang="en-US" dirty="0"/>
              <a:t> for each cell of the partition induced by the GROUP BY clause.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3945374"/>
            <a:ext cx="65883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SELECT  </a:t>
            </a:r>
            <a:r>
              <a:rPr lang="en-US" sz="2000" dirty="0" err="1">
                <a:solidFill>
                  <a:srgbClr val="0070C0"/>
                </a:solidFill>
              </a:rPr>
              <a:t>AggregateExpression</a:t>
            </a:r>
            <a:r>
              <a:rPr lang="en-US" sz="2000" dirty="0">
                <a:solidFill>
                  <a:srgbClr val="0070C0"/>
                </a:solidFill>
              </a:rPr>
              <a:t>(cell(expression(t1,</a:t>
            </a:r>
            <a:r>
              <a:rPr lang="is-IS" sz="2000" dirty="0">
                <a:solidFill>
                  <a:srgbClr val="0070C0"/>
                </a:solidFill>
              </a:rPr>
              <a:t>…,tn)), ...</a:t>
            </a:r>
          </a:p>
          <a:p>
            <a:r>
              <a:rPr lang="is-IS" sz="2000" dirty="0">
                <a:solidFill>
                  <a:srgbClr val="0070C0"/>
                </a:solidFill>
              </a:rPr>
              <a:t>FROM    R t1,...,tn</a:t>
            </a:r>
          </a:p>
          <a:p>
            <a:r>
              <a:rPr lang="en-US" sz="2000" dirty="0">
                <a:solidFill>
                  <a:srgbClr val="0070C0"/>
                </a:solidFill>
              </a:rPr>
              <a:t>WHERE condition(t1,</a:t>
            </a:r>
            <a:r>
              <a:rPr lang="is-IS" sz="2000" dirty="0">
                <a:solidFill>
                  <a:srgbClr val="0070C0"/>
                </a:solidFill>
              </a:rPr>
              <a:t>…,tn)</a:t>
            </a:r>
          </a:p>
          <a:p>
            <a:r>
              <a:rPr lang="is-IS" sz="2000" dirty="0">
                <a:solidFill>
                  <a:srgbClr val="0070C0"/>
                </a:solidFill>
              </a:rPr>
              <a:t>GROUP BY (expression(t1,...,tn))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897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42" y="272618"/>
            <a:ext cx="8640960" cy="908720"/>
          </a:xfrm>
        </p:spPr>
        <p:txBody>
          <a:bodyPr>
            <a:normAutofit fontScale="90000"/>
          </a:bodyPr>
          <a:lstStyle/>
          <a:p>
            <a:r>
              <a:rPr lang="en-US" dirty="0"/>
              <a:t>Aggregate expressions in SELECT clause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82550987"/>
                  </p:ext>
                </p:extLst>
              </p:nvPr>
            </p:nvGraphicFramePr>
            <p:xfrm>
              <a:off x="4793674" y="4043957"/>
              <a:ext cx="4079334" cy="16613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1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5519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67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/>
                            <a:t> </a:t>
                          </a:r>
                          <a:r>
                            <a:rPr lang="en-US" baseline="0" dirty="0" err="1"/>
                            <a:t>sum_of_products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18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 2</a:t>
                          </a:r>
                          <a:r>
                            <a:rPr lang="en-US" baseline="0" dirty="0"/>
                            <a:t> = 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charset="0"/>
                                </a:rPr>
                                <m:t>2∗1+0∗3)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18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aseline="0" dirty="0"/>
                            <a:t> 3 = (1*3)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18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 6 = (2*3)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82550987"/>
                  </p:ext>
                </p:extLst>
              </p:nvPr>
            </p:nvGraphicFramePr>
            <p:xfrm>
              <a:off x="4793674" y="4043957"/>
              <a:ext cx="4079334" cy="16613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136"/>
                    <a:gridCol w="2855198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sum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sum_of_products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18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3070" t="-91549" r="-853" b="-207042"/>
                          </a:stretch>
                        </a:blipFill>
                      </a:tcPr>
                    </a:tc>
                  </a:tr>
                  <a:tr h="4318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aseline="0" dirty="0" smtClean="0"/>
                            <a:t> 3 = (1*3)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318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 6 = (2*3)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0100092"/>
                  </p:ext>
                </p:extLst>
              </p:nvPr>
            </p:nvGraphicFramePr>
            <p:xfrm>
              <a:off x="2483768" y="1698247"/>
              <a:ext cx="2956223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2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734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47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7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7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7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78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0100092"/>
                  </p:ext>
                </p:extLst>
              </p:nvPr>
            </p:nvGraphicFramePr>
            <p:xfrm>
              <a:off x="2483768" y="1698247"/>
              <a:ext cx="2956223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2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734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0" t="-406897" r="-8800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3940727" y="1181337"/>
            <a:ext cx="39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482" y="3933056"/>
            <a:ext cx="358258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SELECT </a:t>
            </a:r>
            <a:r>
              <a:rPr lang="en-US" sz="2000" dirty="0" err="1">
                <a:solidFill>
                  <a:srgbClr val="FF0000"/>
                </a:solidFill>
              </a:rPr>
              <a:t>s.x+s.y</a:t>
            </a:r>
            <a:r>
              <a:rPr lang="en-US" sz="2000" dirty="0">
                <a:solidFill>
                  <a:srgbClr val="0070C0"/>
                </a:solidFill>
              </a:rPr>
              <a:t> AS sum,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</a:t>
            </a:r>
            <a:r>
              <a:rPr lang="en-US" sz="2000" dirty="0">
                <a:solidFill>
                  <a:srgbClr val="FF0000"/>
                </a:solidFill>
              </a:rPr>
              <a:t>SUM(</a:t>
            </a:r>
            <a:r>
              <a:rPr lang="en-US" sz="2000" dirty="0" err="1">
                <a:solidFill>
                  <a:srgbClr val="FF0000"/>
                </a:solidFill>
              </a:rPr>
              <a:t>s.x</a:t>
            </a:r>
            <a:r>
              <a:rPr lang="en-US" sz="2000" dirty="0">
                <a:solidFill>
                  <a:srgbClr val="FF0000"/>
                </a:solidFill>
              </a:rPr>
              <a:t>*</a:t>
            </a:r>
            <a:r>
              <a:rPr lang="en-US" sz="2000" dirty="0" err="1">
                <a:solidFill>
                  <a:srgbClr val="FF0000"/>
                </a:solidFill>
              </a:rPr>
              <a:t>s.y</a:t>
            </a:r>
            <a:r>
              <a:rPr lang="en-US" sz="2000" dirty="0">
                <a:solidFill>
                  <a:srgbClr val="FF0000"/>
                </a:solidFill>
              </a:rPr>
              <a:t>) </a:t>
            </a:r>
            <a:r>
              <a:rPr lang="en-US" sz="2000" dirty="0">
                <a:solidFill>
                  <a:srgbClr val="0070C0"/>
                </a:solidFill>
              </a:rPr>
              <a:t>AS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</a:t>
            </a:r>
            <a:r>
              <a:rPr lang="en-US" sz="2000" dirty="0" err="1">
                <a:solidFill>
                  <a:srgbClr val="0070C0"/>
                </a:solidFill>
              </a:rPr>
              <a:t>sum_of_products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FROM    S s</a:t>
            </a:r>
          </a:p>
          <a:p>
            <a:r>
              <a:rPr lang="en-US" sz="2000" dirty="0">
                <a:solidFill>
                  <a:srgbClr val="0070C0"/>
                </a:solidFill>
              </a:rPr>
              <a:t>GROUP BY (</a:t>
            </a:r>
            <a:r>
              <a:rPr lang="en-US" sz="2000" dirty="0" err="1">
                <a:solidFill>
                  <a:srgbClr val="0070C0"/>
                </a:solidFill>
              </a:rPr>
              <a:t>s.x+s.y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707904" y="4778360"/>
            <a:ext cx="864096" cy="192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74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48" y="468522"/>
            <a:ext cx="8640960" cy="908720"/>
          </a:xfrm>
        </p:spPr>
        <p:txBody>
          <a:bodyPr>
            <a:normAutofit fontScale="90000"/>
          </a:bodyPr>
          <a:lstStyle/>
          <a:p>
            <a:r>
              <a:rPr lang="en-US" dirty="0"/>
              <a:t>Aggregate expressions in SELECT clause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44357067"/>
                  </p:ext>
                </p:extLst>
              </p:nvPr>
            </p:nvGraphicFramePr>
            <p:xfrm>
              <a:off x="4095469" y="3011793"/>
              <a:ext cx="2956223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2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734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7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7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7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7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74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44357067"/>
                  </p:ext>
                </p:extLst>
              </p:nvPr>
            </p:nvGraphicFramePr>
            <p:xfrm>
              <a:off x="4095469" y="3011793"/>
              <a:ext cx="2956223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2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734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0" t="-406897" r="-8800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5573581" y="2514862"/>
            <a:ext cx="39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1011" y="4424417"/>
            <a:ext cx="24665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SELECT </a:t>
            </a:r>
            <a:r>
              <a:rPr lang="en-US" sz="2000" dirty="0" err="1">
                <a:solidFill>
                  <a:srgbClr val="FF0000"/>
                </a:solidFill>
              </a:rPr>
              <a:t>s.x</a:t>
            </a:r>
            <a:r>
              <a:rPr lang="en-US" sz="2000" dirty="0">
                <a:solidFill>
                  <a:srgbClr val="0070C0"/>
                </a:solidFill>
              </a:rPr>
              <a:t> 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FROM   S s</a:t>
            </a:r>
          </a:p>
          <a:p>
            <a:r>
              <a:rPr lang="en-US" sz="2000" dirty="0">
                <a:solidFill>
                  <a:srgbClr val="0070C0"/>
                </a:solidFill>
              </a:rPr>
              <a:t>GROUP BY (</a:t>
            </a:r>
            <a:r>
              <a:rPr lang="en-US" sz="2000" dirty="0" err="1">
                <a:solidFill>
                  <a:srgbClr val="0070C0"/>
                </a:solidFill>
              </a:rPr>
              <a:t>s.x+s.y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0D2C9-03CA-4347-9135-F2C595B02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08" y="1700808"/>
            <a:ext cx="8229600" cy="4389120"/>
          </a:xfrm>
        </p:spPr>
        <p:txBody>
          <a:bodyPr/>
          <a:lstStyle/>
          <a:p>
            <a:r>
              <a:rPr lang="en-US" dirty="0"/>
              <a:t>The following query will raise an error since </a:t>
            </a:r>
            <a:r>
              <a:rPr lang="en-US" dirty="0" err="1"/>
              <a:t>s.x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not necessarily unique</a:t>
            </a:r>
            <a:r>
              <a:rPr lang="en-US" dirty="0"/>
              <a:t> in a cell defined by </a:t>
            </a:r>
            <a:r>
              <a:rPr lang="en-US" dirty="0" err="1"/>
              <a:t>s.x+s.y</a:t>
            </a:r>
            <a:r>
              <a:rPr lang="en-US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1141460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" y="620688"/>
            <a:ext cx="8663940" cy="1143000"/>
          </a:xfrm>
        </p:spPr>
        <p:txBody>
          <a:bodyPr>
            <a:normAutofit/>
          </a:bodyPr>
          <a:lstStyle/>
          <a:p>
            <a:r>
              <a:rPr lang="en-US" dirty="0"/>
              <a:t>Use case: some simple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an experiment wherein we conduct a set of trials wherein in each trial we throw a pair of dice</a:t>
            </a:r>
          </a:p>
          <a:p>
            <a:r>
              <a:rPr lang="en-US" dirty="0"/>
              <a:t>Further consider the random variable that returns, for each trial, the sum of the values that appear on the two dice</a:t>
            </a:r>
          </a:p>
          <a:p>
            <a:r>
              <a:rPr lang="en-US" dirty="0"/>
              <a:t>We then want to determine the frequency of this sum to be a value between 2 and 12.</a:t>
            </a:r>
          </a:p>
          <a:p>
            <a:r>
              <a:rPr lang="en-US" dirty="0"/>
              <a:t>Finally, we want to compute the expected value of the random variable.</a:t>
            </a:r>
          </a:p>
        </p:txBody>
      </p:sp>
    </p:spTree>
    <p:extLst>
      <p:ext uri="{BB962C8B-B14F-4D97-AF65-F5344CB8AC3E}">
        <p14:creationId xmlns:p14="http://schemas.microsoft.com/office/powerpoint/2010/main" val="145378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169" y="-125521"/>
            <a:ext cx="8229600" cy="1143000"/>
          </a:xfrm>
        </p:spPr>
        <p:txBody>
          <a:bodyPr/>
          <a:lstStyle/>
          <a:p>
            <a:r>
              <a:rPr lang="en-US" dirty="0"/>
              <a:t>Trials and random variable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207199"/>
              </p:ext>
            </p:extLst>
          </p:nvPr>
        </p:nvGraphicFramePr>
        <p:xfrm>
          <a:off x="483193" y="1877009"/>
          <a:ext cx="2530623" cy="4146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39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Dice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Dice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0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0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0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0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0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0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0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0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0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9632" y="1453584"/>
            <a:ext cx="796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Trials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082363"/>
              </p:ext>
            </p:extLst>
          </p:nvPr>
        </p:nvGraphicFramePr>
        <p:xfrm>
          <a:off x="4355976" y="1764992"/>
          <a:ext cx="3312368" cy="4256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Dice</a:t>
                      </a:r>
                      <a:r>
                        <a:rPr lang="en-US" baseline="0" dirty="0"/>
                        <a:t> 1 + Dice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3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3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3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3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62413" y="1412965"/>
            <a:ext cx="1899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Random Variable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23871" y="403576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1620" y="6188649"/>
            <a:ext cx="746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that some Dice 1 + Dice 2 values occur </a:t>
            </a:r>
            <a:r>
              <a:rPr lang="en-US"/>
              <a:t>more frequently than others</a:t>
            </a:r>
          </a:p>
        </p:txBody>
      </p:sp>
    </p:spTree>
    <p:extLst>
      <p:ext uri="{BB962C8B-B14F-4D97-AF65-F5344CB8AC3E}">
        <p14:creationId xmlns:p14="http://schemas.microsoft.com/office/powerpoint/2010/main" val="1028778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we now want to determine the number of trials that have the same random variable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Notice that we get different</a:t>
            </a:r>
          </a:p>
          <a:p>
            <a:pPr marL="0" indent="0">
              <a:buNone/>
            </a:pPr>
            <a:r>
              <a:rPr lang="en-US" dirty="0"/>
              <a:t>    frequencies across the</a:t>
            </a:r>
          </a:p>
          <a:p>
            <a:pPr marL="0" indent="0">
              <a:buNone/>
            </a:pPr>
            <a:r>
              <a:rPr lang="en-US" dirty="0"/>
              <a:t>    different t.Dice1 + t.Dice2 values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2996952"/>
            <a:ext cx="69808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SELECT t.Dice1 + t.Dice2 AS RV, COUNT(</a:t>
            </a:r>
            <a:r>
              <a:rPr lang="en-US" sz="2000" dirty="0" err="1">
                <a:solidFill>
                  <a:srgbClr val="0070C0"/>
                </a:solidFill>
              </a:rPr>
              <a:t>t.Tid</a:t>
            </a:r>
            <a:r>
              <a:rPr lang="en-US" sz="2000" dirty="0">
                <a:solidFill>
                  <a:srgbClr val="0070C0"/>
                </a:solidFill>
              </a:rPr>
              <a:t>) AS Frequency</a:t>
            </a:r>
          </a:p>
          <a:p>
            <a:r>
              <a:rPr lang="en-US" sz="2000" dirty="0">
                <a:solidFill>
                  <a:srgbClr val="0070C0"/>
                </a:solidFill>
              </a:rPr>
              <a:t>FROM    Trials t</a:t>
            </a:r>
          </a:p>
          <a:p>
            <a:r>
              <a:rPr lang="en-US" sz="2000" dirty="0">
                <a:solidFill>
                  <a:srgbClr val="0070C0"/>
                </a:solidFill>
              </a:rPr>
              <a:t>GROUP BY (t.Dice1 + t.Dice2)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70760"/>
              </p:ext>
            </p:extLst>
          </p:nvPr>
        </p:nvGraphicFramePr>
        <p:xfrm>
          <a:off x="5724128" y="3645024"/>
          <a:ext cx="3077001" cy="2202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3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4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Expected value of the random variable Dice1+Dice2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charset="0"/>
                      </a:rPr>
                      <m:t>∗</m:t>
                    </m:r>
                    <m:f>
                      <m:fPr>
                        <m:ctrlPr>
                          <a:rPr lang="bg-B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+4∗</m:t>
                    </m:r>
                    <m:f>
                      <m:fPr>
                        <m:ctrlPr>
                          <a:rPr lang="bg-B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+5∗</m:t>
                    </m:r>
                    <m:f>
                      <m:fPr>
                        <m:ctrlPr>
                          <a:rPr lang="bg-B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+7∗</m:t>
                    </m:r>
                    <m:f>
                      <m:fPr>
                        <m:ctrlPr>
                          <a:rPr lang="bg-B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+11∗</m:t>
                    </m:r>
                    <m:f>
                      <m:fPr>
                        <m:ctrlPr>
                          <a:rPr lang="bg-B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dirty="0"/>
                  <a:t> = 6.11</a:t>
                </a:r>
                <a:r>
                  <a:rPr lang="is-IS" dirty="0"/>
                  <a:t>… </a:t>
                </a:r>
              </a:p>
              <a:p>
                <a:r>
                  <a:rPr lang="is-IS" dirty="0"/>
                  <a:t>The theoretical value is 7</a:t>
                </a:r>
              </a:p>
              <a:p>
                <a:r>
                  <a:rPr lang="is-IS" dirty="0"/>
                  <a:t>We can get this expected value as follows: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14591" y="3438539"/>
            <a:ext cx="77048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SELECT SUM(Q.RV * </a:t>
            </a:r>
            <a:r>
              <a:rPr lang="en-US" sz="2000" dirty="0" err="1">
                <a:solidFill>
                  <a:srgbClr val="0070C0"/>
                </a:solidFill>
              </a:rPr>
              <a:t>Q.NTrials</a:t>
            </a:r>
            <a:r>
              <a:rPr lang="en-US" sz="2000" dirty="0">
                <a:solidFill>
                  <a:srgbClr val="0070C0"/>
                </a:solidFill>
              </a:rPr>
              <a:t>)/(SELECT COUNT(*)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                             FROM Trials) AS Expectation</a:t>
            </a:r>
          </a:p>
          <a:p>
            <a:r>
              <a:rPr lang="en-US" sz="2000" dirty="0">
                <a:solidFill>
                  <a:srgbClr val="0070C0"/>
                </a:solidFill>
              </a:rPr>
              <a:t>FROM  (SELECT t.Dice1 + t.Dice2 AS RV,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COUNT(</a:t>
            </a:r>
            <a:r>
              <a:rPr lang="en-US" sz="2000" dirty="0" err="1">
                <a:solidFill>
                  <a:srgbClr val="0070C0"/>
                </a:solidFill>
              </a:rPr>
              <a:t>t.Tid</a:t>
            </a:r>
            <a:r>
              <a:rPr lang="en-US" sz="2000" dirty="0">
                <a:solidFill>
                  <a:srgbClr val="0070C0"/>
                </a:solidFill>
              </a:rPr>
              <a:t>)   AS  </a:t>
            </a:r>
            <a:r>
              <a:rPr lang="en-US" sz="2000" dirty="0" err="1">
                <a:solidFill>
                  <a:srgbClr val="0070C0"/>
                </a:solidFill>
              </a:rPr>
              <a:t>NTrials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               FROM Trials t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GROUP BY(t.Dice1 + t.Dice2)) AS Q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150553"/>
              </p:ext>
            </p:extLst>
          </p:nvPr>
        </p:nvGraphicFramePr>
        <p:xfrm>
          <a:off x="3054082" y="5864268"/>
          <a:ext cx="2016224" cy="830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0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Expectation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0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4062194" y="5364632"/>
            <a:ext cx="77758" cy="411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9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1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HAVING clause in GROUP BY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HAVING clause in a GROUP BY selects those cells from the partition induced by the GROUP BY clause that satisfy an </a:t>
            </a:r>
            <a:r>
              <a:rPr lang="en-US" dirty="0">
                <a:solidFill>
                  <a:srgbClr val="FF0000"/>
                </a:solidFill>
              </a:rPr>
              <a:t>Aggregate Condition</a:t>
            </a:r>
            <a:r>
              <a:rPr lang="en-US" dirty="0"/>
              <a:t>.</a:t>
            </a:r>
          </a:p>
          <a:p>
            <a:r>
              <a:rPr lang="en-US" dirty="0"/>
              <a:t>Only those cells are passed onto the SELECT clause.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7185" y="4136886"/>
            <a:ext cx="657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SELECT </a:t>
            </a:r>
            <a:r>
              <a:rPr lang="en-US" sz="2000" dirty="0" err="1">
                <a:solidFill>
                  <a:srgbClr val="0070C0"/>
                </a:solidFill>
              </a:rPr>
              <a:t>AggregateExpression</a:t>
            </a:r>
            <a:r>
              <a:rPr lang="en-US" sz="2000" dirty="0">
                <a:solidFill>
                  <a:srgbClr val="0070C0"/>
                </a:solidFill>
              </a:rPr>
              <a:t>(Cell(expression(t1,</a:t>
            </a:r>
            <a:r>
              <a:rPr lang="is-IS" sz="2000" dirty="0">
                <a:solidFill>
                  <a:srgbClr val="0070C0"/>
                </a:solidFill>
              </a:rPr>
              <a:t>…,tn)), ...</a:t>
            </a:r>
          </a:p>
          <a:p>
            <a:r>
              <a:rPr lang="is-IS" sz="2000" dirty="0">
                <a:solidFill>
                  <a:srgbClr val="0070C0"/>
                </a:solidFill>
              </a:rPr>
              <a:t>FROM    R1 t1, ..., R tn</a:t>
            </a:r>
          </a:p>
          <a:p>
            <a:r>
              <a:rPr lang="is-IS" sz="2000" dirty="0">
                <a:solidFill>
                  <a:srgbClr val="0070C0"/>
                </a:solidFill>
              </a:rPr>
              <a:t>WHERE  condition(t1,...,tn)</a:t>
            </a:r>
          </a:p>
          <a:p>
            <a:r>
              <a:rPr lang="is-IS" sz="2000" dirty="0">
                <a:solidFill>
                  <a:srgbClr val="0070C0"/>
                </a:solidFill>
              </a:rPr>
              <a:t>GROUP BY  (expression(t1,...,tn))</a:t>
            </a:r>
          </a:p>
          <a:p>
            <a:r>
              <a:rPr lang="is-IS" sz="2000" dirty="0">
                <a:solidFill>
                  <a:srgbClr val="0070C0"/>
                </a:solidFill>
              </a:rPr>
              <a:t>HAVING AggregateCondition(Cell(expression(t1,...,tn)))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186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HAVING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1398"/>
            <a:ext cx="8229600" cy="4389120"/>
          </a:xfrm>
        </p:spPr>
        <p:txBody>
          <a:bodyPr/>
          <a:lstStyle/>
          <a:p>
            <a:r>
              <a:rPr lang="en-US" dirty="0"/>
              <a:t>“For each student who majors in CS determine the number of courses taken by that student, provided that this number is at least 2.”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05826" y="3501008"/>
                <a:ext cx="5661230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SELECT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E.Sid</a:t>
                </a:r>
                <a:r>
                  <a:rPr lang="en-US" sz="2400" dirty="0">
                    <a:solidFill>
                      <a:srgbClr val="0070C0"/>
                    </a:solidFill>
                  </a:rPr>
                  <a:t>, COUNT(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E.Cno</a:t>
                </a:r>
                <a:r>
                  <a:rPr lang="en-US" sz="2400" dirty="0">
                    <a:solidFill>
                      <a:srgbClr val="0070C0"/>
                    </a:solidFill>
                  </a:rPr>
                  <a:t>) 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FROM   Enroll E, Student S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WHERE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E.Sid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S.Sid</a:t>
                </a:r>
                <a:r>
                  <a:rPr lang="en-US" sz="2400" dirty="0">
                    <a:solidFill>
                      <a:srgbClr val="0070C0"/>
                    </a:solidFill>
                  </a:rPr>
                  <a:t> AND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S.Major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‘CS’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GROUP BY 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E.Sid</a:t>
                </a:r>
                <a:r>
                  <a:rPr lang="en-US" sz="2400" dirty="0">
                    <a:solidFill>
                      <a:srgbClr val="0070C0"/>
                    </a:solidFill>
                  </a:rPr>
                  <a:t>)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HAVING COUNT(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E.Cno</a:t>
                </a:r>
                <a:r>
                  <a:rPr lang="en-US" sz="2400" dirty="0">
                    <a:solidFill>
                      <a:srgbClr val="0070C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;</m:t>
                    </m:r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826" y="3501008"/>
                <a:ext cx="5661230" cy="1938992"/>
              </a:xfrm>
              <a:prstGeom prst="rect">
                <a:avLst/>
              </a:prstGeom>
              <a:blipFill>
                <a:blip r:embed="rId2"/>
                <a:stretch>
                  <a:fillRect l="-1566" t="-3289" r="-671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81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Aggregate functions on unordered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 will restrict ourselves to aggregate functions on sets, bags, and relations</a:t>
            </a:r>
          </a:p>
          <a:p>
            <a:r>
              <a:rPr lang="en-US" sz="2000" dirty="0"/>
              <a:t>COUNT (we will often use the notation |A| instead of COUNT(A))</a:t>
            </a:r>
          </a:p>
          <a:p>
            <a:r>
              <a:rPr lang="en-US" sz="2000" dirty="0"/>
              <a:t>SUM, AVERAGE, MIN, and MAX</a:t>
            </a:r>
          </a:p>
          <a:p>
            <a:r>
              <a:rPr lang="en-US" sz="2000" dirty="0"/>
              <a:t>COUNT({</a:t>
            </a:r>
            <a:r>
              <a:rPr lang="en-US" sz="2000" dirty="0" err="1"/>
              <a:t>a,b,c</a:t>
            </a:r>
            <a:r>
              <a:rPr lang="en-US" sz="2000" dirty="0"/>
              <a:t>}) = 3; COUNT({{</a:t>
            </a:r>
            <a:r>
              <a:rPr lang="en-US" sz="2000" dirty="0" err="1"/>
              <a:t>a,c,c,b,b,b</a:t>
            </a:r>
            <a:r>
              <a:rPr lang="en-US" sz="2000" dirty="0"/>
              <a:t>}}) = 6</a:t>
            </a:r>
          </a:p>
          <a:p>
            <a:r>
              <a:rPr lang="en-US" sz="2000" dirty="0"/>
              <a:t>SUM({1, 4, 7}) = 12; SUM({{1,1,1,1,1}}) = 5</a:t>
            </a:r>
          </a:p>
          <a:p>
            <a:r>
              <a:rPr lang="en-US" sz="2000" dirty="0"/>
              <a:t>AVG({1,4,7}) = 4; AVG({{1,1,1,1,1}}) = 1</a:t>
            </a:r>
          </a:p>
          <a:p>
            <a:r>
              <a:rPr lang="en-US" sz="2000" dirty="0"/>
              <a:t>MIN({1,4,7}) = MIN({{1,1,1,1,1}}) = 1</a:t>
            </a:r>
          </a:p>
          <a:p>
            <a:r>
              <a:rPr lang="en-US" sz="2000" dirty="0"/>
              <a:t>MAX({1,4,7}) = 7; MAX({{1,1,1,1,1}}) = 1</a:t>
            </a:r>
          </a:p>
          <a:p>
            <a:r>
              <a:rPr lang="en-US" sz="2000" dirty="0"/>
              <a:t>MIN({</a:t>
            </a:r>
            <a:r>
              <a:rPr lang="en-US" sz="2000" dirty="0" err="1"/>
              <a:t>John,Eric,Ann</a:t>
            </a:r>
            <a:r>
              <a:rPr lang="en-US" sz="2000" dirty="0"/>
              <a:t>}) = Ann</a:t>
            </a:r>
          </a:p>
          <a:p>
            <a:r>
              <a:rPr lang="en-US" sz="2000" dirty="0"/>
              <a:t>These aggregate functions are supported in 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960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Simulating </a:t>
            </a:r>
            <a:r>
              <a:rPr lang="en-US" dirty="0"/>
              <a:t>HAVING clause with </a:t>
            </a:r>
            <a:r>
              <a:rPr lang="en-US"/>
              <a:t>user-defined functions in WHERE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“For each student who majors in CS, determine the number of courses taken by that student, provided that this number is at least 3.”</a:t>
            </a:r>
          </a:p>
          <a:p>
            <a:r>
              <a:rPr lang="en-US" dirty="0"/>
              <a:t>The HAVING condition can be simulated in the WHERE clause with user-defined functions.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87624" y="4581128"/>
                <a:ext cx="680570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SELECT  </a:t>
                </a:r>
                <a:r>
                  <a:rPr lang="en-US" sz="2000" dirty="0" err="1">
                    <a:solidFill>
                      <a:srgbClr val="0070C0"/>
                    </a:solidFill>
                  </a:rPr>
                  <a:t>S.Sid</a:t>
                </a:r>
                <a:r>
                  <a:rPr lang="en-US" sz="2000" dirty="0">
                    <a:solidFill>
                      <a:srgbClr val="0070C0"/>
                    </a:solidFill>
                  </a:rPr>
                  <a:t> AS Sid, </a:t>
                </a:r>
                <a:r>
                  <a:rPr lang="en-US" sz="2000" dirty="0" err="1">
                    <a:solidFill>
                      <a:srgbClr val="0070C0"/>
                    </a:solidFill>
                  </a:rPr>
                  <a:t>NumberOfCourses</a:t>
                </a:r>
                <a:r>
                  <a:rPr lang="en-US" sz="2000" dirty="0">
                    <a:solidFill>
                      <a:srgbClr val="0070C0"/>
                    </a:solidFill>
                  </a:rPr>
                  <a:t>(</a:t>
                </a:r>
                <a:r>
                  <a:rPr lang="en-US" sz="2000" dirty="0" err="1">
                    <a:solidFill>
                      <a:srgbClr val="0070C0"/>
                    </a:solidFill>
                  </a:rPr>
                  <a:t>S.Sid</a:t>
                </a:r>
                <a:r>
                  <a:rPr lang="en-US" sz="2000" dirty="0">
                    <a:solidFill>
                      <a:srgbClr val="0070C0"/>
                    </a:solidFill>
                  </a:rPr>
                  <a:t>) 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FROM     Student S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WHERE  </a:t>
                </a:r>
                <a:r>
                  <a:rPr lang="en-US" sz="2000" dirty="0" err="1">
                    <a:solidFill>
                      <a:srgbClr val="0070C0"/>
                    </a:solidFill>
                  </a:rPr>
                  <a:t>S.major</a:t>
                </a:r>
                <a:r>
                  <a:rPr lang="en-US" sz="2000" dirty="0">
                    <a:solidFill>
                      <a:srgbClr val="0070C0"/>
                    </a:solidFill>
                  </a:rPr>
                  <a:t> = ‘CS’ AND </a:t>
                </a:r>
                <a:r>
                  <a:rPr lang="en-US" sz="2000" dirty="0" err="1">
                    <a:solidFill>
                      <a:srgbClr val="0070C0"/>
                    </a:solidFill>
                  </a:rPr>
                  <a:t>NumberOfCourses</a:t>
                </a:r>
                <a:r>
                  <a:rPr lang="en-US" sz="2000" dirty="0">
                    <a:solidFill>
                      <a:srgbClr val="0070C0"/>
                    </a:solidFill>
                  </a:rPr>
                  <a:t>(</a:t>
                </a:r>
                <a:r>
                  <a:rPr lang="en-US" sz="2000" dirty="0" err="1">
                    <a:solidFill>
                      <a:srgbClr val="0070C0"/>
                    </a:solidFill>
                  </a:rPr>
                  <a:t>S.Sid</a:t>
                </a:r>
                <a:r>
                  <a:rPr lang="en-US" sz="2000" dirty="0">
                    <a:solidFill>
                      <a:srgbClr val="0070C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3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581128"/>
                <a:ext cx="6805709" cy="1015663"/>
              </a:xfrm>
              <a:prstGeom prst="rect">
                <a:avLst/>
              </a:prstGeom>
              <a:blipFill>
                <a:blip r:embed="rId2"/>
                <a:stretch>
                  <a:fillRect l="-933" t="-2469"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184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8229600" cy="1143000"/>
          </a:xfrm>
        </p:spPr>
        <p:txBody>
          <a:bodyPr/>
          <a:lstStyle/>
          <a:p>
            <a:r>
              <a:rPr lang="en-US" dirty="0"/>
              <a:t>Spreadsheet (Data Cube)</a:t>
            </a:r>
          </a:p>
        </p:txBody>
      </p:sp>
      <p:graphicFrame>
        <p:nvGraphicFramePr>
          <p:cNvPr id="10" name="Content Placeholder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383443"/>
              </p:ext>
            </p:extLst>
          </p:nvPr>
        </p:nvGraphicFramePr>
        <p:xfrm>
          <a:off x="251520" y="4581128"/>
          <a:ext cx="82296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Worksheet" r:id="rId3" imgW="6515100" imgH="1638300" progId="Excel.Sheet.8">
                  <p:embed/>
                </p:oleObj>
              </mc:Choice>
              <mc:Fallback>
                <p:oleObj name="Worksheet" r:id="rId3" imgW="6515100" imgH="16383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4581128"/>
                        <a:ext cx="8229600" cy="207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009087"/>
              </p:ext>
            </p:extLst>
          </p:nvPr>
        </p:nvGraphicFramePr>
        <p:xfrm>
          <a:off x="2267744" y="1256308"/>
          <a:ext cx="3624064" cy="2968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2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0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4992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may be desirable to simultaneously generate different partitions and then apply an aggregation </a:t>
            </a:r>
          </a:p>
          <a:p>
            <a:r>
              <a:rPr lang="en-US" dirty="0"/>
              <a:t>This is supported in SQL via GROUPING sets.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237621" y="4677656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793610"/>
              </p:ext>
            </p:extLst>
          </p:nvPr>
        </p:nvGraphicFramePr>
        <p:xfrm>
          <a:off x="402945" y="3412820"/>
          <a:ext cx="1733089" cy="3052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0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7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7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7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7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4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132013"/>
              </p:ext>
            </p:extLst>
          </p:nvPr>
        </p:nvGraphicFramePr>
        <p:xfrm>
          <a:off x="2944850" y="3573015"/>
          <a:ext cx="2203214" cy="273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3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3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3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3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3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23187" y="4098618"/>
            <a:ext cx="33636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 Sid, </a:t>
            </a:r>
            <a:r>
              <a:rPr lang="en-US" dirty="0" err="1">
                <a:solidFill>
                  <a:srgbClr val="0070C0"/>
                </a:solidFill>
              </a:rPr>
              <a:t>Cno</a:t>
            </a:r>
            <a:r>
              <a:rPr lang="en-US" dirty="0">
                <a:solidFill>
                  <a:srgbClr val="0070C0"/>
                </a:solidFill>
              </a:rPr>
              <a:t>, COUNT(*)</a:t>
            </a:r>
          </a:p>
          <a:p>
            <a:r>
              <a:rPr lang="en-US" dirty="0">
                <a:solidFill>
                  <a:srgbClr val="0070C0"/>
                </a:solidFill>
              </a:rPr>
              <a:t>FROM    Enroll</a:t>
            </a:r>
          </a:p>
          <a:p>
            <a:r>
              <a:rPr lang="en-US" dirty="0">
                <a:solidFill>
                  <a:srgbClr val="FF0000"/>
                </a:solidFill>
              </a:rPr>
              <a:t>GROUP BY</a:t>
            </a:r>
          </a:p>
          <a:p>
            <a:r>
              <a:rPr lang="en-US" dirty="0">
                <a:solidFill>
                  <a:srgbClr val="FF0000"/>
                </a:solidFill>
              </a:rPr>
              <a:t>  GROUPING SETS</a:t>
            </a:r>
            <a:r>
              <a:rPr lang="en-US" dirty="0">
                <a:solidFill>
                  <a:srgbClr val="0070C0"/>
                </a:solidFill>
              </a:rPr>
              <a:t>((Sid),(</a:t>
            </a:r>
            <a:r>
              <a:rPr lang="en-US" dirty="0" err="1">
                <a:solidFill>
                  <a:srgbClr val="0070C0"/>
                </a:solidFill>
              </a:rPr>
              <a:t>Cno</a:t>
            </a:r>
            <a:r>
              <a:rPr lang="en-US" dirty="0">
                <a:solidFill>
                  <a:srgbClr val="0070C0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5800087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634" y="260648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CUBE operation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186141"/>
              </p:ext>
            </p:extLst>
          </p:nvPr>
        </p:nvGraphicFramePr>
        <p:xfrm>
          <a:off x="5095509" y="116632"/>
          <a:ext cx="3744417" cy="664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6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5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5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5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5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5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85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85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85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85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85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185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7471" y="4649360"/>
            <a:ext cx="33960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SELECT Sid, </a:t>
            </a:r>
            <a:r>
              <a:rPr lang="en-US" sz="2000" dirty="0" err="1">
                <a:solidFill>
                  <a:srgbClr val="0070C0"/>
                </a:solidFill>
              </a:rPr>
              <a:t>Cno</a:t>
            </a:r>
            <a:r>
              <a:rPr lang="en-US" sz="2000" dirty="0">
                <a:solidFill>
                  <a:srgbClr val="0070C0"/>
                </a:solidFill>
              </a:rPr>
              <a:t>, COUNT(*)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FROM   Enroll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GROUP BY CUBE(</a:t>
            </a:r>
            <a:r>
              <a:rPr lang="en-US" sz="2000" dirty="0" err="1">
                <a:solidFill>
                  <a:srgbClr val="FF0000"/>
                </a:solidFill>
              </a:rPr>
              <a:t>Sid,Cno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522434" y="3074678"/>
            <a:ext cx="4461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7381" y="2440149"/>
            <a:ext cx="45384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SELECT Sid, </a:t>
            </a:r>
            <a:r>
              <a:rPr lang="en-US" sz="2000" dirty="0" err="1">
                <a:solidFill>
                  <a:srgbClr val="0070C0"/>
                </a:solidFill>
              </a:rPr>
              <a:t>Cno</a:t>
            </a:r>
            <a:r>
              <a:rPr lang="en-US" sz="2000" dirty="0">
                <a:solidFill>
                  <a:srgbClr val="0070C0"/>
                </a:solidFill>
              </a:rPr>
              <a:t>, COUNT(*)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FROM   Enroll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GROUP BY GROUPING SETS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((</a:t>
            </a:r>
            <a:r>
              <a:rPr lang="en-US" sz="2000" dirty="0" err="1">
                <a:solidFill>
                  <a:srgbClr val="0070C0"/>
                </a:solidFill>
              </a:rPr>
              <a:t>Sid,Cno</a:t>
            </a:r>
            <a:r>
              <a:rPr lang="en-US" sz="2000" dirty="0">
                <a:solidFill>
                  <a:srgbClr val="0070C0"/>
                </a:solidFill>
              </a:rPr>
              <a:t>),(Sid),(</a:t>
            </a:r>
            <a:r>
              <a:rPr lang="en-US" sz="2000" dirty="0" err="1">
                <a:solidFill>
                  <a:srgbClr val="0070C0"/>
                </a:solidFill>
              </a:rPr>
              <a:t>Cno</a:t>
            </a:r>
            <a:r>
              <a:rPr lang="en-US" sz="2000" dirty="0">
                <a:solidFill>
                  <a:srgbClr val="0070C0"/>
                </a:solidFill>
              </a:rPr>
              <a:t>),())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146362" y="5157192"/>
            <a:ext cx="629441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739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73AD-57F7-6B47-A1F8-BD3AB5B6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EF1F-1CCF-6241-9F50-5D0C378A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i="1" dirty="0">
                <a:solidFill>
                  <a:srgbClr val="FF0000"/>
                </a:solidFill>
              </a:rPr>
              <a:t>window function</a:t>
            </a:r>
            <a:r>
              <a:rPr lang="en-US" dirty="0"/>
              <a:t> performs a calculation across a set of tuples that are somehow related to the current tuple</a:t>
            </a:r>
          </a:p>
          <a:p>
            <a:r>
              <a:rPr lang="en-US" dirty="0"/>
              <a:t>This is comparable to the type of calculation that can be done with an aggregate function</a:t>
            </a:r>
          </a:p>
          <a:p>
            <a:r>
              <a:rPr lang="en-US" dirty="0"/>
              <a:t>But unlike regular aggregate functions, use of a window function does not cause tuples to become grouped into a single output tuple — the tuples retain their separate identities</a:t>
            </a:r>
          </a:p>
        </p:txBody>
      </p:sp>
    </p:spTree>
    <p:extLst>
      <p:ext uri="{BB962C8B-B14F-4D97-AF65-F5344CB8AC3E}">
        <p14:creationId xmlns:p14="http://schemas.microsoft.com/office/powerpoint/2010/main" val="9419374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6116-B3F1-EA4B-A6B7-FFC5964B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E26804E-29C1-E54B-AD33-3F8B375932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065496"/>
              </p:ext>
            </p:extLst>
          </p:nvPr>
        </p:nvGraphicFramePr>
        <p:xfrm>
          <a:off x="2411760" y="1281407"/>
          <a:ext cx="3528392" cy="4013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933">
                  <a:extLst>
                    <a:ext uri="{9D8B030D-6E8A-4147-A177-3AD203B41FA5}">
                      <a16:colId xmlns:a16="http://schemas.microsoft.com/office/drawing/2014/main" val="2327123514"/>
                    </a:ext>
                  </a:extLst>
                </a:gridCol>
                <a:gridCol w="1422025">
                  <a:extLst>
                    <a:ext uri="{9D8B030D-6E8A-4147-A177-3AD203B41FA5}">
                      <a16:colId xmlns:a16="http://schemas.microsoft.com/office/drawing/2014/main" val="1646569703"/>
                    </a:ext>
                  </a:extLst>
                </a:gridCol>
                <a:gridCol w="748434">
                  <a:extLst>
                    <a:ext uri="{9D8B030D-6E8A-4147-A177-3AD203B41FA5}">
                      <a16:colId xmlns:a16="http://schemas.microsoft.com/office/drawing/2014/main" val="3722726544"/>
                    </a:ext>
                  </a:extLst>
                </a:gridCol>
              </a:tblGrid>
              <a:tr h="370907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634981"/>
                  </a:ext>
                </a:extLst>
              </a:tr>
              <a:tr h="467433">
                <a:tc>
                  <a:txBody>
                    <a:bodyPr/>
                    <a:lstStyle/>
                    <a:p>
                      <a:r>
                        <a:rPr lang="en-US" dirty="0"/>
                        <a:t> 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accessory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769583"/>
                  </a:ext>
                </a:extLst>
              </a:tr>
              <a:tr h="467433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footliner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331727"/>
                  </a:ext>
                </a:extLst>
              </a:tr>
              <a:tr h="467433">
                <a:tc>
                  <a:txBody>
                    <a:bodyPr/>
                    <a:lstStyle/>
                    <a:p>
                      <a:r>
                        <a:rPr lang="en-US" dirty="0"/>
                        <a:t> slippers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housewear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009574"/>
                  </a:ext>
                </a:extLst>
              </a:tr>
              <a:tr h="467433">
                <a:tc>
                  <a:txBody>
                    <a:bodyPr/>
                    <a:lstStyle/>
                    <a:p>
                      <a:r>
                        <a:rPr lang="en-US" dirty="0"/>
                        <a:t> leggings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935494"/>
                  </a:ext>
                </a:extLst>
              </a:tr>
              <a:tr h="467433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pijamas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houseware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92837"/>
                  </a:ext>
                </a:extLst>
              </a:tr>
              <a:tr h="467433">
                <a:tc>
                  <a:txBody>
                    <a:bodyPr/>
                    <a:lstStyle/>
                    <a:p>
                      <a:r>
                        <a:rPr lang="en-US" dirty="0"/>
                        <a:t> necklace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accessory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01041"/>
                  </a:ext>
                </a:extLst>
              </a:tr>
              <a:tr h="467433">
                <a:tc>
                  <a:txBody>
                    <a:bodyPr/>
                    <a:lstStyle/>
                    <a:p>
                      <a:r>
                        <a:rPr lang="en-US" dirty="0"/>
                        <a:t> 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accessory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031497"/>
                  </a:ext>
                </a:extLst>
              </a:tr>
              <a:tr h="370907">
                <a:tc>
                  <a:txBody>
                    <a:bodyPr/>
                    <a:lstStyle/>
                    <a:p>
                      <a:r>
                        <a:rPr lang="en-US" dirty="0"/>
                        <a:t> 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accessory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8603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FB46E61-C381-5646-92A2-15FF99081EB6}"/>
              </a:ext>
            </a:extLst>
          </p:cNvPr>
          <p:cNvSpPr txBox="1"/>
          <p:nvPr/>
        </p:nvSpPr>
        <p:spPr>
          <a:xfrm>
            <a:off x="1403648" y="5589240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“Associate with each product the average price of all the products of that product’s type.”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9F103C-8736-8941-A867-B0EA5CD5D32C}"/>
              </a:ext>
            </a:extLst>
          </p:cNvPr>
          <p:cNvSpPr txBox="1"/>
          <p:nvPr/>
        </p:nvSpPr>
        <p:spPr>
          <a:xfrm>
            <a:off x="3445011" y="756586"/>
            <a:ext cx="146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3800449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D0A1-E349-7944-A92B-FE02E82C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775730-C2A9-BB4A-8595-467B71B5AD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87130"/>
              </p:ext>
            </p:extLst>
          </p:nvPr>
        </p:nvGraphicFramePr>
        <p:xfrm>
          <a:off x="457200" y="2780928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91062985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972019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00722006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147673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7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accessory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233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necklace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accessory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39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accessory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3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accessory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78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pijamas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housewear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90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slippers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housewear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34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footliner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44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leggings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7124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A00423-1069-7748-8AC0-1FD9DC9B62F2}"/>
              </a:ext>
            </a:extLst>
          </p:cNvPr>
          <p:cNvSpPr txBox="1"/>
          <p:nvPr/>
        </p:nvSpPr>
        <p:spPr>
          <a:xfrm>
            <a:off x="457200" y="1858150"/>
            <a:ext cx="7637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SELECT name, type, price, </a:t>
            </a:r>
            <a:r>
              <a:rPr lang="en-US" sz="2000" dirty="0">
                <a:solidFill>
                  <a:srgbClr val="FF0000"/>
                </a:solidFill>
              </a:rPr>
              <a:t>AVG(price) OVER 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>
                <a:solidFill>
                  <a:srgbClr val="7030A0"/>
                </a:solidFill>
              </a:rPr>
              <a:t>PARTITION BY </a:t>
            </a:r>
            <a:r>
              <a:rPr lang="en-US" sz="2000" dirty="0">
                <a:solidFill>
                  <a:srgbClr val="0070C0"/>
                </a:solidFill>
              </a:rPr>
              <a:t>type)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FROM    product;</a:t>
            </a:r>
          </a:p>
        </p:txBody>
      </p:sp>
    </p:spTree>
    <p:extLst>
      <p:ext uri="{BB962C8B-B14F-4D97-AF65-F5344CB8AC3E}">
        <p14:creationId xmlns:p14="http://schemas.microsoft.com/office/powerpoint/2010/main" val="3070813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3EF3-7354-1F4C-ADE2-8B3C6D0AE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A5C4E-42EE-214B-A238-11FD0322A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861979-1F95-3647-A178-E62340591339}"/>
              </a:ext>
            </a:extLst>
          </p:cNvPr>
          <p:cNvSpPr txBox="1"/>
          <p:nvPr/>
        </p:nvSpPr>
        <p:spPr>
          <a:xfrm>
            <a:off x="827584" y="2564904"/>
            <a:ext cx="57540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SELECT </a:t>
            </a:r>
            <a:r>
              <a:rPr lang="en-US" sz="2400" dirty="0" err="1">
                <a:solidFill>
                  <a:srgbClr val="0070C0"/>
                </a:solidFill>
              </a:rPr>
              <a:t>p.name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err="1">
                <a:solidFill>
                  <a:srgbClr val="0070C0"/>
                </a:solidFill>
              </a:rPr>
              <a:t>p.type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err="1">
                <a:solidFill>
                  <a:srgbClr val="0070C0"/>
                </a:solidFill>
              </a:rPr>
              <a:t>p.price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(SELECT AVG(p1.price)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FROM    product p1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WHERE p1.type = </a:t>
            </a:r>
            <a:r>
              <a:rPr lang="en-US" sz="2400" dirty="0" err="1">
                <a:solidFill>
                  <a:srgbClr val="0070C0"/>
                </a:solidFill>
              </a:rPr>
              <a:t>p.type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FROM   product p;</a:t>
            </a:r>
          </a:p>
        </p:txBody>
      </p:sp>
    </p:spTree>
    <p:extLst>
      <p:ext uri="{BB962C8B-B14F-4D97-AF65-F5344CB8AC3E}">
        <p14:creationId xmlns:p14="http://schemas.microsoft.com/office/powerpoint/2010/main" val="20052119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D989-AD1E-EF4E-BC9F-426050AA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9CD0B1-C0F5-9D40-90E2-CCC8943AB8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51994"/>
              </p:ext>
            </p:extLst>
          </p:nvPr>
        </p:nvGraphicFramePr>
        <p:xfrm>
          <a:off x="457200" y="3212976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97408864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3969920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26491172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405840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020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necklace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accessory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877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accessory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72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accessory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93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accessory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01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slippers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housewear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7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pijamas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housewear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959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leggings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3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footliner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3422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74514D-38E5-1B43-892E-985DD546065F}"/>
              </a:ext>
            </a:extLst>
          </p:cNvPr>
          <p:cNvSpPr txBox="1"/>
          <p:nvPr/>
        </p:nvSpPr>
        <p:spPr>
          <a:xfrm>
            <a:off x="407366" y="854390"/>
            <a:ext cx="7390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List the rank order of the price of each product among </a:t>
            </a:r>
          </a:p>
          <a:p>
            <a:r>
              <a:rPr lang="en-US" sz="2400" dirty="0"/>
              <a:t>all the tuples of its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616C50-65F0-1043-8F19-B7406A3270EE}"/>
              </a:ext>
            </a:extLst>
          </p:cNvPr>
          <p:cNvSpPr txBox="1"/>
          <p:nvPr/>
        </p:nvSpPr>
        <p:spPr>
          <a:xfrm>
            <a:off x="407366" y="1835688"/>
            <a:ext cx="8329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SELECT name, type, price,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</a:t>
            </a:r>
            <a:r>
              <a:rPr lang="en-US" sz="2400" dirty="0">
                <a:solidFill>
                  <a:srgbClr val="FF0000"/>
                </a:solidFill>
              </a:rPr>
              <a:t>rank() OVER 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>
                <a:solidFill>
                  <a:srgbClr val="7030A0"/>
                </a:solidFill>
              </a:rPr>
              <a:t>PARTITION BY </a:t>
            </a:r>
            <a:r>
              <a:rPr lang="en-US" sz="2400" dirty="0">
                <a:solidFill>
                  <a:srgbClr val="0070C0"/>
                </a:solidFill>
              </a:rPr>
              <a:t>type </a:t>
            </a:r>
            <a:r>
              <a:rPr lang="en-US" sz="2400" dirty="0">
                <a:solidFill>
                  <a:srgbClr val="FF0000"/>
                </a:solidFill>
              </a:rPr>
              <a:t>ORDER BY </a:t>
            </a:r>
            <a:r>
              <a:rPr lang="en-US" sz="2400" dirty="0">
                <a:solidFill>
                  <a:srgbClr val="0070C0"/>
                </a:solidFill>
              </a:rPr>
              <a:t>price)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FROM   Product;</a:t>
            </a:r>
          </a:p>
        </p:txBody>
      </p:sp>
    </p:spTree>
    <p:extLst>
      <p:ext uri="{BB962C8B-B14F-4D97-AF65-F5344CB8AC3E}">
        <p14:creationId xmlns:p14="http://schemas.microsoft.com/office/powerpoint/2010/main" val="39900404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3EF3-7354-1F4C-ADE2-8B3C6D0AE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A5C4E-42EE-214B-A238-11FD0322A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861979-1F95-3647-A178-E62340591339}"/>
              </a:ext>
            </a:extLst>
          </p:cNvPr>
          <p:cNvSpPr txBox="1"/>
          <p:nvPr/>
        </p:nvSpPr>
        <p:spPr>
          <a:xfrm>
            <a:off x="827584" y="2564904"/>
            <a:ext cx="63736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SELECT </a:t>
            </a:r>
            <a:r>
              <a:rPr lang="en-US" sz="2400" dirty="0" err="1">
                <a:solidFill>
                  <a:srgbClr val="0070C0"/>
                </a:solidFill>
              </a:rPr>
              <a:t>p.name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err="1">
                <a:solidFill>
                  <a:srgbClr val="0070C0"/>
                </a:solidFill>
              </a:rPr>
              <a:t>p.type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err="1">
                <a:solidFill>
                  <a:srgbClr val="0070C0"/>
                </a:solidFill>
              </a:rPr>
              <a:t>p.price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(SELECT COUNT(1)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FROM    product p1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WHERE p1.type = </a:t>
            </a:r>
            <a:r>
              <a:rPr lang="en-US" sz="2400" dirty="0" err="1">
                <a:solidFill>
                  <a:srgbClr val="0070C0"/>
                </a:solidFill>
              </a:rPr>
              <a:t>p.type</a:t>
            </a:r>
            <a:r>
              <a:rPr lang="en-US" sz="2400" dirty="0">
                <a:solidFill>
                  <a:srgbClr val="0070C0"/>
                </a:solidFill>
              </a:rPr>
              <a:t> AND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  p1.price &lt; </a:t>
            </a:r>
            <a:r>
              <a:rPr lang="en-US" sz="2400" dirty="0" err="1">
                <a:solidFill>
                  <a:srgbClr val="0070C0"/>
                </a:solidFill>
              </a:rPr>
              <a:t>p.price</a:t>
            </a:r>
            <a:r>
              <a:rPr lang="en-US" sz="2400" dirty="0">
                <a:solidFill>
                  <a:srgbClr val="0070C0"/>
                </a:solidFill>
              </a:rPr>
              <a:t>) + 1</a:t>
            </a:r>
          </a:p>
          <a:p>
            <a:r>
              <a:rPr lang="en-US" sz="2400" dirty="0">
                <a:solidFill>
                  <a:srgbClr val="0070C0"/>
                </a:solidFill>
              </a:rPr>
              <a:t>FROM   product p;</a:t>
            </a:r>
          </a:p>
        </p:txBody>
      </p:sp>
    </p:spTree>
    <p:extLst>
      <p:ext uri="{BB962C8B-B14F-4D97-AF65-F5344CB8AC3E}">
        <p14:creationId xmlns:p14="http://schemas.microsoft.com/office/powerpoint/2010/main" val="214710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Applications of 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analytics</a:t>
            </a:r>
          </a:p>
          <a:p>
            <a:r>
              <a:rPr lang="en-US" dirty="0"/>
              <a:t>Formulating complex queries</a:t>
            </a:r>
          </a:p>
          <a:p>
            <a:r>
              <a:rPr lang="en-US" dirty="0"/>
              <a:t>Facilitating efficient query evaluation</a:t>
            </a:r>
          </a:p>
        </p:txBody>
      </p:sp>
    </p:spTree>
    <p:extLst>
      <p:ext uri="{BB962C8B-B14F-4D97-AF65-F5344CB8AC3E}">
        <p14:creationId xmlns:p14="http://schemas.microsoft.com/office/powerpoint/2010/main" val="1088134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D989-AD1E-EF4E-BC9F-426050AA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9CD0B1-C0F5-9D40-90E2-CCC8943AB8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055874"/>
              </p:ext>
            </p:extLst>
          </p:nvPr>
        </p:nvGraphicFramePr>
        <p:xfrm>
          <a:off x="457200" y="3212976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97408864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3969920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26491172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405840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020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necklace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accessory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877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accessory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72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accessory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93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accessory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01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slippers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housewear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7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pijamas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housewear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959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leggings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3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footliner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3422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74514D-38E5-1B43-892E-985DD546065F}"/>
              </a:ext>
            </a:extLst>
          </p:cNvPr>
          <p:cNvSpPr txBox="1"/>
          <p:nvPr/>
        </p:nvSpPr>
        <p:spPr>
          <a:xfrm>
            <a:off x="436351" y="1021653"/>
            <a:ext cx="7271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Display a running total of the prices by different 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616C50-65F0-1043-8F19-B7406A3270EE}"/>
              </a:ext>
            </a:extLst>
          </p:cNvPr>
          <p:cNvSpPr txBox="1"/>
          <p:nvPr/>
        </p:nvSpPr>
        <p:spPr>
          <a:xfrm>
            <a:off x="436351" y="1800882"/>
            <a:ext cx="8361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SELECT name, type, price,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</a:t>
            </a:r>
            <a:r>
              <a:rPr lang="en-US" sz="2400" dirty="0">
                <a:solidFill>
                  <a:srgbClr val="FF0000"/>
                </a:solidFill>
              </a:rPr>
              <a:t>SUM(</a:t>
            </a:r>
            <a:r>
              <a:rPr lang="en-US" sz="2400" dirty="0">
                <a:solidFill>
                  <a:srgbClr val="0070C0"/>
                </a:solidFill>
              </a:rPr>
              <a:t>price</a:t>
            </a:r>
            <a:r>
              <a:rPr lang="en-US" sz="2400" dirty="0">
                <a:solidFill>
                  <a:srgbClr val="FF0000"/>
                </a:solidFill>
              </a:rPr>
              <a:t>) OVER 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>
                <a:solidFill>
                  <a:srgbClr val="7030A0"/>
                </a:solidFill>
              </a:rPr>
              <a:t>PARTITION BY </a:t>
            </a:r>
            <a:r>
              <a:rPr lang="en-US" sz="2400" dirty="0">
                <a:solidFill>
                  <a:srgbClr val="0070C0"/>
                </a:solidFill>
              </a:rPr>
              <a:t>type </a:t>
            </a:r>
            <a:r>
              <a:rPr lang="en-US" sz="2400" dirty="0">
                <a:solidFill>
                  <a:srgbClr val="FF0000"/>
                </a:solidFill>
              </a:rPr>
              <a:t>ORDER BY </a:t>
            </a:r>
            <a:r>
              <a:rPr lang="en-US" sz="2400" dirty="0">
                <a:solidFill>
                  <a:srgbClr val="0070C0"/>
                </a:solidFill>
              </a:rPr>
              <a:t>price)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FROM   Product;</a:t>
            </a:r>
          </a:p>
        </p:txBody>
      </p:sp>
    </p:spTree>
    <p:extLst>
      <p:ext uri="{BB962C8B-B14F-4D97-AF65-F5344CB8AC3E}">
        <p14:creationId xmlns:p14="http://schemas.microsoft.com/office/powerpoint/2010/main" val="15400576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3EF3-7354-1F4C-ADE2-8B3C6D0AE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A5C4E-42EE-214B-A238-11FD0322A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861979-1F95-3647-A178-E62340591339}"/>
              </a:ext>
            </a:extLst>
          </p:cNvPr>
          <p:cNvSpPr txBox="1"/>
          <p:nvPr/>
        </p:nvSpPr>
        <p:spPr>
          <a:xfrm>
            <a:off x="827584" y="2564904"/>
            <a:ext cx="63736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SELECT </a:t>
            </a:r>
            <a:r>
              <a:rPr lang="en-US" sz="2400" err="1">
                <a:solidFill>
                  <a:srgbClr val="0070C0"/>
                </a:solidFill>
              </a:rPr>
              <a:t>p</a:t>
            </a:r>
            <a:r>
              <a:rPr lang="en-US" sz="2400">
                <a:solidFill>
                  <a:srgbClr val="0070C0"/>
                </a:solidFill>
              </a:rPr>
              <a:t>.name, </a:t>
            </a:r>
            <a:r>
              <a:rPr lang="en-US" sz="2400" dirty="0" err="1">
                <a:solidFill>
                  <a:srgbClr val="0070C0"/>
                </a:solidFill>
              </a:rPr>
              <a:t>p.type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err="1">
                <a:solidFill>
                  <a:srgbClr val="0070C0"/>
                </a:solidFill>
              </a:rPr>
              <a:t>p.price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(SELECT SUM(p1.price)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FROM    product p1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WHERE p1.type = </a:t>
            </a:r>
            <a:r>
              <a:rPr lang="en-US" sz="2400" dirty="0" err="1">
                <a:solidFill>
                  <a:srgbClr val="0070C0"/>
                </a:solidFill>
              </a:rPr>
              <a:t>p.type</a:t>
            </a:r>
            <a:r>
              <a:rPr lang="en-US" sz="2400" dirty="0">
                <a:solidFill>
                  <a:srgbClr val="0070C0"/>
                </a:solidFill>
              </a:rPr>
              <a:t> AND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   p1.price &lt;= </a:t>
            </a:r>
            <a:r>
              <a:rPr lang="en-US" sz="2400" dirty="0" err="1">
                <a:solidFill>
                  <a:srgbClr val="0070C0"/>
                </a:solidFill>
              </a:rPr>
              <a:t>p.price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FROM   product p;</a:t>
            </a:r>
          </a:p>
        </p:txBody>
      </p:sp>
    </p:spTree>
    <p:extLst>
      <p:ext uri="{BB962C8B-B14F-4D97-AF65-F5344CB8AC3E}">
        <p14:creationId xmlns:p14="http://schemas.microsoft.com/office/powerpoint/2010/main" val="2250335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the size of a set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Let R(A1,</a:t>
            </a:r>
            <a:r>
              <a:rPr lang="is-IS" dirty="0"/>
              <a:t>…,An) be a relation.</a:t>
            </a:r>
          </a:p>
          <a:p>
            <a:r>
              <a:rPr lang="is-IS" dirty="0"/>
              <a:t>Then |R| can be obtained as follows:</a:t>
            </a:r>
          </a:p>
          <a:p>
            <a:endParaRPr lang="is-IS" dirty="0"/>
          </a:p>
          <a:p>
            <a:endParaRPr lang="is-IS" dirty="0"/>
          </a:p>
          <a:p>
            <a:r>
              <a:rPr lang="is-IS" dirty="0"/>
              <a:t>Alternatively, </a:t>
            </a:r>
          </a:p>
          <a:p>
            <a:endParaRPr lang="is-IS" dirty="0"/>
          </a:p>
          <a:p>
            <a:endParaRPr lang="is-IS" dirty="0"/>
          </a:p>
          <a:p>
            <a:r>
              <a:rPr lang="is-IS" dirty="0"/>
              <a:t>Of course we can restrict the </a:t>
            </a:r>
            <a:r>
              <a:rPr lang="is-IS" dirty="0">
                <a:solidFill>
                  <a:srgbClr val="0070C0"/>
                </a:solidFill>
              </a:rPr>
              <a:t>COUNT</a:t>
            </a:r>
            <a:r>
              <a:rPr lang="is-IS" dirty="0"/>
              <a:t> function to apply to a subset of R by applying a </a:t>
            </a:r>
            <a:r>
              <a:rPr lang="is-IS" dirty="0">
                <a:solidFill>
                  <a:srgbClr val="0070C0"/>
                </a:solidFill>
              </a:rPr>
              <a:t>WHERE</a:t>
            </a:r>
            <a:r>
              <a:rPr lang="is-IS" dirty="0"/>
              <a:t> clause.</a:t>
            </a:r>
          </a:p>
          <a:p>
            <a:endParaRPr lang="is-I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3068960"/>
            <a:ext cx="54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SELECT COUNT(*)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FROM    R r;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A5FD25-3687-8E4A-B1AF-63014FE6102E}"/>
              </a:ext>
            </a:extLst>
          </p:cNvPr>
          <p:cNvSpPr txBox="1"/>
          <p:nvPr/>
        </p:nvSpPr>
        <p:spPr>
          <a:xfrm>
            <a:off x="8686800" y="5589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BA952A-CFC7-DB4B-A4E6-729CB2626DDA}"/>
              </a:ext>
            </a:extLst>
          </p:cNvPr>
          <p:cNvSpPr txBox="1"/>
          <p:nvPr/>
        </p:nvSpPr>
        <p:spPr>
          <a:xfrm>
            <a:off x="2144880" y="4426079"/>
            <a:ext cx="2810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SELECT COUNT(1)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FROM    R r;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24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89120"/>
          </a:xfrm>
        </p:spPr>
        <p:txBody>
          <a:bodyPr/>
          <a:lstStyle/>
          <a:p>
            <a:r>
              <a:rPr lang="en-US" dirty="0"/>
              <a:t>“Find the number of courses in which the student with </a:t>
            </a:r>
            <a:r>
              <a:rPr lang="en-US" dirty="0" err="1"/>
              <a:t>sid</a:t>
            </a:r>
            <a:r>
              <a:rPr lang="en-US" dirty="0"/>
              <a:t> 10 is enrolled.”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“Find the number of students who are not enrolled in any CS course.”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1800" y="2780928"/>
            <a:ext cx="2448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SELECT COUNT(*)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FROM    Enroll E</a:t>
            </a:r>
          </a:p>
          <a:p>
            <a:r>
              <a:rPr lang="en-US" sz="2000" dirty="0">
                <a:solidFill>
                  <a:srgbClr val="0070C0"/>
                </a:solidFill>
              </a:rPr>
              <a:t>WHERE </a:t>
            </a:r>
            <a:r>
              <a:rPr lang="en-US" sz="2000" dirty="0" err="1">
                <a:solidFill>
                  <a:srgbClr val="0070C0"/>
                </a:solidFill>
              </a:rPr>
              <a:t>E.sid</a:t>
            </a:r>
            <a:r>
              <a:rPr lang="en-US" sz="2000" dirty="0">
                <a:solidFill>
                  <a:srgbClr val="0070C0"/>
                </a:solidFill>
              </a:rPr>
              <a:t> = ‘s10’;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3608" y="4714693"/>
            <a:ext cx="776327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SELECT COUNT(*)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FROM    Student S</a:t>
            </a:r>
          </a:p>
          <a:p>
            <a:r>
              <a:rPr lang="en-US" sz="2000" dirty="0">
                <a:solidFill>
                  <a:srgbClr val="0070C0"/>
                </a:solidFill>
              </a:rPr>
              <a:t>WHERE </a:t>
            </a:r>
            <a:r>
              <a:rPr lang="en-US" sz="2000" dirty="0" err="1">
                <a:solidFill>
                  <a:srgbClr val="0070C0"/>
                </a:solidFill>
              </a:rPr>
              <a:t>S.Sid</a:t>
            </a:r>
            <a:r>
              <a:rPr lang="en-US" sz="2000" dirty="0">
                <a:solidFill>
                  <a:srgbClr val="0070C0"/>
                </a:solidFill>
              </a:rPr>
              <a:t> NOT IN (SELECT </a:t>
            </a:r>
            <a:r>
              <a:rPr lang="en-US" sz="2000" dirty="0" err="1">
                <a:solidFill>
                  <a:srgbClr val="0070C0"/>
                </a:solidFill>
              </a:rPr>
              <a:t>E.Sid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           FROM    Enroll E, Course C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           WHERE </a:t>
            </a:r>
            <a:r>
              <a:rPr lang="en-US" sz="2000" dirty="0" err="1">
                <a:solidFill>
                  <a:srgbClr val="0070C0"/>
                </a:solidFill>
              </a:rPr>
              <a:t>E.Cno</a:t>
            </a:r>
            <a:r>
              <a:rPr lang="en-US" sz="2000" dirty="0">
                <a:solidFill>
                  <a:srgbClr val="0070C0"/>
                </a:solidFill>
              </a:rPr>
              <a:t> = </a:t>
            </a:r>
            <a:r>
              <a:rPr lang="en-US" sz="2000" dirty="0" err="1">
                <a:solidFill>
                  <a:srgbClr val="0070C0"/>
                </a:solidFill>
              </a:rPr>
              <a:t>C.Cno</a:t>
            </a:r>
            <a:r>
              <a:rPr lang="en-US" sz="2000" dirty="0">
                <a:solidFill>
                  <a:srgbClr val="0070C0"/>
                </a:solidFill>
              </a:rPr>
              <a:t> AND </a:t>
            </a:r>
            <a:r>
              <a:rPr lang="en-US" sz="2000" dirty="0" err="1">
                <a:solidFill>
                  <a:srgbClr val="0070C0"/>
                </a:solidFill>
              </a:rPr>
              <a:t>C.Dept</a:t>
            </a:r>
            <a:r>
              <a:rPr lang="en-US" sz="2000" dirty="0">
                <a:solidFill>
                  <a:srgbClr val="0070C0"/>
                </a:solidFill>
              </a:rPr>
              <a:t> = ‘CS’);</a:t>
            </a:r>
          </a:p>
        </p:txBody>
      </p:sp>
    </p:spTree>
    <p:extLst>
      <p:ext uri="{BB962C8B-B14F-4D97-AF65-F5344CB8AC3E}">
        <p14:creationId xmlns:p14="http://schemas.microsoft.com/office/powerpoint/2010/main" val="170194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R and S be two relations, then the following query will 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×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|</m:t>
                    </m:r>
                  </m:oMath>
                </a14:m>
                <a:r>
                  <a:rPr lang="en-US" dirty="0"/>
                  <a:t>, i.e. the size of the cartesian (cross) product of R and S.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𝑅</m:t>
                    </m:r>
                    <m:r>
                      <a:rPr lang="en-US" b="0" i="1" smtClean="0">
                        <a:latin typeface="Cambria Math" charset="0"/>
                      </a:rPr>
                      <m:t> ×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 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𝑟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}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771800" y="3284984"/>
            <a:ext cx="23398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SELECT COUNT(*)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FROM R r, S s;</a:t>
            </a:r>
          </a:p>
        </p:txBody>
      </p:sp>
    </p:spTree>
    <p:extLst>
      <p:ext uri="{BB962C8B-B14F-4D97-AF65-F5344CB8AC3E}">
        <p14:creationId xmlns:p14="http://schemas.microsoft.com/office/powerpoint/2010/main" val="1190057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DISTINCT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724805"/>
              </p:ext>
            </p:extLst>
          </p:nvPr>
        </p:nvGraphicFramePr>
        <p:xfrm>
          <a:off x="421814" y="2420888"/>
          <a:ext cx="1584176" cy="230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3608" y="194932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55776" y="2780928"/>
            <a:ext cx="36283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SELECT COUNT(r1.A) AS Total</a:t>
            </a:r>
          </a:p>
          <a:p>
            <a:r>
              <a:rPr lang="en-US" sz="2000" dirty="0">
                <a:solidFill>
                  <a:srgbClr val="0070C0"/>
                </a:solidFill>
              </a:rPr>
              <a:t>FROM    R r1, R r2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615700"/>
              </p:ext>
            </p:extLst>
          </p:nvPr>
        </p:nvGraphicFramePr>
        <p:xfrm>
          <a:off x="7006952" y="2802652"/>
          <a:ext cx="1679848" cy="73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9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6254390" y="3068960"/>
            <a:ext cx="504056" cy="18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20946" y="4887034"/>
            <a:ext cx="511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SELECT COUNT(</a:t>
            </a:r>
            <a:r>
              <a:rPr lang="en-US" sz="2000" dirty="0">
                <a:solidFill>
                  <a:srgbClr val="FF0000"/>
                </a:solidFill>
              </a:rPr>
              <a:t>DISTINCT</a:t>
            </a:r>
            <a:r>
              <a:rPr lang="en-US" sz="2000" dirty="0">
                <a:solidFill>
                  <a:srgbClr val="0070C0"/>
                </a:solidFill>
              </a:rPr>
              <a:t> r1.A) AS Total</a:t>
            </a:r>
          </a:p>
          <a:p>
            <a:r>
              <a:rPr lang="en-US" sz="2000" dirty="0">
                <a:solidFill>
                  <a:srgbClr val="0070C0"/>
                </a:solidFill>
              </a:rPr>
              <a:t>FROM   R r1, R r2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436210"/>
              </p:ext>
            </p:extLst>
          </p:nvPr>
        </p:nvGraphicFramePr>
        <p:xfrm>
          <a:off x="7002338" y="4836931"/>
          <a:ext cx="1679848" cy="792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6298215" y="5054565"/>
            <a:ext cx="504056" cy="18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78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8975</TotalTime>
  <Words>3383</Words>
  <Application>Microsoft Macintosh PowerPoint</Application>
  <PresentationFormat>On-screen Show (4:3)</PresentationFormat>
  <Paragraphs>886</Paragraphs>
  <Slides>51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Calibri</vt:lpstr>
      <vt:lpstr>Cambria Math</vt:lpstr>
      <vt:lpstr>Constantia</vt:lpstr>
      <vt:lpstr>Wingdings 2</vt:lpstr>
      <vt:lpstr>Flow</vt:lpstr>
      <vt:lpstr>Worksheet</vt:lpstr>
      <vt:lpstr>Aggregate Functions and Data Partitioning</vt:lpstr>
      <vt:lpstr>Collections and aggregate functions</vt:lpstr>
      <vt:lpstr>Examples of collections</vt:lpstr>
      <vt:lpstr>Aggregate functions on unordered collections</vt:lpstr>
      <vt:lpstr>Applications of aggregate functions</vt:lpstr>
      <vt:lpstr>Counting the size of a set in SQL</vt:lpstr>
      <vt:lpstr>COUNT examples</vt:lpstr>
      <vt:lpstr>COUNT Example</vt:lpstr>
      <vt:lpstr>COUNT DISTINCT</vt:lpstr>
      <vt:lpstr>Simulating COUNT with SUM</vt:lpstr>
      <vt:lpstr>Example</vt:lpstr>
      <vt:lpstr>Caveat: empty collection</vt:lpstr>
      <vt:lpstr>MIN and MAX aggregate functions</vt:lpstr>
      <vt:lpstr>CAVEAT: aggregate functions on empty set</vt:lpstr>
      <vt:lpstr>Partitioning and counting</vt:lpstr>
      <vt:lpstr>Partition and map count function</vt:lpstr>
      <vt:lpstr>Partition and map COUNT in SQL</vt:lpstr>
      <vt:lpstr>The GROUP BY map COUNT method</vt:lpstr>
      <vt:lpstr>The user-defined COUNT FUNCTION method</vt:lpstr>
      <vt:lpstr>PowerPoint Presentation</vt:lpstr>
      <vt:lpstr>The SELECT COUNT-expression method</vt:lpstr>
      <vt:lpstr>Example query</vt:lpstr>
      <vt:lpstr>Example query</vt:lpstr>
      <vt:lpstr>Example query</vt:lpstr>
      <vt:lpstr>The COUNT-bug of GROUP BY</vt:lpstr>
      <vt:lpstr>Fixing the COUNT-bug</vt:lpstr>
      <vt:lpstr>Partitioning on different dimensions</vt:lpstr>
      <vt:lpstr>What can appear in the GROUP BY clause?</vt:lpstr>
      <vt:lpstr>Example: expressions in GROUP BY</vt:lpstr>
      <vt:lpstr>Example: expression in GROUP BY</vt:lpstr>
      <vt:lpstr>Restrictions on SELECT clause in GROUP BY query</vt:lpstr>
      <vt:lpstr>Aggregate expressions in SELECT clause</vt:lpstr>
      <vt:lpstr>Aggregate expressions in SELECT clause</vt:lpstr>
      <vt:lpstr>Use case: some simple statistics</vt:lpstr>
      <vt:lpstr>Trials and random variable</vt:lpstr>
      <vt:lpstr>Frequency</vt:lpstr>
      <vt:lpstr>Expected value of the random variable Dice1+Dice2</vt:lpstr>
      <vt:lpstr>The HAVING clause in GROUP BY queries</vt:lpstr>
      <vt:lpstr>Example: HAVING clause</vt:lpstr>
      <vt:lpstr>Simulating HAVING clause with user-defined functions in WHERE </vt:lpstr>
      <vt:lpstr>Spreadsheet (Data Cube)</vt:lpstr>
      <vt:lpstr>GROUPING sets</vt:lpstr>
      <vt:lpstr>  CUBE operation</vt:lpstr>
      <vt:lpstr>WINDOW functions</vt:lpstr>
      <vt:lpstr>PowerPoint Presentation</vt:lpstr>
      <vt:lpstr>PowerPoint Presentation</vt:lpstr>
      <vt:lpstr>Equivalent query</vt:lpstr>
      <vt:lpstr>PowerPoint Presentation</vt:lpstr>
      <vt:lpstr>Equivalent query</vt:lpstr>
      <vt:lpstr>PowerPoint Presentation</vt:lpstr>
      <vt:lpstr>Equivalent 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GYSSENS Marc</dc:creator>
  <cp:lastModifiedBy>Dirk Vangucht</cp:lastModifiedBy>
  <cp:revision>196</cp:revision>
  <dcterms:created xsi:type="dcterms:W3CDTF">2017-08-19T15:35:12Z</dcterms:created>
  <dcterms:modified xsi:type="dcterms:W3CDTF">2020-02-03T18:29:01Z</dcterms:modified>
</cp:coreProperties>
</file>