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322" r:id="rId4"/>
    <p:sldId id="331" r:id="rId5"/>
    <p:sldId id="333" r:id="rId6"/>
    <p:sldId id="335" r:id="rId7"/>
    <p:sldId id="334" r:id="rId8"/>
    <p:sldId id="290" r:id="rId9"/>
    <p:sldId id="291" r:id="rId10"/>
    <p:sldId id="320" r:id="rId11"/>
    <p:sldId id="292" r:id="rId12"/>
    <p:sldId id="352" r:id="rId13"/>
    <p:sldId id="353" r:id="rId14"/>
    <p:sldId id="354" r:id="rId15"/>
    <p:sldId id="355" r:id="rId16"/>
    <p:sldId id="356" r:id="rId17"/>
    <p:sldId id="294" r:id="rId18"/>
    <p:sldId id="293" r:id="rId19"/>
    <p:sldId id="257" r:id="rId20"/>
    <p:sldId id="280" r:id="rId21"/>
    <p:sldId id="298" r:id="rId22"/>
    <p:sldId id="325" r:id="rId23"/>
    <p:sldId id="288" r:id="rId24"/>
    <p:sldId id="351" r:id="rId25"/>
    <p:sldId id="336" r:id="rId26"/>
    <p:sldId id="347" r:id="rId27"/>
    <p:sldId id="337" r:id="rId28"/>
    <p:sldId id="338" r:id="rId29"/>
    <p:sldId id="258" r:id="rId30"/>
    <p:sldId id="297" r:id="rId31"/>
    <p:sldId id="339" r:id="rId32"/>
    <p:sldId id="340" r:id="rId33"/>
    <p:sldId id="326" r:id="rId34"/>
    <p:sldId id="260" r:id="rId35"/>
    <p:sldId id="341" r:id="rId36"/>
    <p:sldId id="342" r:id="rId37"/>
    <p:sldId id="327" r:id="rId38"/>
    <p:sldId id="259" r:id="rId39"/>
    <p:sldId id="295" r:id="rId40"/>
    <p:sldId id="343" r:id="rId41"/>
    <p:sldId id="344" r:id="rId42"/>
    <p:sldId id="328" r:id="rId43"/>
    <p:sldId id="321" r:id="rId44"/>
    <p:sldId id="263" r:id="rId45"/>
    <p:sldId id="284" r:id="rId46"/>
    <p:sldId id="302" r:id="rId47"/>
    <p:sldId id="329" r:id="rId48"/>
    <p:sldId id="262" r:id="rId49"/>
    <p:sldId id="323" r:id="rId50"/>
    <p:sldId id="345" r:id="rId51"/>
    <p:sldId id="346" r:id="rId52"/>
    <p:sldId id="330" r:id="rId53"/>
    <p:sldId id="324" r:id="rId54"/>
    <p:sldId id="316" r:id="rId55"/>
    <p:sldId id="317" r:id="rId56"/>
    <p:sldId id="319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Rg st="44" end="5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05"/>
  </p:normalViewPr>
  <p:slideViewPr>
    <p:cSldViewPr>
      <p:cViewPr varScale="1">
        <p:scale>
          <a:sx n="107" d="100"/>
          <a:sy n="107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FD1F5-95FE-E146-9571-65A612C2883F}" type="doc">
      <dgm:prSet loTypeId="urn:microsoft.com/office/officeart/2005/8/layout/venn1" loCatId="" qsTypeId="urn:microsoft.com/office/officeart/2005/8/quickstyle/simple2" qsCatId="simple" csTypeId="urn:microsoft.com/office/officeart/2005/8/colors/colorful5" csCatId="colorful" phldr="1"/>
      <dgm:spPr/>
    </dgm:pt>
    <dgm:pt modelId="{128C4208-877C-5B4D-9194-0890B24A8AEB}">
      <dgm:prSet phldrT="[Text]" phldr="1"/>
      <dgm:spPr/>
      <dgm:t>
        <a:bodyPr/>
        <a:lstStyle/>
        <a:p>
          <a:endParaRPr lang="en-US"/>
        </a:p>
      </dgm:t>
    </dgm:pt>
    <dgm:pt modelId="{BB184911-17A6-744A-A526-CFC4B823DF2D}" type="parTrans" cxnId="{4BC1357C-A645-0242-A7F5-8105F7E96918}">
      <dgm:prSet/>
      <dgm:spPr/>
      <dgm:t>
        <a:bodyPr/>
        <a:lstStyle/>
        <a:p>
          <a:endParaRPr lang="en-US"/>
        </a:p>
      </dgm:t>
    </dgm:pt>
    <dgm:pt modelId="{3B30B035-06B1-EF43-955F-751721E62D35}" type="sibTrans" cxnId="{4BC1357C-A645-0242-A7F5-8105F7E96918}">
      <dgm:prSet/>
      <dgm:spPr/>
      <dgm:t>
        <a:bodyPr/>
        <a:lstStyle/>
        <a:p>
          <a:endParaRPr lang="en-US"/>
        </a:p>
      </dgm:t>
    </dgm:pt>
    <dgm:pt modelId="{B2F3B1D3-6224-9746-8F7C-9CBB2611C1DF}">
      <dgm:prSet phldrT="[Text]" phldr="1"/>
      <dgm:spPr/>
      <dgm:t>
        <a:bodyPr/>
        <a:lstStyle/>
        <a:p>
          <a:endParaRPr lang="en-US" dirty="0"/>
        </a:p>
      </dgm:t>
    </dgm:pt>
    <dgm:pt modelId="{B29D78E6-8E5E-494B-A62B-04DBC70FA885}" type="parTrans" cxnId="{52A93FB4-B560-654B-8C56-D41BCA631161}">
      <dgm:prSet/>
      <dgm:spPr/>
      <dgm:t>
        <a:bodyPr/>
        <a:lstStyle/>
        <a:p>
          <a:endParaRPr lang="en-US"/>
        </a:p>
      </dgm:t>
    </dgm:pt>
    <dgm:pt modelId="{4AD06302-9594-D240-B716-AC53F15E8C48}" type="sibTrans" cxnId="{52A93FB4-B560-654B-8C56-D41BCA631161}">
      <dgm:prSet/>
      <dgm:spPr/>
      <dgm:t>
        <a:bodyPr/>
        <a:lstStyle/>
        <a:p>
          <a:endParaRPr lang="en-US"/>
        </a:p>
      </dgm:t>
    </dgm:pt>
    <dgm:pt modelId="{766C1BE9-5B30-8948-BF9E-D8C2E9A990C4}" type="pres">
      <dgm:prSet presAssocID="{C52FD1F5-95FE-E146-9571-65A612C2883F}" presName="compositeShape" presStyleCnt="0">
        <dgm:presLayoutVars>
          <dgm:chMax val="7"/>
          <dgm:dir/>
          <dgm:resizeHandles val="exact"/>
        </dgm:presLayoutVars>
      </dgm:prSet>
      <dgm:spPr/>
    </dgm:pt>
    <dgm:pt modelId="{7452161B-ADFA-B444-B71E-31A993C4B5BF}" type="pres">
      <dgm:prSet presAssocID="{128C4208-877C-5B4D-9194-0890B24A8AEB}" presName="circ1" presStyleLbl="vennNode1" presStyleIdx="0" presStyleCnt="2" custScaleX="67221" custScaleY="70997" custLinFactNeighborX="-1696" custLinFactNeighborY="2161"/>
      <dgm:spPr/>
    </dgm:pt>
    <dgm:pt modelId="{F7D14FCE-23CB-9148-AABB-58352D803E9E}" type="pres">
      <dgm:prSet presAssocID="{128C4208-877C-5B4D-9194-0890B24A8A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8E9144-47D8-F445-A15B-F23A4175D25F}" type="pres">
      <dgm:prSet presAssocID="{B2F3B1D3-6224-9746-8F7C-9CBB2611C1DF}" presName="circ2" presStyleLbl="vennNode1" presStyleIdx="1" presStyleCnt="2" custScaleX="66482" custScaleY="67558" custLinFactNeighborX="-36221" custLinFactNeighborY="0"/>
      <dgm:spPr/>
    </dgm:pt>
    <dgm:pt modelId="{29231F9F-6AF0-0644-9DA2-2991BE68037C}" type="pres">
      <dgm:prSet presAssocID="{B2F3B1D3-6224-9746-8F7C-9CBB2611C1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55FA179-10A3-654F-BA90-2AA52A7BD2FC}" type="presOf" srcId="{128C4208-877C-5B4D-9194-0890B24A8AEB}" destId="{F7D14FCE-23CB-9148-AABB-58352D803E9E}" srcOrd="1" destOrd="0" presId="urn:microsoft.com/office/officeart/2005/8/layout/venn1"/>
    <dgm:cxn modelId="{4BC1357C-A645-0242-A7F5-8105F7E96918}" srcId="{C52FD1F5-95FE-E146-9571-65A612C2883F}" destId="{128C4208-877C-5B4D-9194-0890B24A8AEB}" srcOrd="0" destOrd="0" parTransId="{BB184911-17A6-744A-A526-CFC4B823DF2D}" sibTransId="{3B30B035-06B1-EF43-955F-751721E62D35}"/>
    <dgm:cxn modelId="{C936B698-0D28-774B-878C-F9BEA5006D67}" type="presOf" srcId="{128C4208-877C-5B4D-9194-0890B24A8AEB}" destId="{7452161B-ADFA-B444-B71E-31A993C4B5BF}" srcOrd="0" destOrd="0" presId="urn:microsoft.com/office/officeart/2005/8/layout/venn1"/>
    <dgm:cxn modelId="{52A93FB4-B560-654B-8C56-D41BCA631161}" srcId="{C52FD1F5-95FE-E146-9571-65A612C2883F}" destId="{B2F3B1D3-6224-9746-8F7C-9CBB2611C1DF}" srcOrd="1" destOrd="0" parTransId="{B29D78E6-8E5E-494B-A62B-04DBC70FA885}" sibTransId="{4AD06302-9594-D240-B716-AC53F15E8C48}"/>
    <dgm:cxn modelId="{B6E938C3-EFB0-B549-8F7D-A70C255FB778}" type="presOf" srcId="{B2F3B1D3-6224-9746-8F7C-9CBB2611C1DF}" destId="{278E9144-47D8-F445-A15B-F23A4175D25F}" srcOrd="0" destOrd="0" presId="urn:microsoft.com/office/officeart/2005/8/layout/venn1"/>
    <dgm:cxn modelId="{B5A89EC6-F135-CC4A-BB6D-3FD44268B84C}" type="presOf" srcId="{C52FD1F5-95FE-E146-9571-65A612C2883F}" destId="{766C1BE9-5B30-8948-BF9E-D8C2E9A990C4}" srcOrd="0" destOrd="0" presId="urn:microsoft.com/office/officeart/2005/8/layout/venn1"/>
    <dgm:cxn modelId="{6FA71EF7-2E22-9F40-8F2E-7DF904B956C7}" type="presOf" srcId="{B2F3B1D3-6224-9746-8F7C-9CBB2611C1DF}" destId="{29231F9F-6AF0-0644-9DA2-2991BE68037C}" srcOrd="1" destOrd="0" presId="urn:microsoft.com/office/officeart/2005/8/layout/venn1"/>
    <dgm:cxn modelId="{620E0F75-8404-3741-B92E-29449BF2C1B5}" type="presParOf" srcId="{766C1BE9-5B30-8948-BF9E-D8C2E9A990C4}" destId="{7452161B-ADFA-B444-B71E-31A993C4B5BF}" srcOrd="0" destOrd="0" presId="urn:microsoft.com/office/officeart/2005/8/layout/venn1"/>
    <dgm:cxn modelId="{2FCD750B-991B-5C43-8B0D-09322BAB5B93}" type="presParOf" srcId="{766C1BE9-5B30-8948-BF9E-D8C2E9A990C4}" destId="{F7D14FCE-23CB-9148-AABB-58352D803E9E}" srcOrd="1" destOrd="0" presId="urn:microsoft.com/office/officeart/2005/8/layout/venn1"/>
    <dgm:cxn modelId="{06A97DED-C1E8-0247-91C7-D77684FA0B7D}" type="presParOf" srcId="{766C1BE9-5B30-8948-BF9E-D8C2E9A990C4}" destId="{278E9144-47D8-F445-A15B-F23A4175D25F}" srcOrd="2" destOrd="0" presId="urn:microsoft.com/office/officeart/2005/8/layout/venn1"/>
    <dgm:cxn modelId="{FB82A692-E09D-0941-9619-CDE493F5132D}" type="presParOf" srcId="{766C1BE9-5B30-8948-BF9E-D8C2E9A990C4}" destId="{29231F9F-6AF0-0644-9DA2-2991BE68037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55049" custScaleY="54036" custLinFactNeighborX="29699" custLinFactNeighborY="2028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8166" custScaleY="80912" custLinFactNeighborX="-42823" custLinFactNeighborY="-201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0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0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55049" custScaleY="54036" custLinFactNeighborX="29699" custLinFactNeighborY="2028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8166" custScaleY="80912" custLinFactNeighborX="-42823" custLinFactNeighborY="-201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26D653E-C5FB-F54A-9711-B3FFBEC4713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m:oMathPara>
              </a14:m>
              <a:endParaRPr lang="en-US" sz="2800" dirty="0"/>
            </a:p>
          </dgm:t>
        </dgm:pt>
      </mc:Choice>
      <mc:Fallback xmlns="">
        <dgm:pt modelId="{526D653E-C5FB-F54A-9711-B3FFBEC47138}">
          <dgm:prSet phldrT="[Text]" custT="1"/>
          <dgm:spPr/>
          <dgm:t>
            <a:bodyPr/>
            <a:lstStyle/>
            <a:p>
              <a:r>
                <a:rPr lang="en-US" sz="2800" i="0">
                  <a:latin typeface="Cambria Math" panose="02040503050406030204" pitchFamily="18" charset="0"/>
                  <a:ea typeface="Cambria Math" panose="02040503050406030204" pitchFamily="18" charset="0"/>
                </a:rPr>
                <a:t>=∅</a:t>
              </a:r>
              <a:endParaRPr lang="en-US" sz="2800" dirty="0"/>
            </a:p>
          </dgm:t>
        </dgm:pt>
      </mc:Fallback>
    </mc:AlternateConten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23688" custLinFactNeighborY="1160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17827" custLinFactNeighborY="-1025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FD1F5-95FE-E146-9571-65A612C2883F}" type="doc">
      <dgm:prSet loTypeId="urn:microsoft.com/office/officeart/2005/8/layout/venn1" loCatId="" qsTypeId="urn:microsoft.com/office/officeart/2005/8/quickstyle/simple2" qsCatId="simple" csTypeId="urn:microsoft.com/office/officeart/2005/8/colors/colorful5" csCatId="colorful" phldr="1"/>
      <dgm:spPr/>
    </dgm:pt>
    <dgm:pt modelId="{128C4208-877C-5B4D-9194-0890B24A8AEB}">
      <dgm:prSet phldrT="[Text]" phldr="1"/>
      <dgm:spPr/>
      <dgm:t>
        <a:bodyPr/>
        <a:lstStyle/>
        <a:p>
          <a:endParaRPr lang="en-US"/>
        </a:p>
      </dgm:t>
    </dgm:pt>
    <dgm:pt modelId="{BB184911-17A6-744A-A526-CFC4B823DF2D}" type="parTrans" cxnId="{4BC1357C-A645-0242-A7F5-8105F7E96918}">
      <dgm:prSet/>
      <dgm:spPr/>
      <dgm:t>
        <a:bodyPr/>
        <a:lstStyle/>
        <a:p>
          <a:endParaRPr lang="en-US"/>
        </a:p>
      </dgm:t>
    </dgm:pt>
    <dgm:pt modelId="{3B30B035-06B1-EF43-955F-751721E62D35}" type="sibTrans" cxnId="{4BC1357C-A645-0242-A7F5-8105F7E96918}">
      <dgm:prSet/>
      <dgm:spPr/>
      <dgm:t>
        <a:bodyPr/>
        <a:lstStyle/>
        <a:p>
          <a:endParaRPr lang="en-US"/>
        </a:p>
      </dgm:t>
    </dgm:pt>
    <dgm:pt modelId="{B2F3B1D3-6224-9746-8F7C-9CBB2611C1DF}">
      <dgm:prSet phldrT="[Text]" phldr="1"/>
      <dgm:spPr/>
      <dgm:t>
        <a:bodyPr/>
        <a:lstStyle/>
        <a:p>
          <a:endParaRPr lang="en-US" dirty="0"/>
        </a:p>
      </dgm:t>
    </dgm:pt>
    <dgm:pt modelId="{B29D78E6-8E5E-494B-A62B-04DBC70FA885}" type="parTrans" cxnId="{52A93FB4-B560-654B-8C56-D41BCA631161}">
      <dgm:prSet/>
      <dgm:spPr/>
      <dgm:t>
        <a:bodyPr/>
        <a:lstStyle/>
        <a:p>
          <a:endParaRPr lang="en-US"/>
        </a:p>
      </dgm:t>
    </dgm:pt>
    <dgm:pt modelId="{4AD06302-9594-D240-B716-AC53F15E8C48}" type="sibTrans" cxnId="{52A93FB4-B560-654B-8C56-D41BCA631161}">
      <dgm:prSet/>
      <dgm:spPr/>
      <dgm:t>
        <a:bodyPr/>
        <a:lstStyle/>
        <a:p>
          <a:endParaRPr lang="en-US"/>
        </a:p>
      </dgm:t>
    </dgm:pt>
    <dgm:pt modelId="{766C1BE9-5B30-8948-BF9E-D8C2E9A990C4}" type="pres">
      <dgm:prSet presAssocID="{C52FD1F5-95FE-E146-9571-65A612C2883F}" presName="compositeShape" presStyleCnt="0">
        <dgm:presLayoutVars>
          <dgm:chMax val="7"/>
          <dgm:dir/>
          <dgm:resizeHandles val="exact"/>
        </dgm:presLayoutVars>
      </dgm:prSet>
      <dgm:spPr/>
    </dgm:pt>
    <dgm:pt modelId="{7452161B-ADFA-B444-B71E-31A993C4B5BF}" type="pres">
      <dgm:prSet presAssocID="{128C4208-877C-5B4D-9194-0890B24A8AEB}" presName="circ1" presStyleLbl="vennNode1" presStyleIdx="0" presStyleCnt="2" custScaleX="67221" custScaleY="70997" custLinFactNeighborX="-1696" custLinFactNeighborY="2161"/>
      <dgm:spPr/>
    </dgm:pt>
    <dgm:pt modelId="{F7D14FCE-23CB-9148-AABB-58352D803E9E}" type="pres">
      <dgm:prSet presAssocID="{128C4208-877C-5B4D-9194-0890B24A8A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8E9144-47D8-F445-A15B-F23A4175D25F}" type="pres">
      <dgm:prSet presAssocID="{B2F3B1D3-6224-9746-8F7C-9CBB2611C1DF}" presName="circ2" presStyleLbl="vennNode1" presStyleIdx="1" presStyleCnt="2" custScaleX="66482" custScaleY="67558" custLinFactNeighborX="-36221" custLinFactNeighborY="0"/>
      <dgm:spPr/>
    </dgm:pt>
    <dgm:pt modelId="{29231F9F-6AF0-0644-9DA2-2991BE68037C}" type="pres">
      <dgm:prSet presAssocID="{B2F3B1D3-6224-9746-8F7C-9CBB2611C1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55FA179-10A3-654F-BA90-2AA52A7BD2FC}" type="presOf" srcId="{128C4208-877C-5B4D-9194-0890B24A8AEB}" destId="{F7D14FCE-23CB-9148-AABB-58352D803E9E}" srcOrd="1" destOrd="0" presId="urn:microsoft.com/office/officeart/2005/8/layout/venn1"/>
    <dgm:cxn modelId="{4BC1357C-A645-0242-A7F5-8105F7E96918}" srcId="{C52FD1F5-95FE-E146-9571-65A612C2883F}" destId="{128C4208-877C-5B4D-9194-0890B24A8AEB}" srcOrd="0" destOrd="0" parTransId="{BB184911-17A6-744A-A526-CFC4B823DF2D}" sibTransId="{3B30B035-06B1-EF43-955F-751721E62D35}"/>
    <dgm:cxn modelId="{C936B698-0D28-774B-878C-F9BEA5006D67}" type="presOf" srcId="{128C4208-877C-5B4D-9194-0890B24A8AEB}" destId="{7452161B-ADFA-B444-B71E-31A993C4B5BF}" srcOrd="0" destOrd="0" presId="urn:microsoft.com/office/officeart/2005/8/layout/venn1"/>
    <dgm:cxn modelId="{52A93FB4-B560-654B-8C56-D41BCA631161}" srcId="{C52FD1F5-95FE-E146-9571-65A612C2883F}" destId="{B2F3B1D3-6224-9746-8F7C-9CBB2611C1DF}" srcOrd="1" destOrd="0" parTransId="{B29D78E6-8E5E-494B-A62B-04DBC70FA885}" sibTransId="{4AD06302-9594-D240-B716-AC53F15E8C48}"/>
    <dgm:cxn modelId="{B6E938C3-EFB0-B549-8F7D-A70C255FB778}" type="presOf" srcId="{B2F3B1D3-6224-9746-8F7C-9CBB2611C1DF}" destId="{278E9144-47D8-F445-A15B-F23A4175D25F}" srcOrd="0" destOrd="0" presId="urn:microsoft.com/office/officeart/2005/8/layout/venn1"/>
    <dgm:cxn modelId="{B5A89EC6-F135-CC4A-BB6D-3FD44268B84C}" type="presOf" srcId="{C52FD1F5-95FE-E146-9571-65A612C2883F}" destId="{766C1BE9-5B30-8948-BF9E-D8C2E9A990C4}" srcOrd="0" destOrd="0" presId="urn:microsoft.com/office/officeart/2005/8/layout/venn1"/>
    <dgm:cxn modelId="{6FA71EF7-2E22-9F40-8F2E-7DF904B956C7}" type="presOf" srcId="{B2F3B1D3-6224-9746-8F7C-9CBB2611C1DF}" destId="{29231F9F-6AF0-0644-9DA2-2991BE68037C}" srcOrd="1" destOrd="0" presId="urn:microsoft.com/office/officeart/2005/8/layout/venn1"/>
    <dgm:cxn modelId="{620E0F75-8404-3741-B92E-29449BF2C1B5}" type="presParOf" srcId="{766C1BE9-5B30-8948-BF9E-D8C2E9A990C4}" destId="{7452161B-ADFA-B444-B71E-31A993C4B5BF}" srcOrd="0" destOrd="0" presId="urn:microsoft.com/office/officeart/2005/8/layout/venn1"/>
    <dgm:cxn modelId="{2FCD750B-991B-5C43-8B0D-09322BAB5B93}" type="presParOf" srcId="{766C1BE9-5B30-8948-BF9E-D8C2E9A990C4}" destId="{F7D14FCE-23CB-9148-AABB-58352D803E9E}" srcOrd="1" destOrd="0" presId="urn:microsoft.com/office/officeart/2005/8/layout/venn1"/>
    <dgm:cxn modelId="{06A97DED-C1E8-0247-91C7-D77684FA0B7D}" type="presParOf" srcId="{766C1BE9-5B30-8948-BF9E-D8C2E9A990C4}" destId="{278E9144-47D8-F445-A15B-F23A4175D25F}" srcOrd="2" destOrd="0" presId="urn:microsoft.com/office/officeart/2005/8/layout/venn1"/>
    <dgm:cxn modelId="{FB82A692-E09D-0941-9619-CDE493F5132D}" type="presParOf" srcId="{766C1BE9-5B30-8948-BF9E-D8C2E9A990C4}" destId="{29231F9F-6AF0-0644-9DA2-2991BE68037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E22F4-4E39-5E4C-BDE4-9393105734F6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FD109D50-9AFB-854A-A808-5AC2A7FFF81C}">
      <dgm:prSet phldrT="[Text]" phldr="1"/>
      <dgm:spPr/>
      <dgm:t>
        <a:bodyPr/>
        <a:lstStyle/>
        <a:p>
          <a:endParaRPr lang="en-US"/>
        </a:p>
      </dgm:t>
    </dgm:pt>
    <dgm:pt modelId="{4F24E0C9-0A9F-2B43-90AB-0E5826612D7C}" type="parTrans" cxnId="{3F76FA27-ED8D-7E40-B9AE-9F1CE57FD9BF}">
      <dgm:prSet/>
      <dgm:spPr/>
      <dgm:t>
        <a:bodyPr/>
        <a:lstStyle/>
        <a:p>
          <a:endParaRPr lang="en-US"/>
        </a:p>
      </dgm:t>
    </dgm:pt>
    <dgm:pt modelId="{78E9EF60-DEC9-C74B-9F33-E1E9D706F897}" type="sibTrans" cxnId="{3F76FA27-ED8D-7E40-B9AE-9F1CE57FD9BF}">
      <dgm:prSet/>
      <dgm:spPr/>
      <dgm:t>
        <a:bodyPr/>
        <a:lstStyle/>
        <a:p>
          <a:endParaRPr lang="en-US"/>
        </a:p>
      </dgm:t>
    </dgm:pt>
    <dgm:pt modelId="{3AD133E8-A2F4-DF49-BF2C-C8A2AD7967A6}">
      <dgm:prSet phldrT="[Text]" phldr="1"/>
      <dgm:spPr/>
      <dgm:t>
        <a:bodyPr/>
        <a:lstStyle/>
        <a:p>
          <a:endParaRPr lang="en-US"/>
        </a:p>
      </dgm:t>
    </dgm:pt>
    <dgm:pt modelId="{82CA0025-3059-9343-84A5-66AF1A2683E4}" type="parTrans" cxnId="{445A44D7-2096-7144-B50C-551FEAC663DD}">
      <dgm:prSet/>
      <dgm:spPr/>
      <dgm:t>
        <a:bodyPr/>
        <a:lstStyle/>
        <a:p>
          <a:endParaRPr lang="en-US"/>
        </a:p>
      </dgm:t>
    </dgm:pt>
    <dgm:pt modelId="{08C99E32-BAEF-A843-8089-E82E56B75E23}" type="sibTrans" cxnId="{445A44D7-2096-7144-B50C-551FEAC663DD}">
      <dgm:prSet/>
      <dgm:spPr/>
      <dgm:t>
        <a:bodyPr/>
        <a:lstStyle/>
        <a:p>
          <a:endParaRPr lang="en-US"/>
        </a:p>
      </dgm:t>
    </dgm:pt>
    <dgm:pt modelId="{C08BE94D-299A-F642-AEDD-47C2404F3F3D}" type="pres">
      <dgm:prSet presAssocID="{DA2E22F4-4E39-5E4C-BDE4-9393105734F6}" presName="compositeShape" presStyleCnt="0">
        <dgm:presLayoutVars>
          <dgm:chMax val="7"/>
          <dgm:dir/>
          <dgm:resizeHandles val="exact"/>
        </dgm:presLayoutVars>
      </dgm:prSet>
      <dgm:spPr/>
    </dgm:pt>
    <dgm:pt modelId="{DF269021-DCFE-3546-9F22-F510A0C98829}" type="pres">
      <dgm:prSet presAssocID="{FD109D50-9AFB-854A-A808-5AC2A7FFF81C}" presName="circ1" presStyleLbl="vennNode1" presStyleIdx="0" presStyleCnt="2" custScaleX="65097" custScaleY="63559" custLinFactNeighborX="15324" custLinFactNeighborY="924"/>
      <dgm:spPr/>
    </dgm:pt>
    <dgm:pt modelId="{836DCBEF-9D46-A642-8D40-A40344DA1EC2}" type="pres">
      <dgm:prSet presAssocID="{FD109D50-9AFB-854A-A808-5AC2A7FFF8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D72F11F-AC8C-0841-BFFC-734A35A8443A}" type="pres">
      <dgm:prSet presAssocID="{3AD133E8-A2F4-DF49-BF2C-C8A2AD7967A6}" presName="circ2" presStyleLbl="vennNode1" presStyleIdx="1" presStyleCnt="2" custScaleX="56586" custScaleY="63559" custLinFactNeighborX="-23066" custLinFactNeighborY="-91"/>
      <dgm:spPr/>
    </dgm:pt>
    <dgm:pt modelId="{AF4698AC-3DAA-6540-8A42-0B2CDE399060}" type="pres">
      <dgm:prSet presAssocID="{3AD133E8-A2F4-DF49-BF2C-C8A2AD7967A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6FA27-ED8D-7E40-B9AE-9F1CE57FD9BF}" srcId="{DA2E22F4-4E39-5E4C-BDE4-9393105734F6}" destId="{FD109D50-9AFB-854A-A808-5AC2A7FFF81C}" srcOrd="0" destOrd="0" parTransId="{4F24E0C9-0A9F-2B43-90AB-0E5826612D7C}" sibTransId="{78E9EF60-DEC9-C74B-9F33-E1E9D706F897}"/>
    <dgm:cxn modelId="{9C4A0C28-D539-8646-8364-117C48AB30C1}" type="presOf" srcId="{DA2E22F4-4E39-5E4C-BDE4-9393105734F6}" destId="{C08BE94D-299A-F642-AEDD-47C2404F3F3D}" srcOrd="0" destOrd="0" presId="urn:microsoft.com/office/officeart/2005/8/layout/venn1"/>
    <dgm:cxn modelId="{2CF89F3C-68CA-9746-81CA-2C6B98FDB57C}" type="presOf" srcId="{FD109D50-9AFB-854A-A808-5AC2A7FFF81C}" destId="{836DCBEF-9D46-A642-8D40-A40344DA1EC2}" srcOrd="1" destOrd="0" presId="urn:microsoft.com/office/officeart/2005/8/layout/venn1"/>
    <dgm:cxn modelId="{D6C6ED52-29ED-4746-8D2B-3E82892F05B5}" type="presOf" srcId="{3AD133E8-A2F4-DF49-BF2C-C8A2AD7967A6}" destId="{BD72F11F-AC8C-0841-BFFC-734A35A8443A}" srcOrd="0" destOrd="0" presId="urn:microsoft.com/office/officeart/2005/8/layout/venn1"/>
    <dgm:cxn modelId="{9054DC8E-17B9-E54D-A63F-7B3C942DEEA3}" type="presOf" srcId="{FD109D50-9AFB-854A-A808-5AC2A7FFF81C}" destId="{DF269021-DCFE-3546-9F22-F510A0C98829}" srcOrd="0" destOrd="0" presId="urn:microsoft.com/office/officeart/2005/8/layout/venn1"/>
    <dgm:cxn modelId="{0DB479A4-2543-8642-B8BC-96833A01E14B}" type="presOf" srcId="{3AD133E8-A2F4-DF49-BF2C-C8A2AD7967A6}" destId="{AF4698AC-3DAA-6540-8A42-0B2CDE399060}" srcOrd="1" destOrd="0" presId="urn:microsoft.com/office/officeart/2005/8/layout/venn1"/>
    <dgm:cxn modelId="{445A44D7-2096-7144-B50C-551FEAC663DD}" srcId="{DA2E22F4-4E39-5E4C-BDE4-9393105734F6}" destId="{3AD133E8-A2F4-DF49-BF2C-C8A2AD7967A6}" srcOrd="1" destOrd="0" parTransId="{82CA0025-3059-9343-84A5-66AF1A2683E4}" sibTransId="{08C99E32-BAEF-A843-8089-E82E56B75E23}"/>
    <dgm:cxn modelId="{BCF1A426-F1CE-964A-828C-6E6BF3820916}" type="presParOf" srcId="{C08BE94D-299A-F642-AEDD-47C2404F3F3D}" destId="{DF269021-DCFE-3546-9F22-F510A0C98829}" srcOrd="0" destOrd="0" presId="urn:microsoft.com/office/officeart/2005/8/layout/venn1"/>
    <dgm:cxn modelId="{23C009BE-6EF8-4B48-A885-B6690F364399}" type="presParOf" srcId="{C08BE94D-299A-F642-AEDD-47C2404F3F3D}" destId="{836DCBEF-9D46-A642-8D40-A40344DA1EC2}" srcOrd="1" destOrd="0" presId="urn:microsoft.com/office/officeart/2005/8/layout/venn1"/>
    <dgm:cxn modelId="{30D5C35D-8610-F243-AE8F-7D84DCE49DA2}" type="presParOf" srcId="{C08BE94D-299A-F642-AEDD-47C2404F3F3D}" destId="{BD72F11F-AC8C-0841-BFFC-734A35A8443A}" srcOrd="2" destOrd="0" presId="urn:microsoft.com/office/officeart/2005/8/layout/venn1"/>
    <dgm:cxn modelId="{38A49A38-4F5E-A841-8068-5616C8A86083}" type="presParOf" srcId="{C08BE94D-299A-F642-AEDD-47C2404F3F3D}" destId="{AF4698AC-3DAA-6540-8A42-0B2CDE3990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17512" custLinFactNeighborY="-1128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17512" custLinFactNeighborY="-1128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17512" custLinFactNeighborY="-1128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275" custLinFactNeighborY="-837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-16801" custLinFactNeighborY="2202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504" custLinFactNeighborY="1980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61B-ADFA-B444-B71E-31A993C4B5BF}">
      <dsp:nvSpPr>
        <dsp:cNvPr id="0" name=""/>
        <dsp:cNvSpPr/>
      </dsp:nvSpPr>
      <dsp:spPr>
        <a:xfrm>
          <a:off x="1008365" y="739350"/>
          <a:ext cx="2934572" cy="309941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418147" y="1104838"/>
        <a:ext cx="1692005" cy="2368440"/>
      </dsp:txXfrm>
    </dsp:sp>
    <dsp:sp modelId="{278E9144-47D8-F445-A15B-F23A4175D25F}">
      <dsp:nvSpPr>
        <dsp:cNvPr id="0" name=""/>
        <dsp:cNvSpPr/>
      </dsp:nvSpPr>
      <dsp:spPr>
        <a:xfrm>
          <a:off x="2663635" y="720076"/>
          <a:ext cx="2902310" cy="2949283"/>
        </a:xfrm>
        <a:prstGeom prst="ellipse">
          <a:avLst/>
        </a:prstGeom>
        <a:solidFill>
          <a:schemeClr val="accent5">
            <a:alpha val="50000"/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3487264" y="1067860"/>
        <a:ext cx="1673404" cy="22537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9044" y="1063212"/>
        <a:ext cx="1800818" cy="21899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2384258" y="1103765"/>
          <a:ext cx="2403196" cy="235897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719839" y="1381939"/>
        <a:ext cx="1385626" cy="1802625"/>
      </dsp:txXfrm>
    </dsp:sp>
    <dsp:sp modelId="{3EC04779-46BF-BF43-84A8-59FD0CFA915F}">
      <dsp:nvSpPr>
        <dsp:cNvPr id="0" name=""/>
        <dsp:cNvSpPr/>
      </dsp:nvSpPr>
      <dsp:spPr>
        <a:xfrm>
          <a:off x="1860023" y="419813"/>
          <a:ext cx="3412382" cy="353226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2828402" y="836342"/>
        <a:ext cx="1967499" cy="26992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76181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99752"/>
        <a:ext cx="1800818" cy="21899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9044" y="1063212"/>
        <a:ext cx="1800818" cy="21899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2384258" y="1103765"/>
          <a:ext cx="2403196" cy="2358973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2719839" y="1381939"/>
        <a:ext cx="1385626" cy="1802625"/>
      </dsp:txXfrm>
    </dsp:sp>
    <dsp:sp modelId="{3EC04779-46BF-BF43-84A8-59FD0CFA915F}">
      <dsp:nvSpPr>
        <dsp:cNvPr id="0" name=""/>
        <dsp:cNvSpPr/>
      </dsp:nvSpPr>
      <dsp:spPr>
        <a:xfrm>
          <a:off x="1860023" y="419813"/>
          <a:ext cx="3412382" cy="353226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2828402" y="836342"/>
        <a:ext cx="1967499" cy="2699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=∅</m:t>
                </m:r>
              </m:oMath>
            </m:oMathPara>
          </a14:m>
          <a:endParaRPr lang="en-US" sz="2800" kern="1200" dirty="0"/>
        </a:p>
      </dsp:txBody>
      <dsp:txXfrm>
        <a:off x="4209044" y="1063212"/>
        <a:ext cx="1800818" cy="21899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2096186" y="695694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2504115" y="1061172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3392367" y="599543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4242842" y="965201"/>
        <a:ext cx="1727949" cy="2369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61B-ADFA-B444-B71E-31A993C4B5BF}">
      <dsp:nvSpPr>
        <dsp:cNvPr id="0" name=""/>
        <dsp:cNvSpPr/>
      </dsp:nvSpPr>
      <dsp:spPr>
        <a:xfrm>
          <a:off x="1008365" y="739350"/>
          <a:ext cx="2934572" cy="309941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418147" y="1104838"/>
        <a:ext cx="1692005" cy="2368440"/>
      </dsp:txXfrm>
    </dsp:sp>
    <dsp:sp modelId="{278E9144-47D8-F445-A15B-F23A4175D25F}">
      <dsp:nvSpPr>
        <dsp:cNvPr id="0" name=""/>
        <dsp:cNvSpPr/>
      </dsp:nvSpPr>
      <dsp:spPr>
        <a:xfrm>
          <a:off x="2663635" y="720076"/>
          <a:ext cx="2902310" cy="2949283"/>
        </a:xfrm>
        <a:prstGeom prst="ellipse">
          <a:avLst/>
        </a:prstGeom>
        <a:solidFill>
          <a:schemeClr val="accent5">
            <a:alpha val="50000"/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3487264" y="1067860"/>
        <a:ext cx="1673404" cy="2253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69021-DCFE-3546-9F22-F510A0C98829}">
      <dsp:nvSpPr>
        <dsp:cNvPr id="0" name=""/>
        <dsp:cNvSpPr/>
      </dsp:nvSpPr>
      <dsp:spPr>
        <a:xfrm>
          <a:off x="1882568" y="847703"/>
          <a:ext cx="2841847" cy="27747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2279402" y="1174901"/>
        <a:ext cx="1638542" cy="2120310"/>
      </dsp:txXfrm>
    </dsp:sp>
    <dsp:sp modelId="{BD72F11F-AC8C-0841-BFFC-734A35A8443A}">
      <dsp:nvSpPr>
        <dsp:cNvPr id="0" name=""/>
        <dsp:cNvSpPr/>
      </dsp:nvSpPr>
      <dsp:spPr>
        <a:xfrm>
          <a:off x="3538755" y="803393"/>
          <a:ext cx="2470294" cy="27747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4239784" y="1130590"/>
        <a:ext cx="1424314" cy="212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91134" y="686832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99063" y="1052310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3406118" y="595046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4256593" y="960704"/>
        <a:ext cx="1727949" cy="2369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91134" y="686832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99063" y="1052310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3406118" y="595046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4256593" y="960704"/>
        <a:ext cx="1727949" cy="2369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91134" y="686832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99063" y="1052310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3406118" y="595046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4256593" y="960704"/>
        <a:ext cx="1727949" cy="2369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2703" y="72527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9044" y="1063212"/>
        <a:ext cx="1800818" cy="21899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295993" y="828124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704495" y="1173097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4011195" y="848249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897536" y="1186190"/>
        <a:ext cx="1800818" cy="21899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20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image" Target="../media/image70.png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16832"/>
            <a:ext cx="8359080" cy="1787624"/>
          </a:xfrm>
        </p:spPr>
        <p:txBody>
          <a:bodyPr>
            <a:normAutofit fontScale="90000"/>
          </a:bodyPr>
          <a:lstStyle/>
          <a:p>
            <a:r>
              <a:rPr lang="en-US" dirty="0"/>
              <a:t>Queries </a:t>
            </a:r>
            <a:r>
              <a:rPr lang="en-US"/>
              <a:t>with Quantifiers</a:t>
            </a:r>
            <a:br>
              <a:rPr lang="en-US"/>
            </a:br>
            <a:r>
              <a:rPr lang="en-US"/>
              <a:t> (Part 1)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92" y="3933056"/>
            <a:ext cx="7854696" cy="1752600"/>
          </a:xfrm>
        </p:spPr>
        <p:txBody>
          <a:bodyPr/>
          <a:lstStyle/>
          <a:p>
            <a:r>
              <a:rPr lang="en-US" dirty="0"/>
              <a:t>Venn Diagram and SQL Templates</a:t>
            </a:r>
          </a:p>
        </p:txBody>
      </p:sp>
    </p:spTree>
    <p:extLst>
      <p:ext uri="{BB962C8B-B14F-4D97-AF65-F5344CB8AC3E}">
        <p14:creationId xmlns:p14="http://schemas.microsoft.com/office/powerpoint/2010/main" val="22390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01A-10F5-4C4F-B451-B784774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of 2 sets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23274-B6A0-1D4B-A431-4AA3CBE1B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114782"/>
              </p:ext>
            </p:extLst>
          </p:nvPr>
        </p:nvGraphicFramePr>
        <p:xfrm>
          <a:off x="674745" y="215916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A9501-7BA9-0041-9C04-3CC8EC5CD511}"/>
              </a:ext>
            </a:extLst>
          </p:cNvPr>
          <p:cNvSpPr txBox="1"/>
          <p:nvPr/>
        </p:nvSpPr>
        <p:spPr>
          <a:xfrm>
            <a:off x="1763688" y="26369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55B6-4068-2643-AE3B-F6ADE6332FBF}"/>
              </a:ext>
            </a:extLst>
          </p:cNvPr>
          <p:cNvSpPr txBox="1"/>
          <p:nvPr/>
        </p:nvSpPr>
        <p:spPr>
          <a:xfrm>
            <a:off x="5652120" y="263691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0FC2-D122-CC43-9E43-CF53D217111D}"/>
              </a:ext>
            </a:extLst>
          </p:cNvPr>
          <p:cNvSpPr txBox="1"/>
          <p:nvPr/>
        </p:nvSpPr>
        <p:spPr>
          <a:xfrm>
            <a:off x="2339752" y="3438872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-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/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 B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blipFill>
                <a:blip r:embed="rId7"/>
                <a:stretch>
                  <a:fillRect l="-5405" t="-5263" r="-54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783030-C925-6E4B-83B7-1C4F8472F7E8}"/>
              </a:ext>
            </a:extLst>
          </p:cNvPr>
          <p:cNvSpPr txBox="1"/>
          <p:nvPr/>
        </p:nvSpPr>
        <p:spPr>
          <a:xfrm>
            <a:off x="4789545" y="4353885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88CE2-3D39-8048-A2E8-AF4CC6666C59}"/>
                  </a:ext>
                </a:extLst>
              </p:cNvPr>
              <p:cNvSpPr txBox="1"/>
              <p:nvPr/>
            </p:nvSpPr>
            <p:spPr>
              <a:xfrm>
                <a:off x="6555732" y="1979243"/>
                <a:ext cx="207229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A-B  Left Ear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B-A  Right Ear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Lens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88CE2-3D39-8048-A2E8-AF4CC6666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2" y="1979243"/>
                <a:ext cx="2072299" cy="1938992"/>
              </a:xfrm>
              <a:prstGeom prst="rect">
                <a:avLst/>
              </a:prstGeom>
              <a:blipFill>
                <a:blip r:embed="rId8"/>
                <a:stretch>
                  <a:fillRect l="-4908" t="-2614" r="-368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01A-10F5-4C4F-B451-B784774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Venn diagram of 2 sets </a:t>
            </a:r>
            <a:br>
              <a:rPr lang="en-US" dirty="0"/>
            </a:br>
            <a:r>
              <a:rPr lang="en-US" dirty="0"/>
              <a:t>with conditions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23274-B6A0-1D4B-A431-4AA3CBE1B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66039"/>
              </p:ext>
            </p:extLst>
          </p:nvPr>
        </p:nvGraphicFramePr>
        <p:xfrm>
          <a:off x="674745" y="215916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A9501-7BA9-0041-9C04-3CC8EC5CD511}"/>
              </a:ext>
            </a:extLst>
          </p:cNvPr>
          <p:cNvSpPr txBox="1"/>
          <p:nvPr/>
        </p:nvSpPr>
        <p:spPr>
          <a:xfrm>
            <a:off x="1763688" y="26369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55B6-4068-2643-AE3B-F6ADE6332FBF}"/>
              </a:ext>
            </a:extLst>
          </p:cNvPr>
          <p:cNvSpPr txBox="1"/>
          <p:nvPr/>
        </p:nvSpPr>
        <p:spPr>
          <a:xfrm>
            <a:off x="5652120" y="263691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0FC2-D122-CC43-9E43-CF53D217111D}"/>
              </a:ext>
            </a:extLst>
          </p:cNvPr>
          <p:cNvSpPr txBox="1"/>
          <p:nvPr/>
        </p:nvSpPr>
        <p:spPr>
          <a:xfrm>
            <a:off x="2339752" y="3438872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-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/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 B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blipFill>
                <a:blip r:embed="rId7"/>
                <a:stretch>
                  <a:fillRect l="-5405" t="-5263" r="-54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783030-C925-6E4B-83B7-1C4F8472F7E8}"/>
              </a:ext>
            </a:extLst>
          </p:cNvPr>
          <p:cNvSpPr txBox="1"/>
          <p:nvPr/>
        </p:nvSpPr>
        <p:spPr>
          <a:xfrm>
            <a:off x="4789545" y="4353885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AC8215A-D0BC-E344-81C3-72C06B229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720669"/>
                  </p:ext>
                </p:extLst>
              </p:nvPr>
            </p:nvGraphicFramePr>
            <p:xfrm>
              <a:off x="6784888" y="1553817"/>
              <a:ext cx="1613987" cy="4614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3987">
                      <a:extLst>
                        <a:ext uri="{9D8B030D-6E8A-4147-A177-3AD203B41FA5}">
                          <a16:colId xmlns:a16="http://schemas.microsoft.com/office/drawing/2014/main" val="1704043682"/>
                        </a:ext>
                      </a:extLst>
                    </a:gridCol>
                  </a:tblGrid>
                  <a:tr h="639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42066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5149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21802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99248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564405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4094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80093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r>
                            <a:rPr lang="en-US" dirty="0"/>
                            <a:t> and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923966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B|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298001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00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AC8215A-D0BC-E344-81C3-72C06B229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720669"/>
                  </p:ext>
                </p:extLst>
              </p:nvPr>
            </p:nvGraphicFramePr>
            <p:xfrm>
              <a:off x="6784888" y="1553817"/>
              <a:ext cx="1613987" cy="4614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3987">
                      <a:extLst>
                        <a:ext uri="{9D8B030D-6E8A-4147-A177-3AD203B41FA5}">
                          <a16:colId xmlns:a16="http://schemas.microsoft.com/office/drawing/2014/main" val="1704043682"/>
                        </a:ext>
                      </a:extLst>
                    </a:gridCol>
                  </a:tblGrid>
                  <a:tr h="639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42066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167742" r="-781" b="-9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5149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276667" r="-781" b="-8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721802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376667" r="-781" b="-7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9248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476667" r="-781" b="-6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564405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576667" r="-781" b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844094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654839" r="-781" b="-4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80093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325000" r="-781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923966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781" t="-1020000" r="-78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298001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001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10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256-F088-AE4E-9A6D-BA34307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expressed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∅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256-F088-AE4E-9A6D-BA34307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expressed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∅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∧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9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256-F088-AE4E-9A6D-BA34307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expressed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∅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256-F088-AE4E-9A6D-BA34307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expressed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and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and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33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0256-F088-AE4E-9A6D-BA34307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expressed in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≥2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DEC4D-CB4A-B94E-9188-643A05970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4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C701-3D60-144C-ABC2-18679737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our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C722-2BEE-814B-869B-D93E19C2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student with key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CoursesEnrolledIn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sid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dirty="0"/>
              <a:t>denotes the set of courses taken by that student </a:t>
            </a:r>
          </a:p>
          <a:p>
            <a:r>
              <a:rPr lang="en-US" dirty="0" err="1">
                <a:solidFill>
                  <a:srgbClr val="7030A0"/>
                </a:solidFill>
              </a:rPr>
              <a:t>CS_Courses</a:t>
            </a:r>
            <a:r>
              <a:rPr lang="en-US" dirty="0"/>
              <a:t> denotes the set of courses offered by the ‘CS’ department</a:t>
            </a:r>
          </a:p>
          <a:p>
            <a:r>
              <a:rPr lang="en-US" dirty="0"/>
              <a:t>Linking this to a Venn diagram, we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for different values of </a:t>
            </a:r>
            <a:r>
              <a:rPr lang="en-US" dirty="0" err="1">
                <a:solidFill>
                  <a:srgbClr val="00B050"/>
                </a:solidFill>
              </a:rPr>
              <a:t>sid</a:t>
            </a:r>
            <a:r>
              <a:rPr lang="en-US" dirty="0"/>
              <a:t>, </a:t>
            </a:r>
            <a:r>
              <a:rPr lang="en-US" dirty="0" err="1"/>
              <a:t>CoursesEnrolledIn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sid</a:t>
            </a:r>
            <a:r>
              <a:rPr lang="en-US" dirty="0"/>
              <a:t>) denote different 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B61FB-9116-AF48-82DB-87F32EEFB37C}"/>
              </a:ext>
            </a:extLst>
          </p:cNvPr>
          <p:cNvSpPr txBox="1"/>
          <p:nvPr/>
        </p:nvSpPr>
        <p:spPr>
          <a:xfrm>
            <a:off x="2123728" y="4130040"/>
            <a:ext cx="379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  <a:p>
            <a:r>
              <a:rPr lang="en-US" sz="2400" dirty="0"/>
              <a:t>B = </a:t>
            </a:r>
            <a:r>
              <a:rPr lang="en-US" sz="2400" dirty="0" err="1"/>
              <a:t>CS_Courses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78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C9A8-1AE3-514E-AC98-3336E222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our queries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8B9E6-10EF-454E-903C-F3A55DF2E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8102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48118-A410-D14F-8CD7-72BE15111B8C}"/>
              </a:ext>
            </a:extLst>
          </p:cNvPr>
          <p:cNvSpPr txBox="1"/>
          <p:nvPr/>
        </p:nvSpPr>
        <p:spPr>
          <a:xfrm>
            <a:off x="457200" y="2276872"/>
            <a:ext cx="379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0C81C-DC30-D847-A441-E13D1A223BBA}"/>
              </a:ext>
            </a:extLst>
          </p:cNvPr>
          <p:cNvSpPr txBox="1"/>
          <p:nvPr/>
        </p:nvSpPr>
        <p:spPr>
          <a:xfrm>
            <a:off x="6300192" y="2924944"/>
            <a:ext cx="225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CS_Courses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70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8885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07504" y="2847435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228184" y="2847435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8511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54987" y="2054292"/>
            <a:ext cx="86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some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267436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F656-DA2F-5247-8BFA-7466FDE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 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97BC6-9A90-DB43-9D53-AE26945ED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35173"/>
              </p:ext>
            </p:extLst>
          </p:nvPr>
        </p:nvGraphicFramePr>
        <p:xfrm>
          <a:off x="2256581" y="2411459"/>
          <a:ext cx="3768840" cy="44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10">
                  <a:extLst>
                    <a:ext uri="{9D8B030D-6E8A-4147-A177-3AD203B41FA5}">
                      <a16:colId xmlns:a16="http://schemas.microsoft.com/office/drawing/2014/main" val="1450124520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1664162086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2579874078"/>
                    </a:ext>
                  </a:extLst>
                </a:gridCol>
                <a:gridCol w="942210">
                  <a:extLst>
                    <a:ext uri="{9D8B030D-6E8A-4147-A177-3AD203B41FA5}">
                      <a16:colId xmlns:a16="http://schemas.microsoft.com/office/drawing/2014/main" val="598091181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45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9EDA6-A139-8F47-8CA3-7766A5CB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96560"/>
              </p:ext>
            </p:extLst>
          </p:nvPr>
        </p:nvGraphicFramePr>
        <p:xfrm>
          <a:off x="2251925" y="3423028"/>
          <a:ext cx="3783900" cy="37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300">
                  <a:extLst>
                    <a:ext uri="{9D8B030D-6E8A-4147-A177-3AD203B41FA5}">
                      <a16:colId xmlns:a16="http://schemas.microsoft.com/office/drawing/2014/main" val="3559679104"/>
                    </a:ext>
                  </a:extLst>
                </a:gridCol>
                <a:gridCol w="1261300">
                  <a:extLst>
                    <a:ext uri="{9D8B030D-6E8A-4147-A177-3AD203B41FA5}">
                      <a16:colId xmlns:a16="http://schemas.microsoft.com/office/drawing/2014/main" val="186121398"/>
                    </a:ext>
                  </a:extLst>
                </a:gridCol>
                <a:gridCol w="1261300">
                  <a:extLst>
                    <a:ext uri="{9D8B030D-6E8A-4147-A177-3AD203B41FA5}">
                      <a16:colId xmlns:a16="http://schemas.microsoft.com/office/drawing/2014/main" val="3502600746"/>
                    </a:ext>
                  </a:extLst>
                </a:gridCol>
              </a:tblGrid>
              <a:tr h="371731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cno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5065C2-8BFA-BD4E-BDB1-B52B8B22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44254"/>
              </p:ext>
            </p:extLst>
          </p:nvPr>
        </p:nvGraphicFramePr>
        <p:xfrm>
          <a:off x="2278632" y="4535268"/>
          <a:ext cx="3805536" cy="372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>
                  <a:extLst>
                    <a:ext uri="{9D8B030D-6E8A-4147-A177-3AD203B41FA5}">
                      <a16:colId xmlns:a16="http://schemas.microsoft.com/office/drawing/2014/main" val="3417893425"/>
                    </a:ext>
                  </a:extLst>
                </a:gridCol>
                <a:gridCol w="1304032">
                  <a:extLst>
                    <a:ext uri="{9D8B030D-6E8A-4147-A177-3AD203B41FA5}">
                      <a16:colId xmlns:a16="http://schemas.microsoft.com/office/drawing/2014/main" val="4185843675"/>
                    </a:ext>
                  </a:extLst>
                </a:gridCol>
                <a:gridCol w="1197472">
                  <a:extLst>
                    <a:ext uri="{9D8B030D-6E8A-4147-A177-3AD203B41FA5}">
                      <a16:colId xmlns:a16="http://schemas.microsoft.com/office/drawing/2014/main" val="3431657628"/>
                    </a:ext>
                  </a:extLst>
                </a:gridCol>
              </a:tblGrid>
              <a:tr h="372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u="sng" dirty="0" err="1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u="sng" dirty="0" err="1"/>
                        <a:t>cno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427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FC828-9945-6D46-85D0-F539DFDB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704"/>
              </p:ext>
            </p:extLst>
          </p:nvPr>
        </p:nvGraphicFramePr>
        <p:xfrm>
          <a:off x="2503593" y="5595190"/>
          <a:ext cx="3521828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914">
                  <a:extLst>
                    <a:ext uri="{9D8B030D-6E8A-4147-A177-3AD203B41FA5}">
                      <a16:colId xmlns:a16="http://schemas.microsoft.com/office/drawing/2014/main" val="4157869773"/>
                    </a:ext>
                  </a:extLst>
                </a:gridCol>
                <a:gridCol w="1760914">
                  <a:extLst>
                    <a:ext uri="{9D8B030D-6E8A-4147-A177-3AD203B41FA5}">
                      <a16:colId xmlns:a16="http://schemas.microsoft.com/office/drawing/2014/main" val="427489449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u="sng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133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57E355-AF43-9C4C-A52E-DD3C512EF0ED}"/>
              </a:ext>
            </a:extLst>
          </p:cNvPr>
          <p:cNvSpPr txBox="1"/>
          <p:nvPr/>
        </p:nvSpPr>
        <p:spPr>
          <a:xfrm>
            <a:off x="3471299" y="1859738"/>
            <a:ext cx="16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D1075-18E7-2049-8134-4C243E94031A}"/>
              </a:ext>
            </a:extLst>
          </p:cNvPr>
          <p:cNvSpPr txBox="1"/>
          <p:nvPr/>
        </p:nvSpPr>
        <p:spPr>
          <a:xfrm>
            <a:off x="3563888" y="2969713"/>
            <a:ext cx="1113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E5163-07CB-4542-B8FB-C235CA489C81}"/>
              </a:ext>
            </a:extLst>
          </p:cNvPr>
          <p:cNvSpPr txBox="1"/>
          <p:nvPr/>
        </p:nvSpPr>
        <p:spPr>
          <a:xfrm>
            <a:off x="3590266" y="4079641"/>
            <a:ext cx="99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Enroll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349C6-2EF0-334F-99CB-F7DBB8380792}"/>
              </a:ext>
            </a:extLst>
          </p:cNvPr>
          <p:cNvSpPr txBox="1"/>
          <p:nvPr/>
        </p:nvSpPr>
        <p:spPr>
          <a:xfrm>
            <a:off x="3340694" y="513352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66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58107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  SELECT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FROM    Enroll 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E.sid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INTERSECT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SELECT  </a:t>
            </a:r>
            <a:r>
              <a:rPr lang="en-US" sz="2400" dirty="0" err="1">
                <a:solidFill>
                  <a:srgbClr val="0070C0"/>
                </a:solidFill>
              </a:rPr>
              <a:t>C.cno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FROM    Course 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C.dept</a:t>
            </a:r>
            <a:r>
              <a:rPr lang="en-US" sz="2400" dirty="0">
                <a:solidFill>
                  <a:srgbClr val="0070C0"/>
                </a:solidFill>
              </a:rPr>
              <a:t> = ‘CS’)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F60B-30F9-D743-8186-98C95AC587C7}"/>
              </a:ext>
            </a:extLst>
          </p:cNvPr>
          <p:cNvSpPr txBox="1"/>
          <p:nvPr/>
        </p:nvSpPr>
        <p:spPr>
          <a:xfrm>
            <a:off x="5494618" y="219104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D3C53-FE6D-A54E-B10E-2B53A9EBC8F0}"/>
              </a:ext>
            </a:extLst>
          </p:cNvPr>
          <p:cNvCxnSpPr/>
          <p:nvPr/>
        </p:nvCxnSpPr>
        <p:spPr>
          <a:xfrm flipH="1">
            <a:off x="5796136" y="2652712"/>
            <a:ext cx="936104" cy="77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0E2F5E-3602-7C41-908D-395E02EA9F98}"/>
              </a:ext>
            </a:extLst>
          </p:cNvPr>
          <p:cNvSpPr txBox="1"/>
          <p:nvPr/>
        </p:nvSpPr>
        <p:spPr>
          <a:xfrm>
            <a:off x="7199438" y="4797152"/>
            <a:ext cx="148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CS_Courses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69049-1635-F245-999D-D24CE432244E}"/>
              </a:ext>
            </a:extLst>
          </p:cNvPr>
          <p:cNvCxnSpPr/>
          <p:nvPr/>
        </p:nvCxnSpPr>
        <p:spPr>
          <a:xfrm flipH="1">
            <a:off x="6264188" y="4997207"/>
            <a:ext cx="86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312240" y="2420888"/>
            <a:ext cx="83499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 Enroll 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E.sid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S.sid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FROM    Course 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C.dept</a:t>
            </a:r>
            <a:r>
              <a:rPr lang="en-US" sz="2400" dirty="0">
                <a:solidFill>
                  <a:srgbClr val="0070C0"/>
                </a:solidFill>
              </a:rPr>
              <a:t> = ‘CS’))</a:t>
            </a:r>
          </a:p>
        </p:txBody>
      </p:sp>
    </p:spTree>
    <p:extLst>
      <p:ext uri="{BB962C8B-B14F-4D97-AF65-F5344CB8AC3E}">
        <p14:creationId xmlns:p14="http://schemas.microsoft.com/office/powerpoint/2010/main" val="19356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EXISTS (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  <a:r>
              <a:rPr lang="en-US" sz="2400" dirty="0">
                <a:solidFill>
                  <a:srgbClr val="FF0000"/>
                </a:solidFill>
              </a:rPr>
              <a:t>INTERSECT 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 ) 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EXISTS (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IN 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09988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(is a very special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6244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DISTINCT </a:t>
            </a:r>
            <a:r>
              <a:rPr lang="en-US" sz="2400" dirty="0" err="1">
                <a:solidFill>
                  <a:srgbClr val="0070C0"/>
                </a:solidFill>
              </a:rPr>
              <a:t>E.Sid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Enroll E, Course C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r>
              <a:rPr lang="en-US" sz="2400" dirty="0">
                <a:solidFill>
                  <a:srgbClr val="0070C0"/>
                </a:solidFill>
              </a:rPr>
              <a:t>  =  </a:t>
            </a:r>
            <a:r>
              <a:rPr lang="en-US" sz="2400" dirty="0" err="1">
                <a:solidFill>
                  <a:srgbClr val="0070C0"/>
                </a:solidFill>
              </a:rPr>
              <a:t>C.Cno</a:t>
            </a:r>
            <a:r>
              <a:rPr lang="en-US" sz="2400" dirty="0">
                <a:solidFill>
                  <a:srgbClr val="0070C0"/>
                </a:solidFill>
              </a:rPr>
              <a:t>  AND </a:t>
            </a:r>
            <a:r>
              <a:rPr lang="en-US" sz="2400" dirty="0" err="1">
                <a:solidFill>
                  <a:srgbClr val="0070C0"/>
                </a:solidFill>
              </a:rPr>
              <a:t>C.Dept</a:t>
            </a:r>
            <a:r>
              <a:rPr lang="en-US" sz="2400" dirty="0">
                <a:solidFill>
                  <a:srgbClr val="0070C0"/>
                </a:solidFill>
              </a:rPr>
              <a:t> = ‘CS’ </a:t>
            </a:r>
          </a:p>
        </p:txBody>
      </p:sp>
    </p:spTree>
    <p:extLst>
      <p:ext uri="{BB962C8B-B14F-4D97-AF65-F5344CB8AC3E}">
        <p14:creationId xmlns:p14="http://schemas.microsoft.com/office/powerpoint/2010/main" val="9777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07504" y="2847435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228184" y="2847435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8511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54987" y="2054292"/>
            <a:ext cx="86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some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3637003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3AA-9A91-7C4B-814D-4C82FECE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relevant sets with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AB4-E5D9-9A4B-A465-EC0CC7AE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err="1"/>
              <a:t>CoursesEnrolledIn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 </a:t>
            </a:r>
            <a:r>
              <a:rPr lang="en-US" dirty="0" err="1"/>
              <a:t>CS_Courses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AB78A-A8AC-9748-9A49-94292B5829A8}"/>
              </a:ext>
            </a:extLst>
          </p:cNvPr>
          <p:cNvSpPr txBox="1"/>
          <p:nvPr/>
        </p:nvSpPr>
        <p:spPr>
          <a:xfrm>
            <a:off x="1187624" y="5308937"/>
            <a:ext cx="6364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 err="1">
                <a:solidFill>
                  <a:srgbClr val="0070C0"/>
                </a:solidFill>
              </a:rPr>
              <a:t>CS_Courses</a:t>
            </a:r>
            <a:r>
              <a:rPr lang="en-US" sz="2000" dirty="0">
                <a:solidFill>
                  <a:srgbClr val="0070C0"/>
                </a:solidFill>
              </a:rPr>
              <a:t> AS (SELECT  </a:t>
            </a:r>
            <a:r>
              <a:rPr lang="en-US" sz="2000" dirty="0" err="1">
                <a:solidFill>
                  <a:srgbClr val="0070C0"/>
                </a:solidFill>
              </a:rPr>
              <a:t>C.cno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FROM     Course 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WHERE  </a:t>
            </a:r>
            <a:r>
              <a:rPr lang="en-US" sz="2000" dirty="0" err="1">
                <a:solidFill>
                  <a:srgbClr val="0070C0"/>
                </a:solidFill>
              </a:rPr>
              <a:t>C.Dept</a:t>
            </a:r>
            <a:r>
              <a:rPr lang="en-US" sz="2000" dirty="0">
                <a:solidFill>
                  <a:srgbClr val="0070C0"/>
                </a:solidFill>
              </a:rPr>
              <a:t> = ‘CS’)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8C361-EBBD-F54A-8DFE-A2548AD2BAE3}"/>
              </a:ext>
            </a:extLst>
          </p:cNvPr>
          <p:cNvSpPr txBox="1"/>
          <p:nvPr/>
        </p:nvSpPr>
        <p:spPr>
          <a:xfrm>
            <a:off x="1043608" y="2420888"/>
            <a:ext cx="63542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FUNCTION </a:t>
            </a:r>
            <a:r>
              <a:rPr lang="en-US" sz="2000" dirty="0" err="1">
                <a:solidFill>
                  <a:srgbClr val="0070C0"/>
                </a:solidFill>
              </a:rPr>
              <a:t>CoursesEnrolledIn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sid</a:t>
            </a:r>
            <a:r>
              <a:rPr lang="en-US" sz="2000" dirty="0">
                <a:solidFill>
                  <a:srgbClr val="0070C0"/>
                </a:solidFill>
              </a:rPr>
              <a:t> INTEGER)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RETURNS TABLE (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 INTEGER) 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SELECT  </a:t>
            </a:r>
            <a:r>
              <a:rPr lang="en-US" sz="2000" dirty="0" err="1">
                <a:solidFill>
                  <a:srgbClr val="0070C0"/>
                </a:solidFill>
              </a:rPr>
              <a:t>E.cno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FROM     Enroll 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WHERE  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B050"/>
                </a:solidFill>
              </a:rPr>
              <a:t>CoursesEnrolledIn.sid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$$  LANGUAGE SQL</a:t>
            </a:r>
          </a:p>
        </p:txBody>
      </p:sp>
    </p:spTree>
    <p:extLst>
      <p:ext uri="{BB962C8B-B14F-4D97-AF65-F5344CB8AC3E}">
        <p14:creationId xmlns:p14="http://schemas.microsoft.com/office/powerpoint/2010/main" val="146659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07504" y="2847435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228184" y="2847435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8511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54987" y="2054292"/>
            <a:ext cx="863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some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640603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69175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INTERSECT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04284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312240" y="2420888"/>
            <a:ext cx="7779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23641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-1927" y="2979880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660232" y="3407515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652936" cy="369332"/>
              </a:xfrm>
              <a:prstGeom prst="rect">
                <a:avLst/>
              </a:prstGeom>
              <a:blipFill>
                <a:blip r:embed="rId7"/>
                <a:stretch>
                  <a:fillRect l="-1923" t="-6667" r="-134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43480" y="2130408"/>
            <a:ext cx="830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CS courses </a:t>
            </a:r>
          </a:p>
        </p:txBody>
      </p:sp>
    </p:spTree>
    <p:extLst>
      <p:ext uri="{BB962C8B-B14F-4D97-AF65-F5344CB8AC3E}">
        <p14:creationId xmlns:p14="http://schemas.microsoft.com/office/powerpoint/2010/main" val="15324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 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250219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49435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-1927" y="2979880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529003" y="3136635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5F25E-9776-3048-8075-D143F9A9D855}"/>
              </a:ext>
            </a:extLst>
          </p:cNvPr>
          <p:cNvSpPr txBox="1"/>
          <p:nvPr/>
        </p:nvSpPr>
        <p:spPr>
          <a:xfrm>
            <a:off x="4279195" y="443880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43480" y="2130408"/>
            <a:ext cx="830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CS courses </a:t>
            </a:r>
          </a:p>
        </p:txBody>
      </p:sp>
    </p:spTree>
    <p:extLst>
      <p:ext uri="{BB962C8B-B14F-4D97-AF65-F5344CB8AC3E}">
        <p14:creationId xmlns:p14="http://schemas.microsoft.com/office/powerpoint/2010/main" val="2142270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457200" y="2636912"/>
            <a:ext cx="7687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en-US" sz="2400" dirty="0">
                <a:solidFill>
                  <a:srgbClr val="0070C0"/>
                </a:solidFill>
              </a:rPr>
              <a:t> (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            INTERSECT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61698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312240" y="2420888"/>
            <a:ext cx="8395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20656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EXISTS (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  <a:r>
              <a:rPr lang="en-US" sz="2400" dirty="0">
                <a:solidFill>
                  <a:srgbClr val="FF0000"/>
                </a:solidFill>
              </a:rPr>
              <a:t>INTERSECT 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 )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 EXISTS (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 IN </a:t>
            </a: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274287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60002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987824" y="4243244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43244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6383" r="-148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909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not only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302188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69175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EXCEPT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D3C53-FE6D-A54E-B10E-2B53A9EBC8F0}"/>
              </a:ext>
            </a:extLst>
          </p:cNvPr>
          <p:cNvCxnSpPr/>
          <p:nvPr/>
        </p:nvCxnSpPr>
        <p:spPr>
          <a:xfrm flipH="1">
            <a:off x="5796136" y="2652712"/>
            <a:ext cx="936104" cy="77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9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312240" y="2420888"/>
            <a:ext cx="85491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NOT 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72717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 </a:t>
            </a:r>
            <a:r>
              <a:rPr lang="en-US" dirty="0">
                <a:solidFill>
                  <a:srgbClr val="FF0000"/>
                </a:solidFill>
              </a:rPr>
              <a:t>NOT ONLY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EXISTS ( A EXCEPT B )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EXISTS ( A NOT IN B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82549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2035" y="307936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987824" y="4226915"/>
                <a:ext cx="6832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26915"/>
                <a:ext cx="683264" cy="430887"/>
              </a:xfrm>
              <a:prstGeom prst="rect">
                <a:avLst/>
              </a:prstGeom>
              <a:blipFill>
                <a:blip r:embed="rId7"/>
                <a:stretch>
                  <a:fillRect l="-3636" r="-1272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035" y="2071703"/>
            <a:ext cx="8487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414785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77822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26030" y="5368661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5364088" y="3140968"/>
            <a:ext cx="160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5F25E-9776-3048-8075-D143F9A9D855}"/>
              </a:ext>
            </a:extLst>
          </p:cNvPr>
          <p:cNvSpPr txBox="1"/>
          <p:nvPr/>
        </p:nvSpPr>
        <p:spPr>
          <a:xfrm>
            <a:off x="2987824" y="422691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035" y="2071703"/>
            <a:ext cx="8487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</a:t>
            </a:r>
            <a:r>
              <a:rPr lang="en-US" sz="2800" dirty="0">
                <a:solidFill>
                  <a:srgbClr val="FF0000"/>
                </a:solidFill>
              </a:rPr>
              <a:t> only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423154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err="1"/>
              <a:t>cno</a:t>
            </a:r>
            <a:r>
              <a:rPr lang="en-US" dirty="0"/>
              <a:t> of each course that enrolls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Math majors</a:t>
            </a:r>
          </a:p>
          <a:p>
            <a:r>
              <a:rPr lang="en-US" dirty="0"/>
              <a:t>Find the </a:t>
            </a:r>
            <a:r>
              <a:rPr lang="en-US" dirty="0" err="1"/>
              <a:t>cno</a:t>
            </a:r>
            <a:r>
              <a:rPr lang="en-US" dirty="0"/>
              <a:t> of each course that enrolls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Math majors</a:t>
            </a:r>
          </a:p>
          <a:p>
            <a:r>
              <a:rPr lang="en-US" dirty="0"/>
              <a:t>Find the </a:t>
            </a:r>
            <a:r>
              <a:rPr lang="en-US" dirty="0" err="1"/>
              <a:t>cno</a:t>
            </a:r>
            <a:r>
              <a:rPr lang="en-US" dirty="0"/>
              <a:t> of each course that enrolls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Math majors</a:t>
            </a:r>
          </a:p>
          <a:p>
            <a:r>
              <a:rPr lang="en-US" dirty="0"/>
              <a:t>Find the </a:t>
            </a:r>
            <a:r>
              <a:rPr lang="en-US" dirty="0" err="1"/>
              <a:t>cno</a:t>
            </a:r>
            <a:r>
              <a:rPr lang="en-US" dirty="0"/>
              <a:t> of each course that enrolls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Math majors</a:t>
            </a:r>
          </a:p>
          <a:p>
            <a:r>
              <a:rPr lang="en-US" dirty="0"/>
              <a:t>Find the </a:t>
            </a:r>
            <a:r>
              <a:rPr lang="en-US" dirty="0" err="1"/>
              <a:t>cno</a:t>
            </a:r>
            <a:r>
              <a:rPr lang="en-US" dirty="0"/>
              <a:t> of each course that enrolls </a:t>
            </a:r>
            <a:r>
              <a:rPr lang="en-US" dirty="0">
                <a:solidFill>
                  <a:srgbClr val="FF0000"/>
                </a:solidFill>
              </a:rPr>
              <a:t>more than half</a:t>
            </a:r>
            <a:r>
              <a:rPr lang="en-US" dirty="0"/>
              <a:t> Math majors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5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728479" y="2492896"/>
            <a:ext cx="7687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en-US" sz="2400" dirty="0">
                <a:solidFill>
                  <a:srgbClr val="0070C0"/>
                </a:solidFill>
              </a:rPr>
              <a:t> (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         EXCEPT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D3C53-FE6D-A54E-B10E-2B53A9EBC8F0}"/>
              </a:ext>
            </a:extLst>
          </p:cNvPr>
          <p:cNvCxnSpPr/>
          <p:nvPr/>
        </p:nvCxnSpPr>
        <p:spPr>
          <a:xfrm flipH="1">
            <a:off x="5796136" y="2652712"/>
            <a:ext cx="936104" cy="77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5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7504" y="2420888"/>
            <a:ext cx="93185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en-US" sz="2400" dirty="0">
                <a:solidFill>
                  <a:srgbClr val="0070C0"/>
                </a:solidFill>
              </a:rPr>
              <a:t> (SELECT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WHERE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NOT 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    FROM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28305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</a:t>
            </a:r>
            <a:r>
              <a:rPr lang="en-US" dirty="0">
                <a:solidFill>
                  <a:srgbClr val="FF0000"/>
                </a:solidFill>
              </a:rPr>
              <a:t> ONLY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EXISTS ( A EXCEPT B )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 EXISTS ( A NOT IN B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434073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B332-7BBA-3B45-A490-035842DC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ONLY quantifier!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F72A8-9644-5449-924A-4091DF6A1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Observe that if a student with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“s” </a:t>
                </a:r>
                <a:r>
                  <a:rPr lang="en-US" dirty="0"/>
                  <a:t>takes</a:t>
                </a:r>
                <a:r>
                  <a:rPr lang="en-US" dirty="0">
                    <a:solidFill>
                      <a:srgbClr val="FF0000"/>
                    </a:solidFill>
                  </a:rPr>
                  <a:t> no </a:t>
                </a:r>
                <a:r>
                  <a:rPr lang="en-US" dirty="0"/>
                  <a:t>courses then </a:t>
                </a:r>
                <a:r>
                  <a:rPr lang="en-US" dirty="0" err="1"/>
                  <a:t>CourseEnrolledIn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B050"/>
                    </a:solidFill>
                  </a:rPr>
                  <a:t>“s”)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that case, the condition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is true and therefore that student </a:t>
                </a:r>
                <a:r>
                  <a:rPr lang="en-US" dirty="0" err="1"/>
                  <a:t>sid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“s” </a:t>
                </a:r>
                <a:r>
                  <a:rPr lang="en-US" dirty="0"/>
                  <a:t>is part of the solution even though that student takes no courses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F72A8-9644-5449-924A-4091DF6A1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467D91-9152-BA41-9FF2-DEF8D1B5283D}"/>
              </a:ext>
            </a:extLst>
          </p:cNvPr>
          <p:cNvSpPr txBox="1"/>
          <p:nvPr/>
        </p:nvSpPr>
        <p:spPr>
          <a:xfrm>
            <a:off x="1403648" y="2780928"/>
            <a:ext cx="4669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EXISTS</a:t>
            </a:r>
            <a:r>
              <a:rPr lang="en-US" dirty="0">
                <a:solidFill>
                  <a:srgbClr val="0070C0"/>
                </a:solidFill>
              </a:rPr>
              <a:t> ( SELECT 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FROM   </a:t>
            </a:r>
            <a:r>
              <a:rPr lang="en-US" dirty="0" err="1">
                <a:solidFill>
                  <a:srgbClr val="0070C0"/>
                </a:solidFill>
              </a:rPr>
              <a:t>CoursesEnrolledIN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</a:t>
            </a:r>
            <a:r>
              <a:rPr lang="en-US" dirty="0">
                <a:solidFill>
                  <a:srgbClr val="FF0000"/>
                </a:solidFill>
              </a:rPr>
              <a:t>EXCEPT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SELECT 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FROM    </a:t>
            </a:r>
            <a:r>
              <a:rPr lang="en-US" dirty="0" err="1">
                <a:solidFill>
                  <a:srgbClr val="0070C0"/>
                </a:solidFill>
              </a:rPr>
              <a:t>CS_Course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32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611948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51476" y="2987133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364088" y="4254197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254197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6383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74914" y="2120180"/>
            <a:ext cx="8808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2804476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69544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SELECT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96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8884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96095" y="2420888"/>
            <a:ext cx="90832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WHERE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NOT IN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29766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</a:t>
            </a:r>
            <a:r>
              <a:rPr lang="en-US" dirty="0">
                <a:solidFill>
                  <a:srgbClr val="FF0000"/>
                </a:solidFill>
              </a:rPr>
              <a:t> NOT ALL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EXISTS ( B EXCEPT A )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EXISTS ( B NOT IN A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45864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     (DIVISION OPERATOR)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8154" y="3136635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436096" y="4243244"/>
                <a:ext cx="585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43244"/>
                <a:ext cx="585610" cy="369332"/>
              </a:xfrm>
              <a:prstGeom prst="rect">
                <a:avLst/>
              </a:prstGeom>
              <a:blipFill>
                <a:blip r:embed="rId7"/>
                <a:stretch>
                  <a:fillRect l="-4255" r="-127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8154" y="2060111"/>
            <a:ext cx="827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1360435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475656" y="5193296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5364088" y="314096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5F25E-9776-3048-8075-D143F9A9D855}"/>
              </a:ext>
            </a:extLst>
          </p:cNvPr>
          <p:cNvSpPr txBox="1"/>
          <p:nvPr/>
        </p:nvSpPr>
        <p:spPr>
          <a:xfrm>
            <a:off x="2987824" y="422691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035" y="2071703"/>
            <a:ext cx="7688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who takes</a:t>
            </a:r>
            <a:r>
              <a:rPr lang="en-US" sz="2800" dirty="0">
                <a:solidFill>
                  <a:srgbClr val="FF0000"/>
                </a:solidFill>
              </a:rPr>
              <a:t> all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222264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/>
              <a:t>Find each (</a:t>
            </a:r>
            <a:r>
              <a:rPr lang="en-US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/>
              <a:t>) pair such that student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fewer than 5</a:t>
            </a:r>
            <a:r>
              <a:rPr lang="en-US" dirty="0"/>
              <a:t> courses offered by department </a:t>
            </a:r>
            <a:r>
              <a:rPr lang="en-US" dirty="0">
                <a:solidFill>
                  <a:srgbClr val="7030A0"/>
                </a:solidFill>
              </a:rPr>
              <a:t>d</a:t>
            </a:r>
          </a:p>
          <a:p>
            <a:r>
              <a:rPr lang="en-US" dirty="0">
                <a:solidFill>
                  <a:srgbClr val="7030A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87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043608" y="2421880"/>
            <a:ext cx="7723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 NOT EXISTS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SELECT </a:t>
            </a:r>
            <a:r>
              <a:rPr lang="en-US" sz="2400" dirty="0" err="1">
                <a:solidFill>
                  <a:srgbClr val="0070C0"/>
                </a:solidFill>
              </a:rPr>
              <a:t>E.cno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35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88840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96095" y="2420888"/>
            <a:ext cx="90832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WHERE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NOT IN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3863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DF96-B859-8548-A05E-AC06731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E3AB-8311-414E-B6AF-FF37C27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the</a:t>
            </a:r>
            <a:r>
              <a:rPr lang="en-US" dirty="0">
                <a:solidFill>
                  <a:srgbClr val="FF0000"/>
                </a:solidFill>
              </a:rPr>
              <a:t> ALL</a:t>
            </a:r>
            <a:r>
              <a:rPr lang="en-US" dirty="0"/>
              <a:t> quantifier can be expressed using the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AA25D-F097-644F-A611-BC7CDB0D7206}"/>
              </a:ext>
            </a:extLst>
          </p:cNvPr>
          <p:cNvSpPr txBox="1"/>
          <p:nvPr/>
        </p:nvSpPr>
        <p:spPr>
          <a:xfrm>
            <a:off x="2123728" y="2996952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EXISTS ( B EXCEPT A ) </a:t>
            </a:r>
            <a:r>
              <a:rPr lang="en-US" sz="2400" dirty="0"/>
              <a:t>template </a:t>
            </a:r>
          </a:p>
          <a:p>
            <a:endParaRPr lang="en-US" sz="2400" dirty="0"/>
          </a:p>
          <a:p>
            <a:r>
              <a:rPr lang="en-US" sz="2400" dirty="0"/>
              <a:t> or using the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NOT EXISTS ( B NOT IN A ) </a:t>
            </a:r>
            <a:r>
              <a:rPr lang="en-US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40751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B332-7BBA-3B45-A490-035842DC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with ALL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72A8-9644-5449-924A-4091DF6A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Observe that if there are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CS courses, then a student with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“s” </a:t>
            </a:r>
            <a:r>
              <a:rPr lang="en-US" dirty="0"/>
              <a:t>will satisfy the ALL condition</a:t>
            </a:r>
          </a:p>
          <a:p>
            <a:r>
              <a:rPr lang="en-US" dirty="0" err="1"/>
              <a:t>E.g</a:t>
            </a:r>
            <a:r>
              <a:rPr lang="en-US" dirty="0"/>
              <a:t>, the condition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is true and therefore that student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“s” </a:t>
            </a:r>
            <a:r>
              <a:rPr lang="en-US" dirty="0"/>
              <a:t>is part of the solution even though there are no CS courses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67D91-9152-BA41-9FF2-DEF8D1B5283D}"/>
              </a:ext>
            </a:extLst>
          </p:cNvPr>
          <p:cNvSpPr txBox="1"/>
          <p:nvPr/>
        </p:nvSpPr>
        <p:spPr>
          <a:xfrm>
            <a:off x="2699792" y="2620999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EXISTS</a:t>
            </a:r>
            <a:r>
              <a:rPr lang="en-US" dirty="0">
                <a:solidFill>
                  <a:srgbClr val="0070C0"/>
                </a:solidFill>
              </a:rPr>
              <a:t> (SELECT 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FROM    </a:t>
            </a:r>
            <a:r>
              <a:rPr lang="en-US" dirty="0" err="1">
                <a:solidFill>
                  <a:srgbClr val="0070C0"/>
                </a:solidFill>
              </a:rPr>
              <a:t>CS_Courses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EXCEPT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SELECT 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     FROM   </a:t>
            </a:r>
            <a:r>
              <a:rPr lang="en-US" dirty="0" err="1">
                <a:solidFill>
                  <a:srgbClr val="0070C0"/>
                </a:solidFill>
              </a:rPr>
              <a:t>CoursesEnrolledIn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35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and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02512-B000-4F49-8E09-F826357D44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3474887"/>
                  </p:ext>
                </p:extLst>
              </p:nvPr>
            </p:nvGraphicFramePr>
            <p:xfrm>
              <a:off x="603587" y="2613415"/>
              <a:ext cx="8229600" cy="43894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C602512-B000-4F49-8E09-F826357D44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3474887"/>
                  </p:ext>
                </p:extLst>
              </p:nvPr>
            </p:nvGraphicFramePr>
            <p:xfrm>
              <a:off x="603587" y="2613415"/>
              <a:ext cx="8229600" cy="43894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2035" y="307936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987824" y="4226915"/>
                <a:ext cx="6832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26915"/>
                <a:ext cx="683264" cy="430887"/>
              </a:xfrm>
              <a:prstGeom prst="rect">
                <a:avLst/>
              </a:prstGeom>
              <a:blipFill>
                <a:blip r:embed="rId11"/>
                <a:stretch>
                  <a:fillRect l="-3636" r="-1272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035" y="2071703"/>
            <a:ext cx="7872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all and only</a:t>
            </a:r>
          </a:p>
          <a:p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070588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multiple quantifiers: 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 and  </a:t>
            </a:r>
            <a:r>
              <a:rPr lang="en-US" dirty="0">
                <a:solidFill>
                  <a:srgbClr val="00B050"/>
                </a:solidFill>
              </a:rPr>
              <a:t>ONLY</a:t>
            </a:r>
          </a:p>
          <a:p>
            <a:pPr marL="0" indent="0">
              <a:buNone/>
            </a:pPr>
            <a:r>
              <a:rPr lang="en-US" dirty="0"/>
              <a:t>These must both be specified in the WHERE clause using the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ONLY</a:t>
            </a:r>
            <a:r>
              <a:rPr lang="en-US" dirty="0"/>
              <a:t> quantifier templates: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979712" y="3717032"/>
            <a:ext cx="4277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ALL template    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</a:t>
            </a:r>
            <a:r>
              <a:rPr lang="en-US" sz="2400" dirty="0">
                <a:solidFill>
                  <a:srgbClr val="00B050"/>
                </a:solidFill>
              </a:rPr>
              <a:t>ONLY template</a:t>
            </a:r>
          </a:p>
        </p:txBody>
      </p:sp>
    </p:spTree>
    <p:extLst>
      <p:ext uri="{BB962C8B-B14F-4D97-AF65-F5344CB8AC3E}">
        <p14:creationId xmlns:p14="http://schemas.microsoft.com/office/powerpoint/2010/main" val="4091022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least two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63161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51520" y="2990088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300192" y="2990087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10655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1065548" cy="246221"/>
              </a:xfrm>
              <a:prstGeom prst="rect">
                <a:avLst/>
              </a:prstGeom>
              <a:blipFill>
                <a:blip r:embed="rId7"/>
                <a:stretch>
                  <a:fillRect r="-35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6163" y="1798882"/>
            <a:ext cx="7828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at least two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078751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30122" y="1867882"/>
            <a:ext cx="87145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 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EXISTS</a:t>
            </a:r>
            <a:r>
              <a:rPr lang="en-US" sz="2400" dirty="0">
                <a:solidFill>
                  <a:srgbClr val="0070C0"/>
                </a:solidFill>
              </a:rPr>
              <a:t> (SELECT 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FROM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 c1,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CoursesEnrolledIn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>
                <a:solidFill>
                  <a:srgbClr val="0070C0"/>
                </a:solidFill>
              </a:rPr>
              <a:t>) c2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WHERE  c1.cno &lt;&gt; c2.cno 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c1.cno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FROM 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 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c2.cno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>
                <a:solidFill>
                  <a:srgbClr val="0070C0"/>
                </a:solidFill>
              </a:rPr>
              <a:t> (SELECT </a:t>
            </a:r>
            <a:r>
              <a:rPr lang="en-US" sz="2400" dirty="0" err="1">
                <a:solidFill>
                  <a:srgbClr val="0070C0"/>
                </a:solidFill>
              </a:rPr>
              <a:t>cno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FROM  </a:t>
            </a:r>
            <a:r>
              <a:rPr lang="en-US" sz="2400" dirty="0" err="1">
                <a:solidFill>
                  <a:srgbClr val="0070C0"/>
                </a:solidFill>
              </a:rPr>
              <a:t>CS_Courses</a:t>
            </a:r>
            <a:r>
              <a:rPr lang="en-US" sz="2400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CD6A-CF4A-DC4E-8A68-164211902372}"/>
              </a:ext>
            </a:extLst>
          </p:cNvPr>
          <p:cNvSpPr txBox="1"/>
          <p:nvPr/>
        </p:nvSpPr>
        <p:spPr>
          <a:xfrm>
            <a:off x="629270" y="3316342"/>
            <a:ext cx="14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two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83B87C-3C4A-944A-BE42-255564D8EC0D}"/>
              </a:ext>
            </a:extLst>
          </p:cNvPr>
          <p:cNvCxnSpPr/>
          <p:nvPr/>
        </p:nvCxnSpPr>
        <p:spPr>
          <a:xfrm>
            <a:off x="2232969" y="350100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DD48-0DD6-C04C-A5FA-A61B03E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queries with quantifiers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BAC6-E699-8647-B6A9-60AF5D14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provide a general technique using </a:t>
            </a:r>
            <a:r>
              <a:rPr lang="en-US" dirty="0">
                <a:solidFill>
                  <a:srgbClr val="C00000"/>
                </a:solidFill>
              </a:rPr>
              <a:t>Venn-diagrams with conditions</a:t>
            </a:r>
            <a:r>
              <a:rPr lang="en-US" dirty="0"/>
              <a:t> to express queries with quantifiers</a:t>
            </a:r>
          </a:p>
          <a:p>
            <a:r>
              <a:rPr lang="en-US" dirty="0"/>
              <a:t>We will use views and parameterized views to represents the sets in these Venn diagrams</a:t>
            </a:r>
          </a:p>
          <a:p>
            <a:r>
              <a:rPr lang="en-US" dirty="0"/>
              <a:t>We will use the set predicates </a:t>
            </a:r>
            <a:r>
              <a:rPr lang="en-US" dirty="0">
                <a:solidFill>
                  <a:srgbClr val="0070C0"/>
                </a:solidFill>
              </a:rPr>
              <a:t>[NOT] EXISTS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[NOT] IN</a:t>
            </a:r>
            <a:r>
              <a:rPr lang="en-US" dirty="0"/>
              <a:t>, and the set operations </a:t>
            </a:r>
            <a:r>
              <a:rPr lang="en-US" dirty="0">
                <a:solidFill>
                  <a:srgbClr val="0070C0"/>
                </a:solidFill>
              </a:rPr>
              <a:t>INTERSECT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EXCEPT</a:t>
            </a:r>
            <a:r>
              <a:rPr lang="en-US" dirty="0"/>
              <a:t> to translate </a:t>
            </a:r>
            <a:r>
              <a:rPr lang="en-US" dirty="0">
                <a:solidFill>
                  <a:srgbClr val="C00000"/>
                </a:solidFill>
              </a:rPr>
              <a:t>Venn diagrams with conditions </a:t>
            </a:r>
            <a:r>
              <a:rPr lang="en-US" dirty="0"/>
              <a:t>into SQL queries that express queries with quantifiers</a:t>
            </a:r>
          </a:p>
        </p:txBody>
      </p:sp>
    </p:spTree>
    <p:extLst>
      <p:ext uri="{BB962C8B-B14F-4D97-AF65-F5344CB8AC3E}">
        <p14:creationId xmlns:p14="http://schemas.microsoft.com/office/powerpoint/2010/main" val="244574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 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CS courses</a:t>
            </a:r>
          </a:p>
        </p:txBody>
      </p:sp>
    </p:spTree>
    <p:extLst>
      <p:ext uri="{BB962C8B-B14F-4D97-AF65-F5344CB8AC3E}">
        <p14:creationId xmlns:p14="http://schemas.microsoft.com/office/powerpoint/2010/main" val="32747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7030-C10A-AD4A-9411-E264E8B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for query with quantifier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26D-2B8B-0B43-B2F3-2361A854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“quantifier” </a:t>
            </a:r>
            <a:r>
              <a:rPr lang="en-US" dirty="0"/>
              <a:t>CS courses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D8CECD-B95C-C444-BB53-96481E12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13334"/>
              </p:ext>
            </p:extLst>
          </p:nvPr>
        </p:nvGraphicFramePr>
        <p:xfrm>
          <a:off x="2987824" y="2852936"/>
          <a:ext cx="1872208" cy="370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87969437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679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235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623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403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3342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1648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865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all and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5576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at least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6817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4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36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5CAD-3DD0-9B4F-A1F2-6AD59FB9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Venn diagrams and SQL templates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A621-F8A3-864F-B92A-F249C0D7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rgbClr val="00B050"/>
                </a:solidFill>
              </a:rPr>
              <a:t>Venn diagram with conditions </a:t>
            </a:r>
            <a:r>
              <a:rPr lang="en-US" dirty="0"/>
              <a:t>to express a query with a quantifier </a:t>
            </a:r>
          </a:p>
          <a:p>
            <a:r>
              <a:rPr lang="en-US" dirty="0"/>
              <a:t>There is a corresponding SQL statement to express this conditioned Venn diagram </a:t>
            </a:r>
          </a:p>
        </p:txBody>
      </p:sp>
    </p:spTree>
    <p:extLst>
      <p:ext uri="{BB962C8B-B14F-4D97-AF65-F5344CB8AC3E}">
        <p14:creationId xmlns:p14="http://schemas.microsoft.com/office/powerpoint/2010/main" val="362661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3936</TotalTime>
  <Words>2200</Words>
  <Application>Microsoft Macintosh PowerPoint</Application>
  <PresentationFormat>On-screen Show (4:3)</PresentationFormat>
  <Paragraphs>445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Cambria Math</vt:lpstr>
      <vt:lpstr>Constantia</vt:lpstr>
      <vt:lpstr>Wingdings 2</vt:lpstr>
      <vt:lpstr>Flow</vt:lpstr>
      <vt:lpstr>Queries with Quantifiers  (Part 1)  </vt:lpstr>
      <vt:lpstr>Example database schema</vt:lpstr>
      <vt:lpstr>Queries with quantifiers</vt:lpstr>
      <vt:lpstr>Queries with quantifiers</vt:lpstr>
      <vt:lpstr>Queries with quantifiers</vt:lpstr>
      <vt:lpstr>Expressing queries with quantifiers in SQL</vt:lpstr>
      <vt:lpstr>Queries with quantifiers</vt:lpstr>
      <vt:lpstr>Template for query with quantifier </vt:lpstr>
      <vt:lpstr>Venn diagrams and SQL templates </vt:lpstr>
      <vt:lpstr>Venn diagram of 2 sets   </vt:lpstr>
      <vt:lpstr>Venn diagram of 2 sets  with conditions   </vt:lpstr>
      <vt:lpstr>Conditions expressed in logic</vt:lpstr>
      <vt:lpstr>Conditions expressed in logic</vt:lpstr>
      <vt:lpstr>Conditions expressed in logic</vt:lpstr>
      <vt:lpstr>Conditions expressed in logic</vt:lpstr>
      <vt:lpstr>Conditions expressed in logic</vt:lpstr>
      <vt:lpstr>Venn diagram for our queries</vt:lpstr>
      <vt:lpstr>Venn diagram for our queries</vt:lpstr>
      <vt:lpstr>SOME</vt:lpstr>
      <vt:lpstr>SOME  </vt:lpstr>
      <vt:lpstr>SOME  </vt:lpstr>
      <vt:lpstr>SOME</vt:lpstr>
      <vt:lpstr>SOME (is a very special case)</vt:lpstr>
      <vt:lpstr>SOME</vt:lpstr>
      <vt:lpstr>Defining relevant sets with views</vt:lpstr>
      <vt:lpstr>SOME</vt:lpstr>
      <vt:lpstr>SOME  </vt:lpstr>
      <vt:lpstr>SOME  </vt:lpstr>
      <vt:lpstr>NO</vt:lpstr>
      <vt:lpstr>NO</vt:lpstr>
      <vt:lpstr>NO  </vt:lpstr>
      <vt:lpstr>NO  </vt:lpstr>
      <vt:lpstr>NO</vt:lpstr>
      <vt:lpstr>NOT ONLY</vt:lpstr>
      <vt:lpstr>NOT ONLY  </vt:lpstr>
      <vt:lpstr>NOT ONLY </vt:lpstr>
      <vt:lpstr>NOT ONLY</vt:lpstr>
      <vt:lpstr>ONLY</vt:lpstr>
      <vt:lpstr>ONLY</vt:lpstr>
      <vt:lpstr>ONLY  </vt:lpstr>
      <vt:lpstr>ONLY </vt:lpstr>
      <vt:lpstr>ONLY</vt:lpstr>
      <vt:lpstr>Caution with ONLY quantifier!</vt:lpstr>
      <vt:lpstr>NOT ALL</vt:lpstr>
      <vt:lpstr>NOT ALL</vt:lpstr>
      <vt:lpstr> NOT ALL</vt:lpstr>
      <vt:lpstr>NOT ALL</vt:lpstr>
      <vt:lpstr>ALL      (DIVISION OPERATOR)</vt:lpstr>
      <vt:lpstr>ALL</vt:lpstr>
      <vt:lpstr>ALL</vt:lpstr>
      <vt:lpstr>ALL</vt:lpstr>
      <vt:lpstr>ALL</vt:lpstr>
      <vt:lpstr>Caution with ALL quantifier</vt:lpstr>
      <vt:lpstr>ALL and ONLY</vt:lpstr>
      <vt:lpstr>ALL and ONLY</vt:lpstr>
      <vt:lpstr>At least two</vt:lpstr>
      <vt:lpstr>At least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GYSSENS Marc</dc:creator>
  <cp:lastModifiedBy>Dirk Vangucht</cp:lastModifiedBy>
  <cp:revision>144</cp:revision>
  <dcterms:created xsi:type="dcterms:W3CDTF">2017-08-19T15:35:12Z</dcterms:created>
  <dcterms:modified xsi:type="dcterms:W3CDTF">2019-01-27T14:43:47Z</dcterms:modified>
</cp:coreProperties>
</file>