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8" r:id="rId10"/>
    <p:sldId id="281" r:id="rId11"/>
    <p:sldId id="282" r:id="rId12"/>
    <p:sldId id="283" r:id="rId13"/>
    <p:sldId id="284" r:id="rId14"/>
    <p:sldId id="286" r:id="rId15"/>
    <p:sldId id="289" r:id="rId16"/>
    <p:sldId id="259" r:id="rId17"/>
    <p:sldId id="269" r:id="rId18"/>
    <p:sldId id="260" r:id="rId19"/>
    <p:sldId id="261" r:id="rId20"/>
    <p:sldId id="262" r:id="rId21"/>
    <p:sldId id="268" r:id="rId22"/>
    <p:sldId id="263" r:id="rId23"/>
    <p:sldId id="264" r:id="rId24"/>
    <p:sldId id="265" r:id="rId25"/>
    <p:sldId id="266" r:id="rId26"/>
    <p:sldId id="267" r:id="rId27"/>
    <p:sldId id="273" r:id="rId28"/>
    <p:sldId id="275" r:id="rId29"/>
    <p:sldId id="290" r:id="rId30"/>
    <p:sldId id="274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6"/>
    <p:restoredTop sz="94681"/>
  </p:normalViewPr>
  <p:slideViewPr>
    <p:cSldViewPr>
      <p:cViewPr varScale="1">
        <p:scale>
          <a:sx n="69" d="100"/>
          <a:sy n="69" d="100"/>
        </p:scale>
        <p:origin x="200" y="10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52A5-CE61-6E42-B3EC-A6AAAB85B91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FC393-AA73-1543-8844-55D2E525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FC393-AA73-1543-8844-55D2E525AB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7E2ED-55DB-4134-AC01-7FD854CEAAB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Dirk Van Gucht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5B55-B6A3-4447-B7DD-4FA12FE0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ROW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84A8-116C-5947-AA1E-A851D399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Multiple inserts will be handled one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variable will be assigned to the first of these tuples</a:t>
            </a:r>
          </a:p>
          <a:p>
            <a:r>
              <a:rPr lang="en-US" dirty="0"/>
              <a:t>The trigger function will work on that NEW variable</a:t>
            </a:r>
          </a:p>
          <a:p>
            <a:r>
              <a:rPr lang="en-US" dirty="0"/>
              <a:t>Subsequently, the NEW variable will be assigned to the second of these tuples</a:t>
            </a:r>
          </a:p>
          <a:p>
            <a:r>
              <a:rPr lang="en-US" dirty="0"/>
              <a:t>The trigger function will then work on this NEW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tuples will be inserted into the Student relation</a:t>
            </a:r>
          </a:p>
          <a:p>
            <a:r>
              <a:rPr lang="en-US" dirty="0"/>
              <a:t>But only the tuple (‘s7’, ‘Nick’, 1990) will be inserted into the </a:t>
            </a:r>
            <a:r>
              <a:rPr lang="en-US" dirty="0" err="1"/>
              <a:t>CS_student</a:t>
            </a:r>
            <a:r>
              <a:rPr lang="en-US" dirty="0"/>
              <a:t>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764A0-CED1-1248-8145-13B2F04B21E6}"/>
              </a:ext>
            </a:extLst>
          </p:cNvPr>
          <p:cNvSpPr txBox="1"/>
          <p:nvPr/>
        </p:nvSpPr>
        <p:spPr>
          <a:xfrm>
            <a:off x="212437" y="2348880"/>
            <a:ext cx="845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Student VALUES ('s7', 'Nick', 'CS', 1990),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('s8', 'Vince', 'Biology', 1985);</a:t>
            </a:r>
          </a:p>
        </p:txBody>
      </p:sp>
    </p:spTree>
    <p:extLst>
      <p:ext uri="{BB962C8B-B14F-4D97-AF65-F5344CB8AC3E}">
        <p14:creationId xmlns:p14="http://schemas.microsoft.com/office/powerpoint/2010/main" val="118503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49A8-7120-ED44-A396-E594F2A4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/>
              <a:t>Returning NEW versus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94FC-63CB-9640-A1C6-F0F53F03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8435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a small change to the trigger function</a:t>
            </a:r>
          </a:p>
          <a:p>
            <a:r>
              <a:rPr lang="en-US" dirty="0">
                <a:solidFill>
                  <a:srgbClr val="FF0000"/>
                </a:solidFill>
              </a:rPr>
              <a:t>RETURN NULL </a:t>
            </a: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RETURN NEW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insertion of a tuple into Student</a:t>
            </a:r>
            <a:r>
              <a:rPr lang="en-US" dirty="0">
                <a:solidFill>
                  <a:srgbClr val="FF0000"/>
                </a:solidFill>
              </a:rPr>
              <a:t> will be ignored</a:t>
            </a:r>
          </a:p>
          <a:p>
            <a:r>
              <a:rPr lang="en-US" dirty="0"/>
              <a:t>The insertion of a tuple in </a:t>
            </a:r>
            <a:r>
              <a:rPr lang="en-US" dirty="0" err="1"/>
              <a:t>CS_student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will still be done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A42D9-E435-CA42-83CF-46A254C308D0}"/>
              </a:ext>
            </a:extLst>
          </p:cNvPr>
          <p:cNvSpPr txBox="1"/>
          <p:nvPr/>
        </p:nvSpPr>
        <p:spPr>
          <a:xfrm>
            <a:off x="858877" y="2276872"/>
            <a:ext cx="7827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insert_into_Student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  $$</a:t>
            </a:r>
          </a:p>
          <a:p>
            <a:r>
              <a:rPr lang="en-US" dirty="0">
                <a:solidFill>
                  <a:srgbClr val="0070C0"/>
                </a:solidFill>
              </a:rPr>
              <a:t>    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IF </a:t>
            </a:r>
            <a:r>
              <a:rPr lang="en-US" dirty="0" err="1">
                <a:solidFill>
                  <a:srgbClr val="0070C0"/>
                </a:solidFill>
              </a:rPr>
              <a:t>NEW.Major</a:t>
            </a:r>
            <a:r>
              <a:rPr lang="en-US" dirty="0">
                <a:solidFill>
                  <a:srgbClr val="0070C0"/>
                </a:solidFill>
              </a:rPr>
              <a:t> = 'CS' THEN</a:t>
            </a:r>
          </a:p>
          <a:p>
            <a:r>
              <a:rPr lang="en-US" dirty="0">
                <a:solidFill>
                  <a:srgbClr val="0070C0"/>
                </a:solidFill>
              </a:rPr>
              <a:t>      INSERT INTO </a:t>
            </a:r>
            <a:r>
              <a:rPr lang="en-US" dirty="0" err="1">
                <a:solidFill>
                  <a:srgbClr val="0070C0"/>
                </a:solidFill>
              </a:rPr>
              <a:t>CS_Student</a:t>
            </a:r>
            <a:r>
              <a:rPr lang="en-US" dirty="0">
                <a:solidFill>
                  <a:srgbClr val="0070C0"/>
                </a:solidFill>
              </a:rPr>
              <a:t> VALUES (</a:t>
            </a:r>
            <a:r>
              <a:rPr lang="en-US" dirty="0" err="1">
                <a:solidFill>
                  <a:srgbClr val="0070C0"/>
                </a:solidFill>
              </a:rPr>
              <a:t>NEW.sid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NEW.sname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NEW.byear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    END IF;</a:t>
            </a:r>
          </a:p>
          <a:p>
            <a:r>
              <a:rPr lang="en-US" dirty="0">
                <a:solidFill>
                  <a:srgbClr val="0070C0"/>
                </a:solidFill>
              </a:rPr>
              <a:t>    RETURN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    END;</a:t>
            </a:r>
          </a:p>
          <a:p>
            <a:r>
              <a:rPr lang="en-US" dirty="0">
                <a:solidFill>
                  <a:srgbClr val="0070C0"/>
                </a:solidFill>
              </a:rPr>
              <a:t>  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’;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E91B-8178-4643-BB11-3E4A9086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versus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10BB-9FD7-3E44-B206-A7154E1E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/>
              <a:t> trigger on an insert into Student, the insert will always succeed before the trigger function executes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/>
              <a:t> case, a RETURN NEW statement will do nothing.</a:t>
            </a:r>
          </a:p>
          <a:p>
            <a:r>
              <a:rPr lang="en-US" dirty="0"/>
              <a:t>So it is typical to return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</a:t>
            </a:r>
            <a:r>
              <a:rPr lang="en-US"/>
              <a:t>for AFTER </a:t>
            </a:r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138222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8BC5-24E7-A148-8922-6596DFC5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6C0-98AA-5844-B41D-6227BC87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90F39-F736-2046-9B84-C9BC25A0C255}"/>
              </a:ext>
            </a:extLst>
          </p:cNvPr>
          <p:cNvSpPr txBox="1"/>
          <p:nvPr/>
        </p:nvSpPr>
        <p:spPr>
          <a:xfrm>
            <a:off x="539552" y="195566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insert_into_Student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  $$</a:t>
            </a:r>
          </a:p>
          <a:p>
            <a:r>
              <a:rPr lang="en-US" dirty="0">
                <a:solidFill>
                  <a:srgbClr val="0070C0"/>
                </a:solidFill>
              </a:rPr>
              <a:t>    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IF </a:t>
            </a:r>
            <a:r>
              <a:rPr lang="en-US" dirty="0" err="1">
                <a:solidFill>
                  <a:srgbClr val="0070C0"/>
                </a:solidFill>
              </a:rPr>
              <a:t>NEW.Major</a:t>
            </a:r>
            <a:r>
              <a:rPr lang="en-US" dirty="0">
                <a:solidFill>
                  <a:srgbClr val="0070C0"/>
                </a:solidFill>
              </a:rPr>
              <a:t> = 'CS' THEN</a:t>
            </a:r>
          </a:p>
          <a:p>
            <a:r>
              <a:rPr lang="en-US" dirty="0">
                <a:solidFill>
                  <a:srgbClr val="0070C0"/>
                </a:solidFill>
              </a:rPr>
              <a:t>      INSERT INTO </a:t>
            </a:r>
            <a:r>
              <a:rPr lang="en-US" dirty="0" err="1">
                <a:solidFill>
                  <a:srgbClr val="0070C0"/>
                </a:solidFill>
              </a:rPr>
              <a:t>CS_Student</a:t>
            </a:r>
            <a:r>
              <a:rPr lang="en-US" dirty="0">
                <a:solidFill>
                  <a:srgbClr val="0070C0"/>
                </a:solidFill>
              </a:rPr>
              <a:t> VALUES (</a:t>
            </a:r>
            <a:r>
              <a:rPr lang="en-US" dirty="0" err="1">
                <a:solidFill>
                  <a:srgbClr val="0070C0"/>
                </a:solidFill>
              </a:rPr>
              <a:t>NEW.sid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NEW.sname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NEW.byear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    END IF;</a:t>
            </a:r>
          </a:p>
          <a:p>
            <a:r>
              <a:rPr lang="en-US" dirty="0">
                <a:solidFill>
                  <a:srgbClr val="0070C0"/>
                </a:solidFill>
              </a:rPr>
              <a:t>    </a:t>
            </a:r>
            <a:r>
              <a:rPr lang="en-US" dirty="0">
                <a:solidFill>
                  <a:srgbClr val="FF0000"/>
                </a:solidFill>
              </a:rPr>
              <a:t>RETURN NULL; </a:t>
            </a:r>
            <a:r>
              <a:rPr lang="en-US" dirty="0">
                <a:solidFill>
                  <a:srgbClr val="00B050"/>
                </a:solidFill>
              </a:rPr>
              <a:t>-- Equivalent with RETURN NEW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                                           </a:t>
            </a:r>
          </a:p>
          <a:p>
            <a:r>
              <a:rPr lang="en-US" dirty="0">
                <a:solidFill>
                  <a:srgbClr val="0070C0"/>
                </a:solidFill>
              </a:rPr>
              <a:t>    END;</a:t>
            </a:r>
          </a:p>
          <a:p>
            <a:r>
              <a:rPr lang="en-US" dirty="0">
                <a:solidFill>
                  <a:srgbClr val="0070C0"/>
                </a:solidFill>
              </a:rPr>
              <a:t>  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’;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insert_into_Student_Relation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   </a:t>
            </a:r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>
                <a:solidFill>
                  <a:srgbClr val="0070C0"/>
                </a:solidFill>
              </a:rPr>
              <a:t> INSERT ON Student</a:t>
            </a:r>
          </a:p>
          <a:p>
            <a:r>
              <a:rPr lang="en-US" dirty="0">
                <a:solidFill>
                  <a:srgbClr val="0070C0"/>
                </a:solidFill>
              </a:rPr>
              <a:t>    FOR EACH ROW</a:t>
            </a:r>
          </a:p>
          <a:p>
            <a:r>
              <a:rPr lang="en-US" dirty="0">
                <a:solidFill>
                  <a:srgbClr val="0070C0"/>
                </a:solidFill>
              </a:rPr>
              <a:t>    EXECUTE PROCEDURE </a:t>
            </a:r>
            <a:r>
              <a:rPr lang="en-US" dirty="0" err="1">
                <a:solidFill>
                  <a:srgbClr val="0070C0"/>
                </a:solidFill>
              </a:rPr>
              <a:t>insert_into_Student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2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DE47-C503-5E4A-8CBE-EACE8CD6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trigger (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/>
              <a:t> variable)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6AE6-0D3D-1942-A028-1A92D854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34A0F-60D1-E64B-BF63-D0488811E855}"/>
              </a:ext>
            </a:extLst>
          </p:cNvPr>
          <p:cNvSpPr txBox="1"/>
          <p:nvPr/>
        </p:nvSpPr>
        <p:spPr>
          <a:xfrm>
            <a:off x="611560" y="1700808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delete_from_Student</a:t>
            </a:r>
            <a:r>
              <a:rPr lang="en-US" dirty="0">
                <a:solidFill>
                  <a:srgbClr val="0070C0"/>
                </a:solidFill>
              </a:rPr>
              <a:t>() </a:t>
            </a:r>
          </a:p>
          <a:p>
            <a:r>
              <a:rPr lang="en-US" dirty="0">
                <a:solidFill>
                  <a:srgbClr val="0070C0"/>
                </a:solidFill>
              </a:rPr>
              <a:t>  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  $$</a:t>
            </a:r>
          </a:p>
          <a:p>
            <a:r>
              <a:rPr lang="en-US" dirty="0">
                <a:solidFill>
                  <a:srgbClr val="0070C0"/>
                </a:solidFill>
              </a:rPr>
              <a:t>    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  IF </a:t>
            </a:r>
            <a:r>
              <a:rPr lang="en-US" dirty="0" err="1">
                <a:solidFill>
                  <a:srgbClr val="FF0000"/>
                </a:solidFill>
              </a:rPr>
              <a:t>OLD</a:t>
            </a:r>
            <a:r>
              <a:rPr lang="en-US" dirty="0" err="1">
                <a:solidFill>
                  <a:srgbClr val="0070C0"/>
                </a:solidFill>
              </a:rPr>
              <a:t>.Major</a:t>
            </a:r>
            <a:r>
              <a:rPr lang="en-US" dirty="0">
                <a:solidFill>
                  <a:srgbClr val="0070C0"/>
                </a:solidFill>
              </a:rPr>
              <a:t> = ‘CS’ THEN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DELETE FROM </a:t>
            </a:r>
            <a:r>
              <a:rPr lang="en-US" dirty="0" err="1">
                <a:solidFill>
                  <a:srgbClr val="0070C0"/>
                </a:solidFill>
              </a:rPr>
              <a:t>CS_student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sid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OLD</a:t>
            </a:r>
            <a:r>
              <a:rPr lang="en-US" dirty="0" err="1">
                <a:solidFill>
                  <a:srgbClr val="0070C0"/>
                </a:solidFill>
              </a:rPr>
              <a:t>.sid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      END IF;</a:t>
            </a:r>
          </a:p>
          <a:p>
            <a:r>
              <a:rPr lang="en-US" dirty="0">
                <a:solidFill>
                  <a:srgbClr val="0070C0"/>
                </a:solidFill>
              </a:rPr>
              <a:t>      RETURN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    END;</a:t>
            </a:r>
          </a:p>
          <a:p>
            <a:r>
              <a:rPr lang="en-US" dirty="0">
                <a:solidFill>
                  <a:srgbClr val="0070C0"/>
                </a:solidFill>
              </a:rPr>
              <a:t>  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’;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delete_from_Student_Relation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   </a:t>
            </a:r>
            <a:r>
              <a:rPr lang="en-US" dirty="0">
                <a:solidFill>
                  <a:srgbClr val="00B050"/>
                </a:solidFill>
              </a:rPr>
              <a:t>BEFORE</a:t>
            </a:r>
            <a:r>
              <a:rPr lang="en-US" dirty="0">
                <a:solidFill>
                  <a:srgbClr val="0070C0"/>
                </a:solidFill>
              </a:rPr>
              <a:t> DELETE ON Student</a:t>
            </a:r>
          </a:p>
          <a:p>
            <a:r>
              <a:rPr lang="en-US" dirty="0">
                <a:solidFill>
                  <a:srgbClr val="0070C0"/>
                </a:solidFill>
              </a:rPr>
              <a:t>    FOR EACH ROW</a:t>
            </a:r>
          </a:p>
          <a:p>
            <a:r>
              <a:rPr lang="en-US" dirty="0">
                <a:solidFill>
                  <a:srgbClr val="0070C0"/>
                </a:solidFill>
              </a:rPr>
              <a:t>    EXECUTE PROCEDURE </a:t>
            </a:r>
            <a:r>
              <a:rPr lang="en-US" dirty="0" err="1">
                <a:solidFill>
                  <a:srgbClr val="0070C0"/>
                </a:solidFill>
              </a:rPr>
              <a:t>delete_from_Student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6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D987-1B2F-974E-8E88-BB96E0F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ROW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AE47-BADD-D441-A891-677102B9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EACH CLAUSE guarantees that the trigger function is applied for each possible tuple that can be assigned to the OLD variable</a:t>
            </a:r>
          </a:p>
        </p:txBody>
      </p:sp>
    </p:spTree>
    <p:extLst>
      <p:ext uri="{BB962C8B-B14F-4D97-AF65-F5344CB8AC3E}">
        <p14:creationId xmlns:p14="http://schemas.microsoft.com/office/powerpoint/2010/main" val="93624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802C-A36B-2F47-A32C-69DA98D3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update (INSERT)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D089-5EAB-7640-8476-80F9312E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/>
              <a:t>Base relation Student(Sid, </a:t>
            </a:r>
            <a:r>
              <a:rPr lang="en-US" sz="4200" dirty="0" err="1"/>
              <a:t>Sname</a:t>
            </a:r>
            <a:r>
              <a:rPr lang="en-US" sz="4200" dirty="0"/>
              <a:t>, </a:t>
            </a:r>
            <a:r>
              <a:rPr lang="en-US" sz="4200" dirty="0" err="1"/>
              <a:t>Major,Byear</a:t>
            </a:r>
            <a:r>
              <a:rPr lang="en-US" sz="4200" dirty="0"/>
              <a:t>)</a:t>
            </a:r>
          </a:p>
          <a:p>
            <a:r>
              <a:rPr lang="en-US" sz="4200" dirty="0"/>
              <a:t>Consider a </a:t>
            </a:r>
            <a:r>
              <a:rPr lang="en-US" sz="4200" dirty="0">
                <a:solidFill>
                  <a:srgbClr val="FF0000"/>
                </a:solidFill>
              </a:rPr>
              <a:t>view</a:t>
            </a:r>
            <a:r>
              <a:rPr lang="en-US" sz="4200" dirty="0"/>
              <a:t> for </a:t>
            </a:r>
            <a:r>
              <a:rPr lang="en-US" sz="4200" dirty="0" err="1"/>
              <a:t>CS_student</a:t>
            </a:r>
            <a:endParaRPr lang="en-US" sz="4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200" dirty="0"/>
              <a:t>Consider the insertion of new CS students into the </a:t>
            </a:r>
            <a:r>
              <a:rPr lang="en-US" sz="4200" dirty="0" err="1"/>
              <a:t>CS_student</a:t>
            </a:r>
            <a:r>
              <a:rPr lang="en-US" sz="4200" dirty="0"/>
              <a:t> view</a:t>
            </a:r>
          </a:p>
          <a:p>
            <a:r>
              <a:rPr lang="en-US" sz="4200" dirty="0"/>
              <a:t>The desired effect is to insert these new students into the base relation Student and specify their major as ‘CS’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E9637-E0CD-6D41-98D9-5DD24A7DDFB8}"/>
              </a:ext>
            </a:extLst>
          </p:cNvPr>
          <p:cNvSpPr txBox="1"/>
          <p:nvPr/>
        </p:nvSpPr>
        <p:spPr>
          <a:xfrm>
            <a:off x="1835696" y="2852936"/>
            <a:ext cx="4248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VIEW </a:t>
            </a:r>
            <a:r>
              <a:rPr lang="en-US" sz="2400" dirty="0" err="1">
                <a:solidFill>
                  <a:srgbClr val="00B0F0"/>
                </a:solidFill>
              </a:rPr>
              <a:t>CS_Student</a:t>
            </a:r>
            <a:r>
              <a:rPr lang="en-US" sz="2400" dirty="0">
                <a:solidFill>
                  <a:srgbClr val="00B0F0"/>
                </a:solidFill>
              </a:rPr>
              <a:t> AS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SELECT  </a:t>
            </a:r>
            <a:r>
              <a:rPr lang="en-US" sz="2400" dirty="0" err="1">
                <a:solidFill>
                  <a:srgbClr val="00B0F0"/>
                </a:solidFill>
              </a:rPr>
              <a:t>sid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sname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byear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    FROM    Student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WHERE Major = ‘CS’</a:t>
            </a:r>
          </a:p>
        </p:txBody>
      </p:sp>
    </p:spTree>
    <p:extLst>
      <p:ext uri="{BB962C8B-B14F-4D97-AF65-F5344CB8AC3E}">
        <p14:creationId xmlns:p14="http://schemas.microsoft.com/office/powerpoint/2010/main" val="51476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3730-6F40-EB4D-A2C4-649D6773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update (INSERT)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5B3A-8F17-F34D-8134-6C9AB5CD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 err="1">
                <a:solidFill>
                  <a:srgbClr val="0070C0"/>
                </a:solidFill>
              </a:rPr>
              <a:t>CS_Student</a:t>
            </a:r>
            <a:r>
              <a:rPr lang="en-US" dirty="0">
                <a:solidFill>
                  <a:srgbClr val="0070C0"/>
                </a:solidFill>
              </a:rPr>
              <a:t> VALUES (‘s1’, ‘Eric’,1990);</a:t>
            </a:r>
          </a:p>
          <a:p>
            <a:pPr marL="0" indent="0">
              <a:buNone/>
            </a:pPr>
            <a:r>
              <a:rPr lang="en-US" dirty="0"/>
              <a:t>   should “trigger”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INSERT INTO Student VALUES(‘s1’, ‘Eric’, ‘CS’,1990);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Remark: Notice that we can always insert into the Student relation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2285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61AE-0940-184B-A90A-A8743B20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E39F-B3BA-F64C-BA04-9380CC2D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77108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We first define a trigger function that accomplishes each insert into the base relation Student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068C-7F85-2D43-AB40-58E32EDF7B64}"/>
              </a:ext>
            </a:extLst>
          </p:cNvPr>
          <p:cNvSpPr txBox="1"/>
          <p:nvPr/>
        </p:nvSpPr>
        <p:spPr>
          <a:xfrm>
            <a:off x="161498" y="3140968"/>
            <a:ext cx="88749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FUNCTION </a:t>
            </a:r>
            <a:r>
              <a:rPr lang="en-US" sz="2000" dirty="0" err="1">
                <a:solidFill>
                  <a:srgbClr val="00B050"/>
                </a:solidFill>
              </a:rPr>
              <a:t>insert_CS_student</a:t>
            </a:r>
            <a:r>
              <a:rPr lang="en-US" sz="2000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$$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BEGIN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INSERT INTO Student VALUES(</a:t>
            </a:r>
            <a:r>
              <a:rPr lang="en-US" sz="2000" dirty="0" err="1">
                <a:solidFill>
                  <a:srgbClr val="FF0000"/>
                </a:solidFill>
              </a:rPr>
              <a:t>NEW</a:t>
            </a:r>
            <a:r>
              <a:rPr lang="en-US" sz="2000" dirty="0" err="1">
                <a:solidFill>
                  <a:srgbClr val="0070C0"/>
                </a:solidFill>
              </a:rPr>
              <a:t>.sid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NEW</a:t>
            </a:r>
            <a:r>
              <a:rPr lang="en-US" sz="2000" dirty="0" err="1">
                <a:solidFill>
                  <a:srgbClr val="0070C0"/>
                </a:solidFill>
              </a:rPr>
              <a:t>.sname</a:t>
            </a:r>
            <a:r>
              <a:rPr lang="en-US" sz="2000" dirty="0">
                <a:solidFill>
                  <a:srgbClr val="0070C0"/>
                </a:solidFill>
              </a:rPr>
              <a:t>, `</a:t>
            </a:r>
            <a:r>
              <a:rPr lang="en-US" sz="2000" dirty="0">
                <a:solidFill>
                  <a:srgbClr val="00B050"/>
                </a:solidFill>
              </a:rPr>
              <a:t>CS’ 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NEW</a:t>
            </a:r>
            <a:r>
              <a:rPr lang="en-US" sz="2000" dirty="0" err="1">
                <a:solidFill>
                  <a:srgbClr val="0070C0"/>
                </a:solidFill>
              </a:rPr>
              <a:t>.byear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RETURN </a:t>
            </a:r>
            <a:r>
              <a:rPr lang="en-US" sz="2000" dirty="0">
                <a:solidFill>
                  <a:srgbClr val="7030A0"/>
                </a:solidFill>
              </a:rPr>
              <a:t>NULL</a:t>
            </a:r>
            <a:r>
              <a:rPr lang="en-US" sz="2000" dirty="0">
                <a:solidFill>
                  <a:srgbClr val="0070C0"/>
                </a:solidFill>
              </a:rPr>
              <a:t>;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END;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$$ LANGUAGE `</a:t>
            </a:r>
            <a:r>
              <a:rPr lang="en-US" sz="2000" dirty="0" err="1">
                <a:solidFill>
                  <a:srgbClr val="0070C0"/>
                </a:solidFill>
              </a:rPr>
              <a:t>plpgsql</a:t>
            </a:r>
            <a:r>
              <a:rPr lang="en-US" sz="2000" dirty="0">
                <a:solidFill>
                  <a:srgbClr val="0070C0"/>
                </a:solidFill>
              </a:rPr>
              <a:t>’;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0759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B3E5-6EE5-F749-8A9A-6C53757F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Trigger definition for insert into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9895-3549-B74D-910F-8D4C44B9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65" y="1852970"/>
            <a:ext cx="8229600" cy="4389120"/>
          </a:xfrm>
        </p:spPr>
        <p:txBody>
          <a:bodyPr/>
          <a:lstStyle/>
          <a:p>
            <a:r>
              <a:rPr lang="en-US" dirty="0"/>
              <a:t>After the trigger function has been defined, we bind it to a trigger declared for the </a:t>
            </a:r>
            <a:r>
              <a:rPr lang="en-US" dirty="0" err="1"/>
              <a:t>CS_Student</a:t>
            </a:r>
            <a:r>
              <a:rPr lang="en-US" dirty="0"/>
              <a:t>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we must use </a:t>
            </a:r>
            <a:r>
              <a:rPr lang="en-US" dirty="0">
                <a:solidFill>
                  <a:srgbClr val="FF0000"/>
                </a:solidFill>
              </a:rPr>
              <a:t>INSTEAD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60B4A-E6B9-6849-A1FB-5FC01AF50234}"/>
              </a:ext>
            </a:extLst>
          </p:cNvPr>
          <p:cNvSpPr txBox="1"/>
          <p:nvPr/>
        </p:nvSpPr>
        <p:spPr>
          <a:xfrm>
            <a:off x="971600" y="3284984"/>
            <a:ext cx="6599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CREATE TRIGGER </a:t>
            </a:r>
            <a:r>
              <a:rPr lang="en-US" sz="2400" dirty="0" err="1">
                <a:solidFill>
                  <a:srgbClr val="0070C0"/>
                </a:solidFill>
              </a:rPr>
              <a:t>insert_into_CS_student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INSTEAD OF INSERT ON </a:t>
            </a:r>
            <a:r>
              <a:rPr lang="en-US" sz="2400" dirty="0" err="1">
                <a:solidFill>
                  <a:srgbClr val="FF0000"/>
                </a:solidFill>
              </a:rPr>
              <a:t>CS_Student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FOR EACH ROW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EXECUTE PROCEDURE </a:t>
            </a:r>
            <a:r>
              <a:rPr lang="en-US" sz="2400" dirty="0" err="1">
                <a:solidFill>
                  <a:srgbClr val="0070C0"/>
                </a:solidFill>
              </a:rPr>
              <a:t>insert_CS_Student</a:t>
            </a:r>
            <a:r>
              <a:rPr lang="en-US" sz="2400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394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trigger is a user-defined function that is triggered (invoked) when state-changes are applied to a relation or a view with which the trigger is associated</a:t>
            </a:r>
          </a:p>
          <a:p>
            <a:r>
              <a:rPr lang="en-US" dirty="0"/>
              <a:t>State changes can be INSERT, DELETE, or UPDATE statements</a:t>
            </a:r>
          </a:p>
          <a:p>
            <a:r>
              <a:rPr lang="en-US" dirty="0"/>
              <a:t>Triggers can be applied in different temporal modes: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Triggers can be applied by </a:t>
            </a:r>
            <a:r>
              <a:rPr lang="en-US" dirty="0">
                <a:solidFill>
                  <a:srgbClr val="FF0000"/>
                </a:solidFill>
              </a:rPr>
              <a:t>row level </a:t>
            </a:r>
            <a:r>
              <a:rPr lang="en-US" dirty="0"/>
              <a:t>or by single </a:t>
            </a:r>
            <a:r>
              <a:rPr lang="en-US" dirty="0">
                <a:solidFill>
                  <a:srgbClr val="FF0000"/>
                </a:solidFill>
              </a:rPr>
              <a:t>statement level</a:t>
            </a:r>
          </a:p>
          <a:p>
            <a:r>
              <a:rPr lang="en-US" dirty="0">
                <a:solidFill>
                  <a:srgbClr val="002060"/>
                </a:solidFill>
              </a:rPr>
              <a:t>We will be mainly concerned with row level triggers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DB9B6-659F-3D4B-B3A1-635C89939077}"/>
              </a:ext>
            </a:extLst>
          </p:cNvPr>
          <p:cNvSpPr txBox="1"/>
          <p:nvPr/>
        </p:nvSpPr>
        <p:spPr>
          <a:xfrm>
            <a:off x="3307808" y="4005064"/>
            <a:ext cx="126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BEFORE</a:t>
            </a:r>
          </a:p>
          <a:p>
            <a:r>
              <a:rPr lang="en-US" sz="2000" dirty="0">
                <a:solidFill>
                  <a:srgbClr val="00B0F0"/>
                </a:solidFill>
              </a:rPr>
              <a:t>AFTER</a:t>
            </a:r>
          </a:p>
          <a:p>
            <a:r>
              <a:rPr lang="en-US" sz="2000" dirty="0">
                <a:solidFill>
                  <a:srgbClr val="00B0F0"/>
                </a:solidFill>
              </a:rPr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389109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FDDA-6D61-1D4D-A7AF-7FCD3688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update (DELETE)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CEAF-58FB-AE4C-978D-192ECFD9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Consider the deletion of students from the </a:t>
            </a:r>
            <a:r>
              <a:rPr lang="en-US" sz="2800" dirty="0" err="1"/>
              <a:t>CS_student</a:t>
            </a:r>
            <a:r>
              <a:rPr lang="en-US" sz="2800" dirty="0"/>
              <a:t> view</a:t>
            </a:r>
          </a:p>
          <a:p>
            <a:r>
              <a:rPr lang="en-US" sz="2800" dirty="0"/>
              <a:t>The desired effect is to delete those students from the base relation Student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303FB-25D2-804B-B4A3-FDB89E176CE9}"/>
              </a:ext>
            </a:extLst>
          </p:cNvPr>
          <p:cNvSpPr txBox="1"/>
          <p:nvPr/>
        </p:nvSpPr>
        <p:spPr>
          <a:xfrm>
            <a:off x="483164" y="4049136"/>
            <a:ext cx="82460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delete_CS_student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   $$</a:t>
            </a:r>
          </a:p>
          <a:p>
            <a:r>
              <a:rPr lang="en-US" dirty="0">
                <a:solidFill>
                  <a:srgbClr val="0070C0"/>
                </a:solidFill>
              </a:rPr>
              <a:t>   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  DELETE FROM Student WHERE </a:t>
            </a:r>
            <a:r>
              <a:rPr lang="en-US" dirty="0" err="1">
                <a:solidFill>
                  <a:srgbClr val="0070C0"/>
                </a:solidFill>
              </a:rPr>
              <a:t>sid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OLD</a:t>
            </a:r>
            <a:r>
              <a:rPr lang="en-US" dirty="0" err="1">
                <a:solidFill>
                  <a:srgbClr val="0070C0"/>
                </a:solidFill>
              </a:rPr>
              <a:t>.sid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      RETURN NULL;</a:t>
            </a:r>
          </a:p>
          <a:p>
            <a:r>
              <a:rPr lang="en-US" dirty="0">
                <a:solidFill>
                  <a:srgbClr val="0070C0"/>
                </a:solidFill>
              </a:rPr>
              <a:t>   END;</a:t>
            </a:r>
          </a:p>
          <a:p>
            <a:r>
              <a:rPr lang="en-US" dirty="0">
                <a:solidFill>
                  <a:srgbClr val="0070C0"/>
                </a:solidFill>
              </a:rPr>
              <a:t>   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7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427C-9664-8E42-A04D-77C75F4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update (DELETE)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9BB9-1E0E-C14F-9882-BD1E806B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/>
              <a:t> is a system-maintained tuple variable that refers to </a:t>
            </a:r>
            <a:r>
              <a:rPr lang="en-US" dirty="0">
                <a:solidFill>
                  <a:srgbClr val="7030A0"/>
                </a:solidFill>
              </a:rPr>
              <a:t>any</a:t>
            </a:r>
            <a:r>
              <a:rPr lang="en-US" dirty="0"/>
              <a:t> tuple that is to be deleted from the </a:t>
            </a:r>
            <a:r>
              <a:rPr lang="en-US" dirty="0" err="1"/>
              <a:t>CS_Student</a:t>
            </a:r>
            <a:r>
              <a:rPr lang="en-US" dirty="0"/>
              <a:t> view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DELETE FROM </a:t>
            </a:r>
            <a:r>
              <a:rPr lang="en-US" dirty="0" err="1">
                <a:solidFill>
                  <a:srgbClr val="0070C0"/>
                </a:solidFill>
              </a:rPr>
              <a:t>CS_Student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sname</a:t>
            </a:r>
            <a:r>
              <a:rPr lang="en-US" dirty="0">
                <a:solidFill>
                  <a:srgbClr val="0070C0"/>
                </a:solidFill>
              </a:rPr>
              <a:t> = ‘John’;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This should trigger deleting all students with </a:t>
            </a:r>
          </a:p>
          <a:p>
            <a:pPr marL="0" indent="0">
              <a:buNone/>
            </a:pPr>
            <a:r>
              <a:rPr lang="en-US" dirty="0"/>
              <a:t>    name  ‘John’ and major ‘CS’ from the Student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DELETE FROM Student WHERE </a:t>
            </a:r>
            <a:r>
              <a:rPr lang="en-US" dirty="0" err="1">
                <a:solidFill>
                  <a:srgbClr val="0070C0"/>
                </a:solidFill>
              </a:rPr>
              <a:t>sname</a:t>
            </a:r>
            <a:r>
              <a:rPr lang="en-US" dirty="0">
                <a:solidFill>
                  <a:srgbClr val="0070C0"/>
                </a:solidFill>
              </a:rPr>
              <a:t> = ‘John’ AND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                            major  =  ‘CS’;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1C26-B19C-9C49-ACDE-96B03E02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Trigger function and trigger definitions for deletion from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A868-9007-C745-A5CD-16688E89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Trigger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4050D-F631-C540-8188-6E06BFE65111}"/>
              </a:ext>
            </a:extLst>
          </p:cNvPr>
          <p:cNvSpPr txBox="1"/>
          <p:nvPr/>
        </p:nvSpPr>
        <p:spPr>
          <a:xfrm>
            <a:off x="611560" y="2348880"/>
            <a:ext cx="68201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FUNCTION </a:t>
            </a:r>
            <a:r>
              <a:rPr lang="en-US" dirty="0" err="1">
                <a:solidFill>
                  <a:srgbClr val="0070C0"/>
                </a:solidFill>
              </a:rPr>
              <a:t>delete_CS_student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   $$</a:t>
            </a:r>
          </a:p>
          <a:p>
            <a:r>
              <a:rPr lang="en-US" dirty="0">
                <a:solidFill>
                  <a:srgbClr val="0070C0"/>
                </a:solidFill>
              </a:rPr>
              <a:t>   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  DELETE FROM Student WHERE </a:t>
            </a:r>
            <a:r>
              <a:rPr lang="en-US" dirty="0" err="1">
                <a:solidFill>
                  <a:srgbClr val="0070C0"/>
                </a:solidFill>
              </a:rPr>
              <a:t>sid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OLD</a:t>
            </a:r>
            <a:r>
              <a:rPr lang="en-US" dirty="0" err="1">
                <a:solidFill>
                  <a:srgbClr val="0070C0"/>
                </a:solidFill>
              </a:rPr>
              <a:t>.sid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      RETURN NULL;</a:t>
            </a:r>
          </a:p>
          <a:p>
            <a:r>
              <a:rPr lang="en-US" dirty="0">
                <a:solidFill>
                  <a:srgbClr val="0070C0"/>
                </a:solidFill>
              </a:rPr>
              <a:t>   END;</a:t>
            </a:r>
          </a:p>
          <a:p>
            <a:r>
              <a:rPr lang="en-US" dirty="0">
                <a:solidFill>
                  <a:srgbClr val="0070C0"/>
                </a:solidFill>
              </a:rPr>
              <a:t>   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';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DD75B-2C71-8A43-91A1-999C77DE08EF}"/>
              </a:ext>
            </a:extLst>
          </p:cNvPr>
          <p:cNvSpPr txBox="1"/>
          <p:nvPr/>
        </p:nvSpPr>
        <p:spPr>
          <a:xfrm>
            <a:off x="827584" y="4882769"/>
            <a:ext cx="5028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delete_from_CS_student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  </a:t>
            </a:r>
            <a:r>
              <a:rPr lang="en-US" dirty="0">
                <a:solidFill>
                  <a:srgbClr val="FF0000"/>
                </a:solidFill>
              </a:rPr>
              <a:t> INSTEAD OF DELETE ON </a:t>
            </a:r>
            <a:r>
              <a:rPr lang="en-US" dirty="0" err="1">
                <a:solidFill>
                  <a:srgbClr val="FF0000"/>
                </a:solidFill>
              </a:rPr>
              <a:t>CS_Student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   FOR EACH ROW</a:t>
            </a:r>
          </a:p>
          <a:p>
            <a:r>
              <a:rPr lang="en-US" dirty="0">
                <a:solidFill>
                  <a:srgbClr val="0070C0"/>
                </a:solidFill>
              </a:rPr>
              <a:t>    EXECUTE PROCEDURE </a:t>
            </a:r>
            <a:r>
              <a:rPr lang="en-US" dirty="0" err="1">
                <a:solidFill>
                  <a:srgbClr val="0070C0"/>
                </a:solidFill>
              </a:rPr>
              <a:t>delete_CS_Student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C7B0-018F-F748-9959-09CA0F90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F9EE-5E8D-7B4B-AFCC-6F45B539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maintaining a relation </a:t>
            </a:r>
            <a:r>
              <a:rPr lang="en-US" dirty="0" err="1"/>
              <a:t>Math_Student</a:t>
            </a:r>
            <a:r>
              <a:rPr lang="en-US" dirty="0"/>
              <a:t> that is the materialization of a view for Math students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73E35-2288-1349-A2A2-11D91BF8581F}"/>
              </a:ext>
            </a:extLst>
          </p:cNvPr>
          <p:cNvSpPr txBox="1"/>
          <p:nvPr/>
        </p:nvSpPr>
        <p:spPr>
          <a:xfrm>
            <a:off x="1619672" y="3206710"/>
            <a:ext cx="4293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</a:rPr>
              <a:t>Math_Student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(Sid INTEGER,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 err="1">
                <a:solidFill>
                  <a:srgbClr val="0070C0"/>
                </a:solidFill>
              </a:rPr>
              <a:t>Sname</a:t>
            </a:r>
            <a:r>
              <a:rPr lang="en-US" sz="2400" dirty="0">
                <a:solidFill>
                  <a:srgbClr val="0070C0"/>
                </a:solidFill>
              </a:rPr>
              <a:t> TEXT);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3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FE27-C26F-504C-AF9D-5C9DB48B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1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Materialization: Trigger function and trigger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490E-5C4A-6D4C-8CBD-88E74A8F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D43AC-4EF6-6B4B-95F6-28034DE0D1A0}"/>
              </a:ext>
            </a:extLst>
          </p:cNvPr>
          <p:cNvSpPr txBox="1"/>
          <p:nvPr/>
        </p:nvSpPr>
        <p:spPr>
          <a:xfrm>
            <a:off x="329877" y="1902698"/>
            <a:ext cx="76514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FUNCTION </a:t>
            </a:r>
            <a:r>
              <a:rPr lang="en-US" dirty="0" err="1">
                <a:solidFill>
                  <a:srgbClr val="0070C0"/>
                </a:solidFill>
              </a:rPr>
              <a:t>insert_Math_student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   $$</a:t>
            </a:r>
          </a:p>
          <a:p>
            <a:r>
              <a:rPr lang="en-US" dirty="0">
                <a:solidFill>
                  <a:srgbClr val="0070C0"/>
                </a:solidFill>
              </a:rPr>
              <a:t>   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  IF (</a:t>
            </a:r>
            <a:r>
              <a:rPr lang="en-US" dirty="0" err="1">
                <a:solidFill>
                  <a:srgbClr val="0070C0"/>
                </a:solidFill>
              </a:rPr>
              <a:t>NEW.Major</a:t>
            </a:r>
            <a:r>
              <a:rPr lang="en-US" dirty="0">
                <a:solidFill>
                  <a:srgbClr val="0070C0"/>
                </a:solidFill>
              </a:rPr>
              <a:t> = 'Math')</a:t>
            </a:r>
          </a:p>
          <a:p>
            <a:r>
              <a:rPr lang="en-US" dirty="0">
                <a:solidFill>
                  <a:srgbClr val="0070C0"/>
                </a:solidFill>
              </a:rPr>
              <a:t>         THEN INSERT INTO </a:t>
            </a:r>
            <a:r>
              <a:rPr lang="en-US" dirty="0" err="1">
                <a:solidFill>
                  <a:srgbClr val="0070C0"/>
                </a:solidFill>
              </a:rPr>
              <a:t>Math_Student</a:t>
            </a:r>
            <a:r>
              <a:rPr lang="en-US" dirty="0">
                <a:solidFill>
                  <a:srgbClr val="0070C0"/>
                </a:solidFill>
              </a:rPr>
              <a:t> VALUES(</a:t>
            </a:r>
            <a:r>
              <a:rPr lang="en-US" dirty="0" err="1">
                <a:solidFill>
                  <a:srgbClr val="0070C0"/>
                </a:solidFill>
              </a:rPr>
              <a:t>NEW.sid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NEW.sname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      END IF;</a:t>
            </a:r>
          </a:p>
          <a:p>
            <a:r>
              <a:rPr lang="en-US" dirty="0">
                <a:solidFill>
                  <a:srgbClr val="0070C0"/>
                </a:solidFill>
              </a:rPr>
              <a:t>      RETURN NULL;</a:t>
            </a:r>
          </a:p>
          <a:p>
            <a:r>
              <a:rPr lang="en-US" dirty="0">
                <a:solidFill>
                  <a:srgbClr val="0070C0"/>
                </a:solidFill>
              </a:rPr>
              <a:t>   END;</a:t>
            </a:r>
          </a:p>
          <a:p>
            <a:r>
              <a:rPr lang="en-US" dirty="0">
                <a:solidFill>
                  <a:srgbClr val="0070C0"/>
                </a:solidFill>
              </a:rPr>
              <a:t>   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';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EE421-0AEA-0B4E-834F-E590DA8EC38C}"/>
              </a:ext>
            </a:extLst>
          </p:cNvPr>
          <p:cNvSpPr txBox="1"/>
          <p:nvPr/>
        </p:nvSpPr>
        <p:spPr>
          <a:xfrm>
            <a:off x="342454" y="4847272"/>
            <a:ext cx="5266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add_Math_Student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   AFTER INSERT ON Student</a:t>
            </a:r>
          </a:p>
          <a:p>
            <a:r>
              <a:rPr lang="en-US" dirty="0">
                <a:solidFill>
                  <a:srgbClr val="0070C0"/>
                </a:solidFill>
              </a:rPr>
              <a:t>    FOR EACH ROW</a:t>
            </a:r>
          </a:p>
          <a:p>
            <a:r>
              <a:rPr lang="en-US" dirty="0">
                <a:solidFill>
                  <a:srgbClr val="0070C0"/>
                </a:solidFill>
              </a:rPr>
              <a:t>    EXECUTE PROCEDURE </a:t>
            </a:r>
            <a:r>
              <a:rPr lang="en-US" dirty="0" err="1">
                <a:solidFill>
                  <a:srgbClr val="0070C0"/>
                </a:solidFill>
              </a:rPr>
              <a:t>insert_Math_Student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1BF0-6260-8948-B79D-813042D1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verification (Keys)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92E4-CBE6-7F47-BA58-F2F42CEB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</a:t>
            </a:r>
            <a:r>
              <a:rPr lang="en-US" dirty="0" err="1"/>
              <a:t>sid</a:t>
            </a:r>
            <a:r>
              <a:rPr lang="en-US" dirty="0"/>
              <a:t> is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D3F2A-AE28-904E-B0F5-AE6021F83DAB}"/>
              </a:ext>
            </a:extLst>
          </p:cNvPr>
          <p:cNvSpPr txBox="1"/>
          <p:nvPr/>
        </p:nvSpPr>
        <p:spPr>
          <a:xfrm>
            <a:off x="251520" y="2420888"/>
            <a:ext cx="9048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check_Student_key_constraint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$$</a:t>
            </a:r>
          </a:p>
          <a:p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IF </a:t>
            </a:r>
            <a:r>
              <a:rPr lang="en-US" dirty="0" err="1">
                <a:solidFill>
                  <a:srgbClr val="FF0000"/>
                </a:solidFill>
              </a:rPr>
              <a:t>NEW.sid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sid</a:t>
            </a:r>
            <a:r>
              <a:rPr lang="en-US" dirty="0">
                <a:solidFill>
                  <a:srgbClr val="FF0000"/>
                </a:solidFill>
              </a:rPr>
              <a:t> FROM Student)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r>
              <a:rPr lang="en-US" dirty="0">
                <a:solidFill>
                  <a:srgbClr val="0070C0"/>
                </a:solidFill>
              </a:rPr>
              <a:t>       </a:t>
            </a:r>
            <a:r>
              <a:rPr lang="en-US" dirty="0">
                <a:solidFill>
                  <a:srgbClr val="FF0000"/>
                </a:solidFill>
              </a:rPr>
              <a:t>RAISE EXCEPTION ‘</a:t>
            </a:r>
            <a:r>
              <a:rPr lang="en-US" dirty="0" err="1">
                <a:solidFill>
                  <a:srgbClr val="FF0000"/>
                </a:solidFill>
              </a:rPr>
              <a:t>sid</a:t>
            </a:r>
            <a:r>
              <a:rPr lang="en-US" dirty="0">
                <a:solidFill>
                  <a:srgbClr val="FF0000"/>
                </a:solidFill>
              </a:rPr>
              <a:t> already exists';</a:t>
            </a:r>
          </a:p>
          <a:p>
            <a:r>
              <a:rPr lang="en-US" dirty="0">
                <a:solidFill>
                  <a:srgbClr val="0070C0"/>
                </a:solidFill>
              </a:rPr>
              <a:t>    END IF;</a:t>
            </a:r>
          </a:p>
          <a:p>
            <a:r>
              <a:rPr lang="en-US" dirty="0">
                <a:solidFill>
                  <a:srgbClr val="0070C0"/>
                </a:solidFill>
              </a:rPr>
              <a:t>    RETURN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END;</a:t>
            </a:r>
          </a:p>
          <a:p>
            <a:r>
              <a:rPr lang="en-US" dirty="0">
                <a:solidFill>
                  <a:srgbClr val="0070C0"/>
                </a:solidFill>
              </a:rPr>
              <a:t>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';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47392-C4FF-DC4B-BFB4-AE2E514AC93A}"/>
              </a:ext>
            </a:extLst>
          </p:cNvPr>
          <p:cNvSpPr txBox="1"/>
          <p:nvPr/>
        </p:nvSpPr>
        <p:spPr>
          <a:xfrm>
            <a:off x="313303" y="5125592"/>
            <a:ext cx="6374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check_Student_key</a:t>
            </a:r>
            <a:r>
              <a:rPr lang="en-US" dirty="0">
                <a:solidFill>
                  <a:srgbClr val="0070C0"/>
                </a:solidFill>
              </a:rPr>
              <a:t>_</a:t>
            </a:r>
          </a:p>
          <a:p>
            <a:r>
              <a:rPr lang="en-US" dirty="0">
                <a:solidFill>
                  <a:srgbClr val="0070C0"/>
                </a:solidFill>
              </a:rPr>
              <a:t>      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>
                <a:solidFill>
                  <a:srgbClr val="0070C0"/>
                </a:solidFill>
              </a:rPr>
              <a:t> INSERT</a:t>
            </a:r>
          </a:p>
          <a:p>
            <a:r>
              <a:rPr lang="en-US" dirty="0">
                <a:solidFill>
                  <a:srgbClr val="0070C0"/>
                </a:solidFill>
              </a:rPr>
              <a:t>       ON Student</a:t>
            </a:r>
          </a:p>
          <a:p>
            <a:r>
              <a:rPr lang="en-US" dirty="0">
                <a:solidFill>
                  <a:srgbClr val="0070C0"/>
                </a:solidFill>
              </a:rPr>
              <a:t>       FOR EACH ROW</a:t>
            </a:r>
          </a:p>
          <a:p>
            <a:r>
              <a:rPr lang="en-US" dirty="0">
                <a:solidFill>
                  <a:srgbClr val="0070C0"/>
                </a:solidFill>
              </a:rPr>
              <a:t>       EXECUTE PROCEDURE </a:t>
            </a:r>
            <a:r>
              <a:rPr lang="en-US" dirty="0" err="1">
                <a:solidFill>
                  <a:srgbClr val="0070C0"/>
                </a:solidFill>
              </a:rPr>
              <a:t>check_Student_key_constraint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32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4FBA-79DB-1E4D-ADDA-056ED451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96E5-564B-7347-B069-B62C2255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number of students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9CBE6-C35D-4743-814F-92CAFDB9AEE4}"/>
              </a:ext>
            </a:extLst>
          </p:cNvPr>
          <p:cNvSpPr txBox="1"/>
          <p:nvPr/>
        </p:nvSpPr>
        <p:spPr>
          <a:xfrm>
            <a:off x="228679" y="2420888"/>
            <a:ext cx="89216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 err="1">
                <a:solidFill>
                  <a:srgbClr val="0070C0"/>
                </a:solidFill>
              </a:rPr>
              <a:t>Count_Students</a:t>
            </a:r>
            <a:r>
              <a:rPr lang="en-US" dirty="0">
                <a:solidFill>
                  <a:srgbClr val="0070C0"/>
                </a:solidFill>
              </a:rPr>
              <a:t>( total integer);</a:t>
            </a:r>
          </a:p>
          <a:p>
            <a:r>
              <a:rPr lang="en-US" dirty="0">
                <a:solidFill>
                  <a:srgbClr val="0070C0"/>
                </a:solidFill>
              </a:rPr>
              <a:t>INSERT INTO    </a:t>
            </a:r>
            <a:r>
              <a:rPr lang="en-US" dirty="0" err="1">
                <a:solidFill>
                  <a:srgbClr val="0070C0"/>
                </a:solidFill>
              </a:rPr>
              <a:t>Count_Students</a:t>
            </a:r>
            <a:r>
              <a:rPr lang="en-US" dirty="0">
                <a:solidFill>
                  <a:srgbClr val="0070C0"/>
                </a:solidFill>
              </a:rPr>
              <a:t> VALUES(0);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Maintain_Number_Students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$$</a:t>
            </a:r>
          </a:p>
          <a:p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r>
              <a:rPr lang="en-US" dirty="0">
                <a:solidFill>
                  <a:srgbClr val="0070C0"/>
                </a:solidFill>
              </a:rPr>
              <a:t>  </a:t>
            </a: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</a:rPr>
              <a:t>Count_Students</a:t>
            </a:r>
            <a:r>
              <a:rPr lang="en-US" dirty="0">
                <a:solidFill>
                  <a:srgbClr val="FF0000"/>
                </a:solidFill>
              </a:rPr>
              <a:t> SET total = total + 1;</a:t>
            </a:r>
          </a:p>
          <a:p>
            <a:r>
              <a:rPr lang="en-US" dirty="0">
                <a:solidFill>
                  <a:srgbClr val="0070C0"/>
                </a:solidFill>
              </a:rPr>
              <a:t>  RETURN NULL;</a:t>
            </a:r>
          </a:p>
          <a:p>
            <a:r>
              <a:rPr lang="en-US" dirty="0">
                <a:solidFill>
                  <a:srgbClr val="0070C0"/>
                </a:solidFill>
              </a:rPr>
              <a:t>END;</a:t>
            </a:r>
          </a:p>
          <a:p>
            <a:r>
              <a:rPr lang="en-US" dirty="0">
                <a:solidFill>
                  <a:srgbClr val="0070C0"/>
                </a:solidFill>
              </a:rPr>
              <a:t>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';</a:t>
            </a:r>
          </a:p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Total_Students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  AFTER INSERT ON Student</a:t>
            </a:r>
          </a:p>
          <a:p>
            <a:r>
              <a:rPr lang="en-US" dirty="0">
                <a:solidFill>
                  <a:srgbClr val="0070C0"/>
                </a:solidFill>
              </a:rPr>
              <a:t>   FOR EACH ROW</a:t>
            </a:r>
          </a:p>
          <a:p>
            <a:r>
              <a:rPr lang="en-US" dirty="0">
                <a:solidFill>
                  <a:srgbClr val="0070C0"/>
                </a:solidFill>
              </a:rPr>
              <a:t>   EXECUTE PROCEDURE </a:t>
            </a:r>
            <a:r>
              <a:rPr lang="en-US" dirty="0" err="1">
                <a:solidFill>
                  <a:srgbClr val="0070C0"/>
                </a:solidFill>
              </a:rPr>
              <a:t>Maintain_Number_Students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4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94DF-CE91-7C4C-93A7-461C42FF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59A4-6126-734D-951A-9C0E98A0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47088"/>
            <a:ext cx="8229600" cy="438912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case, </a:t>
            </a:r>
            <a:r>
              <a:rPr lang="en-US" dirty="0" err="1"/>
              <a:t>Total_Students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STATEMENT trigger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the trigger function is executed once independent of </a:t>
            </a:r>
          </a:p>
          <a:p>
            <a:pPr marL="0" indent="0">
              <a:buNone/>
            </a:pPr>
            <a:r>
              <a:rPr lang="en-US" dirty="0"/>
              <a:t>    the number of tuples inserted in the Student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9F8F8-546F-F34E-BF94-B0CDC4F397E3}"/>
              </a:ext>
            </a:extLst>
          </p:cNvPr>
          <p:cNvSpPr txBox="1"/>
          <p:nvPr/>
        </p:nvSpPr>
        <p:spPr>
          <a:xfrm>
            <a:off x="222391" y="1720840"/>
            <a:ext cx="89216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Maintain_Number_Students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$$</a:t>
            </a:r>
          </a:p>
          <a:p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r>
              <a:rPr lang="en-US" dirty="0">
                <a:solidFill>
                  <a:srgbClr val="0070C0"/>
                </a:solidFill>
              </a:rPr>
              <a:t>  </a:t>
            </a: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</a:rPr>
              <a:t>Count_Students</a:t>
            </a:r>
            <a:r>
              <a:rPr lang="en-US" dirty="0">
                <a:solidFill>
                  <a:srgbClr val="FF0000"/>
                </a:solidFill>
              </a:rPr>
              <a:t> SET total = (SELECT COUNT(*) FROM Student);</a:t>
            </a:r>
          </a:p>
          <a:p>
            <a:r>
              <a:rPr lang="en-US" dirty="0">
                <a:solidFill>
                  <a:srgbClr val="0070C0"/>
                </a:solidFill>
              </a:rPr>
              <a:t>  RETURN NULL;</a:t>
            </a:r>
          </a:p>
          <a:p>
            <a:r>
              <a:rPr lang="en-US" dirty="0">
                <a:solidFill>
                  <a:srgbClr val="0070C0"/>
                </a:solidFill>
              </a:rPr>
              <a:t>END;</a:t>
            </a:r>
          </a:p>
          <a:p>
            <a:r>
              <a:rPr lang="en-US" dirty="0">
                <a:solidFill>
                  <a:srgbClr val="0070C0"/>
                </a:solidFill>
              </a:rPr>
              <a:t>$$ LANGUAGE '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';</a:t>
            </a:r>
          </a:p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Total_Students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  </a:t>
            </a:r>
            <a:r>
              <a:rPr lang="en-US" dirty="0">
                <a:solidFill>
                  <a:srgbClr val="FF0000"/>
                </a:solidFill>
              </a:rPr>
              <a:t>AFTER INSERT </a:t>
            </a:r>
            <a:r>
              <a:rPr lang="en-US" dirty="0">
                <a:solidFill>
                  <a:srgbClr val="0070C0"/>
                </a:solidFill>
              </a:rPr>
              <a:t>ON Student</a:t>
            </a:r>
          </a:p>
          <a:p>
            <a:r>
              <a:rPr lang="en-US" dirty="0">
                <a:solidFill>
                  <a:srgbClr val="0070C0"/>
                </a:solidFill>
              </a:rPr>
              <a:t>   EXECUTE PROCEDURE </a:t>
            </a:r>
            <a:r>
              <a:rPr lang="en-US" dirty="0" err="1">
                <a:solidFill>
                  <a:srgbClr val="0070C0"/>
                </a:solidFill>
              </a:rPr>
              <a:t>Maintain_Number_Students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7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9CD8-4364-594C-9B59-91EEE295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436A-1A05-4B4D-8C3A-DE04E4E1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we insert a new student, we want to 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dirty="0"/>
              <a:t> a record with the </a:t>
            </a:r>
            <a:r>
              <a:rPr lang="en-US" dirty="0">
                <a:solidFill>
                  <a:srgbClr val="FF0000"/>
                </a:solidFill>
              </a:rPr>
              <a:t>time stamp </a:t>
            </a:r>
            <a:r>
              <a:rPr lang="en-US" dirty="0"/>
              <a:t>for that insert</a:t>
            </a:r>
          </a:p>
          <a:p>
            <a:endParaRPr lang="en-US" dirty="0"/>
          </a:p>
          <a:p>
            <a:r>
              <a:rPr lang="en-US" dirty="0"/>
              <a:t>We will maintain a </a:t>
            </a:r>
            <a:r>
              <a:rPr lang="en-US" dirty="0" err="1"/>
              <a:t>Student_log</a:t>
            </a:r>
            <a:r>
              <a:rPr lang="en-US" dirty="0"/>
              <a:t> relation for this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5E132-E7FF-A34C-ABA0-FE9CEDCE8807}"/>
              </a:ext>
            </a:extLst>
          </p:cNvPr>
          <p:cNvSpPr txBox="1"/>
          <p:nvPr/>
        </p:nvSpPr>
        <p:spPr>
          <a:xfrm>
            <a:off x="1907704" y="4130040"/>
            <a:ext cx="410650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</a:rPr>
              <a:t>Student_log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</a:p>
          <a:p>
            <a:r>
              <a:rPr lang="en-US" sz="2400" dirty="0">
                <a:solidFill>
                  <a:srgbClr val="0070C0"/>
                </a:solidFill>
              </a:rPr>
              <a:t>    </a:t>
            </a:r>
            <a:r>
              <a:rPr lang="en-US" sz="2400" dirty="0" err="1">
                <a:solidFill>
                  <a:srgbClr val="0070C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 text,</a:t>
            </a:r>
          </a:p>
          <a:p>
            <a:r>
              <a:rPr lang="en-US" sz="2400" dirty="0">
                <a:solidFill>
                  <a:srgbClr val="0070C0"/>
                </a:solidFill>
              </a:rPr>
              <a:t>    stamp timestamp</a:t>
            </a:r>
          </a:p>
          <a:p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1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9AA5-8F88-FD42-B29C-D90CE188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45FB-C452-AB43-9223-C9799B8C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this with the following trigger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69783-91A6-4C4D-A74A-A0B6891C5C20}"/>
              </a:ext>
            </a:extLst>
          </p:cNvPr>
          <p:cNvSpPr txBox="1"/>
          <p:nvPr/>
        </p:nvSpPr>
        <p:spPr>
          <a:xfrm>
            <a:off x="457200" y="2492896"/>
            <a:ext cx="7817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time_stamp_for_student</a:t>
            </a:r>
            <a:r>
              <a:rPr lang="en-US" dirty="0">
                <a:solidFill>
                  <a:srgbClr val="0070C0"/>
                </a:solidFill>
              </a:rPr>
              <a:t>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 $$</a:t>
            </a:r>
          </a:p>
          <a:p>
            <a:r>
              <a:rPr lang="en-US" dirty="0">
                <a:solidFill>
                  <a:srgbClr val="0070C0"/>
                </a:solidFill>
              </a:rPr>
              <a:t> BEGIN</a:t>
            </a:r>
          </a:p>
          <a:p>
            <a:r>
              <a:rPr lang="en-US" dirty="0">
                <a:solidFill>
                  <a:srgbClr val="0070C0"/>
                </a:solidFill>
              </a:rPr>
              <a:t>   INSERT INTO </a:t>
            </a:r>
            <a:r>
              <a:rPr lang="en-US" dirty="0" err="1">
                <a:solidFill>
                  <a:srgbClr val="0070C0"/>
                </a:solidFill>
              </a:rPr>
              <a:t>Student_log</a:t>
            </a:r>
            <a:r>
              <a:rPr lang="en-US" dirty="0">
                <a:solidFill>
                  <a:srgbClr val="0070C0"/>
                </a:solidFill>
              </a:rPr>
              <a:t> VALUES (</a:t>
            </a:r>
            <a:r>
              <a:rPr lang="en-US" dirty="0" err="1">
                <a:solidFill>
                  <a:srgbClr val="0070C0"/>
                </a:solidFill>
              </a:rPr>
              <a:t>NEW.sid</a:t>
            </a:r>
            <a:r>
              <a:rPr lang="en-US" dirty="0">
                <a:solidFill>
                  <a:srgbClr val="0070C0"/>
                </a:solidFill>
              </a:rPr>
              <a:t>, now() );</a:t>
            </a:r>
          </a:p>
          <a:p>
            <a:r>
              <a:rPr lang="en-US" dirty="0">
                <a:solidFill>
                  <a:srgbClr val="0070C0"/>
                </a:solidFill>
              </a:rPr>
              <a:t>   RETURN NULL;</a:t>
            </a:r>
          </a:p>
          <a:p>
            <a:r>
              <a:rPr lang="en-US" dirty="0">
                <a:solidFill>
                  <a:srgbClr val="0070C0"/>
                </a:solidFill>
              </a:rPr>
              <a:t> END;</a:t>
            </a:r>
          </a:p>
          <a:p>
            <a:r>
              <a:rPr lang="en-US" dirty="0">
                <a:solidFill>
                  <a:srgbClr val="0070C0"/>
                </a:solidFill>
              </a:rPr>
              <a:t>$$  LANGUAGE 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log_student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 AFTER INSERT ON Student</a:t>
            </a:r>
          </a:p>
          <a:p>
            <a:r>
              <a:rPr lang="en-US" dirty="0">
                <a:solidFill>
                  <a:srgbClr val="0070C0"/>
                </a:solidFill>
              </a:rPr>
              <a:t>  FOR EACH ROW EXECUTE PROCEDURE </a:t>
            </a:r>
            <a:r>
              <a:rPr lang="en-US" dirty="0" err="1">
                <a:solidFill>
                  <a:srgbClr val="0070C0"/>
                </a:solidFill>
              </a:rPr>
              <a:t>time_stamp_for_student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2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DCFB-F061-8B4F-AAC6-88D68DEA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5632-A8E3-124E-8EDB-068F97BE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Materialized view </a:t>
            </a:r>
          </a:p>
          <a:p>
            <a:r>
              <a:rPr lang="en-US" dirty="0"/>
              <a:t>View updates </a:t>
            </a:r>
          </a:p>
          <a:p>
            <a:r>
              <a:rPr lang="en-US" dirty="0"/>
              <a:t>Constraint verification </a:t>
            </a:r>
          </a:p>
          <a:p>
            <a:r>
              <a:rPr lang="en-US" dirty="0"/>
              <a:t>Dynamic aggregate function values maintenance</a:t>
            </a:r>
          </a:p>
          <a:p>
            <a:r>
              <a:rPr lang="en-US" dirty="0"/>
              <a:t>Logging</a:t>
            </a:r>
            <a:r>
              <a:rPr lang="en-US"/>
              <a:t>/auditing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9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83E2-9656-B047-85D0-98B037CC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Triggers can lead to 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0677-97CD-1244-91ED-20AD8E25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02A37-E3B7-AB4C-B36B-A2BA81BB3623}"/>
              </a:ext>
            </a:extLst>
          </p:cNvPr>
          <p:cNvSpPr txBox="1"/>
          <p:nvPr/>
        </p:nvSpPr>
        <p:spPr>
          <a:xfrm>
            <a:off x="1331640" y="2060848"/>
            <a:ext cx="61717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TABLE A (x INTEGER);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CREATE FUNCTION </a:t>
            </a:r>
            <a:r>
              <a:rPr lang="en-US" dirty="0" err="1">
                <a:solidFill>
                  <a:srgbClr val="0070C0"/>
                </a:solidFill>
              </a:rPr>
              <a:t>insert_in_A</a:t>
            </a:r>
            <a:r>
              <a:rPr lang="en-US" dirty="0">
                <a:solidFill>
                  <a:srgbClr val="0070C0"/>
                </a:solidFill>
              </a:rPr>
              <a:t> () RETURNS TRIGGER AS</a:t>
            </a:r>
          </a:p>
          <a:p>
            <a:r>
              <a:rPr lang="en-US" dirty="0">
                <a:solidFill>
                  <a:srgbClr val="0070C0"/>
                </a:solidFill>
              </a:rPr>
              <a:t>$$</a:t>
            </a:r>
          </a:p>
          <a:p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r>
              <a:rPr lang="en-US" dirty="0">
                <a:solidFill>
                  <a:srgbClr val="0070C0"/>
                </a:solidFill>
              </a:rPr>
              <a:t>   INSERT INTO A VALUES(</a:t>
            </a:r>
            <a:r>
              <a:rPr lang="en-US" dirty="0" err="1">
                <a:solidFill>
                  <a:srgbClr val="0070C0"/>
                </a:solidFill>
              </a:rPr>
              <a:t>NEW.x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   RETURN NEW;</a:t>
            </a:r>
          </a:p>
          <a:p>
            <a:r>
              <a:rPr lang="en-US" dirty="0">
                <a:solidFill>
                  <a:srgbClr val="0070C0"/>
                </a:solidFill>
              </a:rPr>
              <a:t>END;</a:t>
            </a:r>
          </a:p>
          <a:p>
            <a:r>
              <a:rPr lang="en-US" dirty="0">
                <a:solidFill>
                  <a:srgbClr val="0070C0"/>
                </a:solidFill>
              </a:rPr>
              <a:t>$$ LANGUAGE ‘</a:t>
            </a:r>
            <a:r>
              <a:rPr lang="en-US" dirty="0" err="1">
                <a:solidFill>
                  <a:srgbClr val="0070C0"/>
                </a:solidFill>
              </a:rPr>
              <a:t>plpgsql</a:t>
            </a:r>
            <a:r>
              <a:rPr lang="en-US" dirty="0">
                <a:solidFill>
                  <a:srgbClr val="0070C0"/>
                </a:solidFill>
              </a:rPr>
              <a:t>’;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>
                <a:solidFill>
                  <a:srgbClr val="0070C0"/>
                </a:solidFill>
              </a:rPr>
              <a:t>insert_into_A_relation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BEFORE INSERT ON A</a:t>
            </a:r>
          </a:p>
          <a:p>
            <a:r>
              <a:rPr lang="en-US" dirty="0">
                <a:solidFill>
                  <a:srgbClr val="0070C0"/>
                </a:solidFill>
              </a:rPr>
              <a:t>   FOR EACH ROW EXECUTE PROCEDURE </a:t>
            </a:r>
            <a:r>
              <a:rPr lang="en-US" dirty="0" err="1">
                <a:solidFill>
                  <a:srgbClr val="0070C0"/>
                </a:solidFill>
              </a:rPr>
              <a:t>insert_in_A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INSERT INTO A VALUES(1);</a:t>
            </a:r>
          </a:p>
          <a:p>
            <a:r>
              <a:rPr lang="en-US" dirty="0"/>
              <a:t>This will lead to an infinite loop;</a:t>
            </a:r>
          </a:p>
        </p:txBody>
      </p:sp>
    </p:spTree>
    <p:extLst>
      <p:ext uri="{BB962C8B-B14F-4D97-AF65-F5344CB8AC3E}">
        <p14:creationId xmlns:p14="http://schemas.microsoft.com/office/powerpoint/2010/main" val="3158430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AE26-FD84-844E-9829-74684988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E51B-61D2-8544-9F86-BE4C3A9A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can be </a:t>
            </a:r>
            <a:r>
              <a:rPr lang="en-US" dirty="0">
                <a:solidFill>
                  <a:srgbClr val="FF0000"/>
                </a:solidFill>
              </a:rPr>
              <a:t>hard to debug</a:t>
            </a:r>
          </a:p>
          <a:p>
            <a:r>
              <a:rPr lang="en-US" dirty="0"/>
              <a:t>When multiple triggers are defined on the same relation, the </a:t>
            </a:r>
            <a:r>
              <a:rPr lang="en-US" dirty="0">
                <a:solidFill>
                  <a:srgbClr val="FF0000"/>
                </a:solidFill>
              </a:rPr>
              <a:t>order</a:t>
            </a:r>
            <a:r>
              <a:rPr lang="en-US" dirty="0"/>
              <a:t> in which these triggers get </a:t>
            </a:r>
            <a:r>
              <a:rPr lang="en-US" dirty="0">
                <a:solidFill>
                  <a:srgbClr val="FF0000"/>
                </a:solidFill>
              </a:rPr>
              <a:t>evaluated</a:t>
            </a:r>
            <a:r>
              <a:rPr lang="en-US" dirty="0"/>
              <a:t> becomes relevant </a:t>
            </a:r>
          </a:p>
          <a:p>
            <a:r>
              <a:rPr lang="en-US" dirty="0"/>
              <a:t>Trigger can incur </a:t>
            </a:r>
            <a:r>
              <a:rPr lang="en-US" dirty="0">
                <a:solidFill>
                  <a:srgbClr val="FF0000"/>
                </a:solidFill>
              </a:rPr>
              <a:t>performance overhead</a:t>
            </a:r>
          </a:p>
          <a:p>
            <a:r>
              <a:rPr lang="en-US" dirty="0"/>
              <a:t>Triggers are </a:t>
            </a:r>
            <a:r>
              <a:rPr lang="en-US" dirty="0">
                <a:solidFill>
                  <a:srgbClr val="00B050"/>
                </a:solidFill>
              </a:rPr>
              <a:t>powerful aids in managing and protecting the state </a:t>
            </a:r>
            <a:r>
              <a:rPr lang="en-US" dirty="0"/>
              <a:t>of the database in </a:t>
            </a:r>
            <a:r>
              <a:rPr lang="en-US"/>
              <a:t>sophisticated ways</a:t>
            </a:r>
            <a:endParaRPr lang="en-US" dirty="0"/>
          </a:p>
          <a:p>
            <a:r>
              <a:rPr lang="en-US" dirty="0"/>
              <a:t>Triggers are a fundamental component of </a:t>
            </a:r>
            <a:r>
              <a:rPr lang="en-US" dirty="0">
                <a:solidFill>
                  <a:srgbClr val="00B050"/>
                </a:solidFill>
              </a:rPr>
              <a:t>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266829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78D0-996C-024D-97F5-0A5448B2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106-E3BC-FC49-8863-7AAE58A5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programming structure consists of two components:</a:t>
            </a:r>
          </a:p>
          <a:p>
            <a:endParaRPr lang="en-US" dirty="0"/>
          </a:p>
          <a:p>
            <a:r>
              <a:rPr lang="en-US" dirty="0"/>
              <a:t>(1)  A </a:t>
            </a:r>
            <a:r>
              <a:rPr lang="en-US" dirty="0">
                <a:solidFill>
                  <a:srgbClr val="FF0000"/>
                </a:solidFill>
              </a:rPr>
              <a:t>trigger function</a:t>
            </a:r>
          </a:p>
          <a:p>
            <a:endParaRPr lang="en-US" dirty="0"/>
          </a:p>
          <a:p>
            <a:r>
              <a:rPr lang="en-US" dirty="0"/>
              <a:t>(2)  A </a:t>
            </a:r>
            <a:r>
              <a:rPr lang="en-US" dirty="0">
                <a:solidFill>
                  <a:srgbClr val="FF0000"/>
                </a:solidFill>
              </a:rPr>
              <a:t>trigger definition</a:t>
            </a:r>
          </a:p>
        </p:txBody>
      </p:sp>
    </p:spTree>
    <p:extLst>
      <p:ext uri="{BB962C8B-B14F-4D97-AF65-F5344CB8AC3E}">
        <p14:creationId xmlns:p14="http://schemas.microsoft.com/office/powerpoint/2010/main" val="50040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446B-9652-F640-BEF5-64413EFB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INSERT INTO trigger on a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042-BA49-A942-A896-2C1FCB35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consider an </a:t>
            </a:r>
            <a:r>
              <a:rPr lang="en-US" dirty="0">
                <a:solidFill>
                  <a:srgbClr val="0070C0"/>
                </a:solidFill>
              </a:rPr>
              <a:t>INSERT </a:t>
            </a:r>
            <a:r>
              <a:rPr lang="en-US" dirty="0"/>
              <a:t>trigger on the relation </a:t>
            </a:r>
            <a:r>
              <a:rPr lang="en-US" dirty="0">
                <a:solidFill>
                  <a:srgbClr val="00B050"/>
                </a:solidFill>
              </a:rPr>
              <a:t>Student(</a:t>
            </a:r>
            <a:r>
              <a:rPr lang="en-US" dirty="0" err="1">
                <a:solidFill>
                  <a:srgbClr val="00B050"/>
                </a:solidFill>
              </a:rPr>
              <a:t>sid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sname</a:t>
            </a:r>
            <a:r>
              <a:rPr lang="en-US" dirty="0">
                <a:solidFill>
                  <a:srgbClr val="00B050"/>
                </a:solidFill>
              </a:rPr>
              <a:t>, major, </a:t>
            </a:r>
            <a:r>
              <a:rPr lang="en-US" dirty="0" err="1">
                <a:solidFill>
                  <a:srgbClr val="00B050"/>
                </a:solidFill>
              </a:rPr>
              <a:t>byear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We assume there is a relation </a:t>
            </a:r>
            <a:r>
              <a:rPr lang="en-US" dirty="0" err="1">
                <a:solidFill>
                  <a:srgbClr val="C00000"/>
                </a:solidFill>
              </a:rPr>
              <a:t>CS_student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sid,sname,byear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which holds the information about ‘CS’ majors</a:t>
            </a:r>
          </a:p>
          <a:p>
            <a:endParaRPr lang="en-US" dirty="0"/>
          </a:p>
          <a:p>
            <a:r>
              <a:rPr lang="en-US" dirty="0"/>
              <a:t>Objective: an </a:t>
            </a:r>
            <a:r>
              <a:rPr lang="en-US" dirty="0">
                <a:solidFill>
                  <a:srgbClr val="00B050"/>
                </a:solidFill>
              </a:rPr>
              <a:t>INSERT INTO Student </a:t>
            </a:r>
            <a:r>
              <a:rPr lang="en-US" dirty="0"/>
              <a:t>should trigger an </a:t>
            </a:r>
            <a:r>
              <a:rPr lang="en-US" dirty="0">
                <a:solidFill>
                  <a:srgbClr val="C00000"/>
                </a:solidFill>
              </a:rPr>
              <a:t>INSERT INTO the </a:t>
            </a:r>
            <a:r>
              <a:rPr lang="en-US" dirty="0" err="1">
                <a:solidFill>
                  <a:srgbClr val="C00000"/>
                </a:solidFill>
              </a:rPr>
              <a:t>CS_student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relation if the student is a ‘CS’ major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0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472-594C-8741-B6E0-9273150A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INSERT INTO trigger on a 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1E1C-9DCA-2A49-896D-23E08240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Trigger function </a:t>
            </a:r>
            <a:r>
              <a:rPr lang="en-US" dirty="0"/>
              <a:t>(describes trigger action to be done)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a system-provided variable that refers to the tuple that is inserted into Student relation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21C3F-3904-EC4D-9364-A6C7270D846A}"/>
              </a:ext>
            </a:extLst>
          </p:cNvPr>
          <p:cNvSpPr txBox="1"/>
          <p:nvPr/>
        </p:nvSpPr>
        <p:spPr>
          <a:xfrm>
            <a:off x="328010" y="2510894"/>
            <a:ext cx="83799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OR REPLACE FUNCTION </a:t>
            </a:r>
            <a:r>
              <a:rPr lang="en-US" dirty="0" err="1">
                <a:solidFill>
                  <a:srgbClr val="0070C0"/>
                </a:solidFill>
              </a:rPr>
              <a:t>insert_into_Student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>
                <a:solidFill>
                  <a:srgbClr val="92D050"/>
                </a:solidFill>
              </a:rPr>
              <a:t>RETURNS TRIGGER </a:t>
            </a:r>
            <a:r>
              <a:rPr lang="en-US" dirty="0">
                <a:solidFill>
                  <a:srgbClr val="0070C0"/>
                </a:solidFill>
              </a:rPr>
              <a:t>AS</a:t>
            </a:r>
          </a:p>
          <a:p>
            <a:r>
              <a:rPr lang="en-US" dirty="0">
                <a:solidFill>
                  <a:srgbClr val="0070C0"/>
                </a:solidFill>
              </a:rPr>
              <a:t>  $$</a:t>
            </a:r>
          </a:p>
          <a:p>
            <a:r>
              <a:rPr lang="en-US" dirty="0">
                <a:solidFill>
                  <a:srgbClr val="0070C0"/>
                </a:solidFill>
              </a:rPr>
              <a:t>    BEGIN</a:t>
            </a:r>
          </a:p>
          <a:p>
            <a:r>
              <a:rPr lang="en-US" dirty="0">
                <a:solidFill>
                  <a:srgbClr val="0070C0"/>
                </a:solidFill>
              </a:rPr>
              <a:t>      IF </a:t>
            </a:r>
            <a:r>
              <a:rPr lang="en-US" dirty="0" err="1">
                <a:solidFill>
                  <a:srgbClr val="C00000"/>
                </a:solidFill>
              </a:rPr>
              <a:t>NEW</a:t>
            </a:r>
            <a:r>
              <a:rPr lang="en-US" dirty="0" err="1">
                <a:solidFill>
                  <a:srgbClr val="0070C0"/>
                </a:solidFill>
              </a:rPr>
              <a:t>.Major</a:t>
            </a:r>
            <a:r>
              <a:rPr lang="en-US" dirty="0">
                <a:solidFill>
                  <a:srgbClr val="0070C0"/>
                </a:solidFill>
              </a:rPr>
              <a:t> = 'CS' THEN</a:t>
            </a:r>
          </a:p>
          <a:p>
            <a:r>
              <a:rPr lang="en-US" dirty="0">
                <a:solidFill>
                  <a:srgbClr val="0070C0"/>
                </a:solidFill>
              </a:rPr>
              <a:t>         INSERT INTO </a:t>
            </a:r>
            <a:r>
              <a:rPr lang="en-US" dirty="0" err="1">
                <a:solidFill>
                  <a:srgbClr val="0070C0"/>
                </a:solidFill>
              </a:rPr>
              <a:t>CS_Student</a:t>
            </a:r>
            <a:r>
              <a:rPr lang="en-US" dirty="0">
                <a:solidFill>
                  <a:srgbClr val="0070C0"/>
                </a:solidFill>
              </a:rPr>
              <a:t> VALUES (</a:t>
            </a:r>
            <a:r>
              <a:rPr lang="en-US" dirty="0" err="1">
                <a:solidFill>
                  <a:srgbClr val="C00000"/>
                </a:solidFill>
              </a:rPr>
              <a:t>NEW</a:t>
            </a:r>
            <a:r>
              <a:rPr lang="en-US" dirty="0" err="1">
                <a:solidFill>
                  <a:srgbClr val="0070C0"/>
                </a:solidFill>
              </a:rPr>
              <a:t>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NEW</a:t>
            </a:r>
            <a:r>
              <a:rPr lang="en-US" dirty="0" err="1">
                <a:solidFill>
                  <a:srgbClr val="0070C0"/>
                </a:solidFill>
              </a:rPr>
              <a:t>.sname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NEW.byear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      END IF;</a:t>
            </a:r>
          </a:p>
          <a:p>
            <a:r>
              <a:rPr lang="en-US" dirty="0">
                <a:solidFill>
                  <a:srgbClr val="0070C0"/>
                </a:solidFill>
              </a:rPr>
              <a:t>      </a:t>
            </a:r>
            <a:r>
              <a:rPr lang="en-US" dirty="0">
                <a:solidFill>
                  <a:srgbClr val="92D05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92D05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    END;</a:t>
            </a:r>
          </a:p>
          <a:p>
            <a:r>
              <a:rPr lang="en-US" dirty="0"/>
              <a:t>  </a:t>
            </a:r>
            <a:r>
              <a:rPr lang="en-US" dirty="0">
                <a:solidFill>
                  <a:srgbClr val="0070C0"/>
                </a:solidFill>
              </a:rPr>
              <a:t>$$ </a:t>
            </a:r>
            <a:r>
              <a:rPr lang="en-US" dirty="0">
                <a:solidFill>
                  <a:srgbClr val="7030A0"/>
                </a:solidFill>
              </a:rPr>
              <a:t>LANGUAGE '</a:t>
            </a:r>
            <a:r>
              <a:rPr lang="en-US" dirty="0" err="1">
                <a:solidFill>
                  <a:srgbClr val="7030A0"/>
                </a:solidFill>
              </a:rPr>
              <a:t>plpgsql</a:t>
            </a:r>
            <a:r>
              <a:rPr lang="en-US" dirty="0">
                <a:solidFill>
                  <a:srgbClr val="7030A0"/>
                </a:solidFill>
              </a:rPr>
              <a:t>’;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1F47-2857-9345-AF05-46D05565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INSERT INTO trigger on a 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FEAD-12A4-E340-A878-435A333A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Trigger definition </a:t>
            </a:r>
            <a:r>
              <a:rPr lang="en-US" dirty="0"/>
              <a:t>(declaration) on the Student relation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BEFORE INSERT </a:t>
            </a:r>
            <a:r>
              <a:rPr lang="en-US" dirty="0"/>
              <a:t>tells us that an action needs to be    executed before the tuple is inserted into Student</a:t>
            </a:r>
          </a:p>
          <a:p>
            <a:pPr marL="0" indent="0">
              <a:buNone/>
            </a:pPr>
            <a:r>
              <a:rPr lang="en-US" dirty="0"/>
              <a:t>That action is specified by the code in the trigger function </a:t>
            </a:r>
            <a:r>
              <a:rPr lang="en-US" dirty="0" err="1"/>
              <a:t>insert_into_Student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D62FB-C9D7-9B42-AB2B-FC1F1D2078DD}"/>
              </a:ext>
            </a:extLst>
          </p:cNvPr>
          <p:cNvSpPr txBox="1"/>
          <p:nvPr/>
        </p:nvSpPr>
        <p:spPr>
          <a:xfrm>
            <a:off x="877183" y="2996952"/>
            <a:ext cx="7827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TRIGGER </a:t>
            </a:r>
            <a:r>
              <a:rPr lang="en-US" sz="2000" dirty="0" err="1">
                <a:solidFill>
                  <a:srgbClr val="0070C0"/>
                </a:solidFill>
              </a:rPr>
              <a:t>insert_into_Student_Relation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    </a:t>
            </a:r>
            <a:r>
              <a:rPr lang="en-US" sz="2000" dirty="0">
                <a:solidFill>
                  <a:srgbClr val="C00000"/>
                </a:solidFill>
              </a:rPr>
              <a:t>BEFORE INSERT </a:t>
            </a:r>
            <a:r>
              <a:rPr lang="en-US" sz="2000" dirty="0">
                <a:solidFill>
                  <a:srgbClr val="0070C0"/>
                </a:solidFill>
              </a:rPr>
              <a:t>ON Student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    </a:t>
            </a:r>
            <a:r>
              <a:rPr lang="en-US" sz="2000" dirty="0">
                <a:solidFill>
                  <a:srgbClr val="00B050"/>
                </a:solidFill>
              </a:rPr>
              <a:t>FOR EACH ROW</a:t>
            </a:r>
          </a:p>
          <a:p>
            <a:r>
              <a:rPr lang="en-US" sz="2000" dirty="0">
                <a:solidFill>
                  <a:srgbClr val="0070C0"/>
                </a:solidFill>
              </a:rPr>
              <a:t>        EXECUTE PROCEDURE </a:t>
            </a:r>
            <a:r>
              <a:rPr lang="en-US" sz="2000" dirty="0" err="1">
                <a:solidFill>
                  <a:srgbClr val="0070C0"/>
                </a:solidFill>
              </a:rPr>
              <a:t>insert_into_Student</a:t>
            </a:r>
            <a:r>
              <a:rPr lang="en-US" sz="2000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295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E62E-33CE-DB49-9C1E-0277F684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DEFD-EA0E-AA41-98E6-E69901ED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will insert this tuple only in the Student relation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will insert the tuple (‘s6’, ‘Marc’, 1963) in the   </a:t>
            </a:r>
            <a:r>
              <a:rPr lang="en-US" dirty="0" err="1">
                <a:solidFill>
                  <a:srgbClr val="002060"/>
                </a:solidFill>
              </a:rPr>
              <a:t>CS_course</a:t>
            </a:r>
            <a:r>
              <a:rPr lang="en-US" dirty="0">
                <a:solidFill>
                  <a:srgbClr val="002060"/>
                </a:solidFill>
              </a:rPr>
              <a:t> relation first (BEFORE)  and then it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will insert this tuple (‘s6’, ‘Marc’, ‘CS’, 1963) in the Student relation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F8AEC-797B-044A-B598-88F8EE1F190C}"/>
              </a:ext>
            </a:extLst>
          </p:cNvPr>
          <p:cNvSpPr txBox="1"/>
          <p:nvPr/>
        </p:nvSpPr>
        <p:spPr>
          <a:xfrm>
            <a:off x="457200" y="1878867"/>
            <a:ext cx="770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Student VALUES (‘s5’, ‘Linda’, ‘Math’, 1960)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DF1A7-431F-2944-8CF8-13FC72C67224}"/>
              </a:ext>
            </a:extLst>
          </p:cNvPr>
          <p:cNvSpPr txBox="1"/>
          <p:nvPr/>
        </p:nvSpPr>
        <p:spPr>
          <a:xfrm>
            <a:off x="457200" y="3146624"/>
            <a:ext cx="797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Student VALUES (‘s6’, ‘Marc’, ‘CS’, 1963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57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D987-1B2F-974E-8E88-BB96E0F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ROW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AE47-BADD-D441-A891-677102B9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EACH CLAUSE guarantees that the trigger function is applied for each possible tuple that can be assigned to the NEW variable</a:t>
            </a:r>
          </a:p>
        </p:txBody>
      </p:sp>
    </p:spTree>
    <p:extLst>
      <p:ext uri="{BB962C8B-B14F-4D97-AF65-F5344CB8AC3E}">
        <p14:creationId xmlns:p14="http://schemas.microsoft.com/office/powerpoint/2010/main" val="162833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3982</TotalTime>
  <Words>1481</Words>
  <Application>Microsoft Macintosh PowerPoint</Application>
  <PresentationFormat>On-screen Show (4:3)</PresentationFormat>
  <Paragraphs>393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Constantia</vt:lpstr>
      <vt:lpstr>Wingdings 2</vt:lpstr>
      <vt:lpstr>Flow</vt:lpstr>
      <vt:lpstr>Triggers</vt:lpstr>
      <vt:lpstr>Triggers</vt:lpstr>
      <vt:lpstr>Applications of triggers</vt:lpstr>
      <vt:lpstr>Trigger structure</vt:lpstr>
      <vt:lpstr>Example: INSERT INTO trigger on a relation</vt:lpstr>
      <vt:lpstr>Example: INSERT INTO trigger on a relation </vt:lpstr>
      <vt:lpstr>Example: INSERT INTO trigger on a relation </vt:lpstr>
      <vt:lpstr>Effects</vt:lpstr>
      <vt:lpstr>FOR EACH ROW CLAUSE</vt:lpstr>
      <vt:lpstr>FOR EACH ROW semantics</vt:lpstr>
      <vt:lpstr>Returning NEW versus NULL</vt:lpstr>
      <vt:lpstr>BEFORE versus AFTER</vt:lpstr>
      <vt:lpstr>AFTER Trigger</vt:lpstr>
      <vt:lpstr>DELETE trigger (OLD variable) </vt:lpstr>
      <vt:lpstr>FOR EACH ROW CLAUSE</vt:lpstr>
      <vt:lpstr>View update (INSERT)</vt:lpstr>
      <vt:lpstr>VIEW update (INSERT)</vt:lpstr>
      <vt:lpstr>Trigger function definition</vt:lpstr>
      <vt:lpstr>Trigger definition for insert into view</vt:lpstr>
      <vt:lpstr>VIEW update (DELETE)</vt:lpstr>
      <vt:lpstr>VIEW update (DELETE)</vt:lpstr>
      <vt:lpstr>Trigger function and trigger definitions for deletion from view</vt:lpstr>
      <vt:lpstr>View materialization</vt:lpstr>
      <vt:lpstr>Materialization: Trigger function and trigger definitions</vt:lpstr>
      <vt:lpstr>Constraint verification (Keys)</vt:lpstr>
      <vt:lpstr>Aggregate function maintenance</vt:lpstr>
      <vt:lpstr>Alternative solution</vt:lpstr>
      <vt:lpstr>Maintaining a log</vt:lpstr>
      <vt:lpstr>Maintaining a log</vt:lpstr>
      <vt:lpstr>Triggers can lead to infinite loops</vt:lpstr>
      <vt:lpstr>Other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GYSSENS Marc</dc:creator>
  <cp:lastModifiedBy>Dirk Vangucht</cp:lastModifiedBy>
  <cp:revision>94</cp:revision>
  <dcterms:created xsi:type="dcterms:W3CDTF">2017-08-19T15:35:12Z</dcterms:created>
  <dcterms:modified xsi:type="dcterms:W3CDTF">2020-02-12T16:49:49Z</dcterms:modified>
</cp:coreProperties>
</file>