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11/14/21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11/14/21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11/14/21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11/14/21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4424B-EADE-E84A-8A48-054074C00853}"/>
              </a:ext>
            </a:extLst>
          </p:cNvPr>
          <p:cNvSpPr>
            <a:spLocks noGrp="1"/>
          </p:cNvSpPr>
          <p:nvPr>
            <p:ph type="ctrTitle"/>
          </p:nvPr>
        </p:nvSpPr>
        <p:spPr>
          <a:xfrm>
            <a:off x="780586" y="1773043"/>
            <a:ext cx="10329746" cy="2658345"/>
          </a:xfrm>
        </p:spPr>
        <p:txBody>
          <a:bodyPr>
            <a:normAutofit/>
          </a:bodyPr>
          <a:lstStyle/>
          <a:p>
            <a:r>
              <a:rPr lang="en-US" altLang="zh-CN" dirty="0"/>
              <a:t>Bayesian Data Cleaning </a:t>
            </a:r>
            <a:br>
              <a:rPr lang="en-US" altLang="zh-CN" dirty="0"/>
            </a:br>
            <a:endParaRPr kumimoji="1" lang="zh-CN" altLang="en-US" dirty="0"/>
          </a:p>
        </p:txBody>
      </p:sp>
    </p:spTree>
    <p:extLst>
      <p:ext uri="{BB962C8B-B14F-4D97-AF65-F5344CB8AC3E}">
        <p14:creationId xmlns:p14="http://schemas.microsoft.com/office/powerpoint/2010/main" val="318505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5B663-9AA3-C741-B7C0-C604D59A8474}"/>
              </a:ext>
            </a:extLst>
          </p:cNvPr>
          <p:cNvSpPr>
            <a:spLocks noGrp="1"/>
          </p:cNvSpPr>
          <p:nvPr>
            <p:ph type="title"/>
          </p:nvPr>
        </p:nvSpPr>
        <p:spPr>
          <a:xfrm>
            <a:off x="1457093" y="519046"/>
            <a:ext cx="8610600" cy="1293028"/>
          </a:xfrm>
        </p:spPr>
        <p:txBody>
          <a:bodyPr/>
          <a:lstStyle/>
          <a:p>
            <a:r>
              <a:rPr kumimoji="1" lang="en-US" altLang="zh-CN" dirty="0"/>
              <a:t>Dataset and What we do</a:t>
            </a:r>
            <a:endParaRPr kumimoji="1" lang="zh-CN" altLang="en-US" dirty="0"/>
          </a:p>
        </p:txBody>
      </p:sp>
      <p:sp>
        <p:nvSpPr>
          <p:cNvPr id="3" name="内容占位符 2">
            <a:extLst>
              <a:ext uri="{FF2B5EF4-FFF2-40B4-BE49-F238E27FC236}">
                <a16:creationId xmlns:a16="http://schemas.microsoft.com/office/drawing/2014/main" id="{E57A76AA-17AC-9744-B651-A8DFB75C9750}"/>
              </a:ext>
            </a:extLst>
          </p:cNvPr>
          <p:cNvSpPr>
            <a:spLocks noGrp="1"/>
          </p:cNvSpPr>
          <p:nvPr>
            <p:ph idx="1"/>
          </p:nvPr>
        </p:nvSpPr>
        <p:spPr/>
        <p:txBody>
          <a:bodyPr/>
          <a:lstStyle/>
          <a:p>
            <a:r>
              <a:rPr kumimoji="1" lang="en-US" altLang="zh-CN" dirty="0"/>
              <a:t>We choose </a:t>
            </a:r>
            <a:r>
              <a:rPr kumimoji="1" lang="en-US" altLang="zh-CN" dirty="0" err="1"/>
              <a:t>hospital.csv</a:t>
            </a:r>
            <a:r>
              <a:rPr kumimoji="1" lang="en-US" altLang="zh-CN" dirty="0"/>
              <a:t>(clean and </a:t>
            </a:r>
            <a:r>
              <a:rPr kumimoji="1" lang="en-US" altLang="zh-CN" dirty="0" err="1"/>
              <a:t>drity</a:t>
            </a:r>
            <a:r>
              <a:rPr kumimoji="1" lang="en-US" altLang="zh-CN" dirty="0"/>
              <a:t>) dataset to do experiments of bayes cleaning.</a:t>
            </a:r>
          </a:p>
          <a:p>
            <a:endParaRPr kumimoji="1" lang="en-US" altLang="zh-CN" dirty="0"/>
          </a:p>
          <a:p>
            <a:r>
              <a:rPr lang="en-US" altLang="zh-CN" dirty="0"/>
              <a:t>probabilistic programming language(mainly use Bayesian inference) for leveraging dataset-specific knowledge to clean and normalize dirty data </a:t>
            </a:r>
          </a:p>
          <a:p>
            <a:endParaRPr lang="en-US" altLang="zh-CN" dirty="0"/>
          </a:p>
          <a:p>
            <a:r>
              <a:rPr lang="en-US" altLang="zh-CN" dirty="0"/>
              <a:t>Effect: we could auto correct and </a:t>
            </a:r>
            <a:r>
              <a:rPr lang="en-US" altLang="zh-CN" dirty="0" err="1"/>
              <a:t>atuo</a:t>
            </a:r>
            <a:r>
              <a:rPr lang="en-US" altLang="zh-CN" dirty="0"/>
              <a:t> Complete such values: NULL values, typos, duplicates, and </a:t>
            </a:r>
            <a:r>
              <a:rPr lang="en-US" altLang="zh-CN" dirty="0" err="1"/>
              <a:t>inconsis</a:t>
            </a:r>
            <a:r>
              <a:rPr lang="en-US" altLang="zh-CN" dirty="0"/>
              <a:t>- </a:t>
            </a:r>
            <a:r>
              <a:rPr lang="en-US" altLang="zh-CN" dirty="0" err="1"/>
              <a:t>tencies</a:t>
            </a:r>
            <a:r>
              <a:rPr lang="en-US" altLang="zh-CN" dirty="0"/>
              <a:t> .</a:t>
            </a:r>
          </a:p>
          <a:p>
            <a:endParaRPr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400264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621E7-48CC-E44D-8E2C-ED13A005DA34}"/>
              </a:ext>
            </a:extLst>
          </p:cNvPr>
          <p:cNvSpPr>
            <a:spLocks noGrp="1"/>
          </p:cNvSpPr>
          <p:nvPr>
            <p:ph type="title"/>
          </p:nvPr>
        </p:nvSpPr>
        <p:spPr>
          <a:xfrm>
            <a:off x="1702420" y="639315"/>
            <a:ext cx="8610600" cy="1293028"/>
          </a:xfrm>
        </p:spPr>
        <p:txBody>
          <a:bodyPr>
            <a:normAutofit fontScale="90000"/>
          </a:bodyPr>
          <a:lstStyle/>
          <a:p>
            <a:r>
              <a:rPr lang="en-US" altLang="zh-CN" b="1" dirty="0"/>
              <a:t>Probabilistic Graphical Models</a:t>
            </a:r>
            <a:br>
              <a:rPr lang="en-US" altLang="zh-CN" b="1" dirty="0"/>
            </a:br>
            <a:endParaRPr kumimoji="1" lang="zh-CN" altLang="en-US" dirty="0"/>
          </a:p>
        </p:txBody>
      </p:sp>
      <p:pic>
        <p:nvPicPr>
          <p:cNvPr id="1026" name="Picture 2">
            <a:extLst>
              <a:ext uri="{FF2B5EF4-FFF2-40B4-BE49-F238E27FC236}">
                <a16:creationId xmlns:a16="http://schemas.microsoft.com/office/drawing/2014/main" id="{48B81886-5EF3-AC4B-9085-5F0AD4CBE4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1755" y="1703252"/>
            <a:ext cx="7471317" cy="4980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9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D714A-C74F-1549-B01D-34E57FBA6CE4}"/>
              </a:ext>
            </a:extLst>
          </p:cNvPr>
          <p:cNvSpPr>
            <a:spLocks noGrp="1"/>
          </p:cNvSpPr>
          <p:nvPr>
            <p:ph type="title"/>
          </p:nvPr>
        </p:nvSpPr>
        <p:spPr>
          <a:xfrm>
            <a:off x="1970048" y="639315"/>
            <a:ext cx="8610600" cy="1293028"/>
          </a:xfrm>
        </p:spPr>
        <p:txBody>
          <a:bodyPr>
            <a:normAutofit fontScale="90000"/>
          </a:bodyPr>
          <a:lstStyle/>
          <a:p>
            <a:r>
              <a:rPr lang="en-US" altLang="zh-CN" b="1" dirty="0"/>
              <a:t>Probabilistic Graphical Models</a:t>
            </a:r>
            <a:br>
              <a:rPr lang="en-US" altLang="zh-CN" b="1" dirty="0"/>
            </a:br>
            <a:endParaRPr kumimoji="1" lang="zh-CN" altLang="en-US" dirty="0"/>
          </a:p>
        </p:txBody>
      </p:sp>
      <p:sp>
        <p:nvSpPr>
          <p:cNvPr id="3" name="内容占位符 2">
            <a:extLst>
              <a:ext uri="{FF2B5EF4-FFF2-40B4-BE49-F238E27FC236}">
                <a16:creationId xmlns:a16="http://schemas.microsoft.com/office/drawing/2014/main" id="{5614A990-0917-2147-9490-49608EEF5EBD}"/>
              </a:ext>
            </a:extLst>
          </p:cNvPr>
          <p:cNvSpPr>
            <a:spLocks noGrp="1"/>
          </p:cNvSpPr>
          <p:nvPr>
            <p:ph idx="1"/>
          </p:nvPr>
        </p:nvSpPr>
        <p:spPr/>
        <p:txBody>
          <a:bodyPr/>
          <a:lstStyle/>
          <a:p>
            <a:r>
              <a:rPr lang="en-US" altLang="zh-CN" dirty="0"/>
              <a:t>Generally, probabilistic graphical models use a graph-based representation as the foundation for encoding a distribution over a multi-dimensional space and a graph that is a compact or factorized representation of a set of independences that hold in the specific distribution. </a:t>
            </a:r>
          </a:p>
          <a:p>
            <a:endParaRPr lang="en-US" altLang="zh-CN" dirty="0"/>
          </a:p>
          <a:p>
            <a:r>
              <a:rPr lang="en-US" altLang="zh-CN" dirty="0"/>
              <a:t>Two branches of graphical representations of distributions are commonly used, namely, Both families encompass the properties of factorization and independences, but they differ in the set of independences they can encode and the factorization of the distribution that they induce</a:t>
            </a:r>
            <a:endParaRPr kumimoji="1" lang="zh-CN" altLang="en-US" dirty="0"/>
          </a:p>
        </p:txBody>
      </p:sp>
    </p:spTree>
    <p:extLst>
      <p:ext uri="{BB962C8B-B14F-4D97-AF65-F5344CB8AC3E}">
        <p14:creationId xmlns:p14="http://schemas.microsoft.com/office/powerpoint/2010/main" val="81817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560D1-36EF-F947-A598-50183AB0104B}"/>
              </a:ext>
            </a:extLst>
          </p:cNvPr>
          <p:cNvSpPr>
            <a:spLocks noGrp="1"/>
          </p:cNvSpPr>
          <p:nvPr>
            <p:ph type="title"/>
          </p:nvPr>
        </p:nvSpPr>
        <p:spPr>
          <a:xfrm>
            <a:off x="-315951" y="639315"/>
            <a:ext cx="11166088" cy="1293028"/>
          </a:xfrm>
        </p:spPr>
        <p:txBody>
          <a:bodyPr/>
          <a:lstStyle/>
          <a:p>
            <a:r>
              <a:rPr kumimoji="1" lang="en-US" altLang="zh-CN" dirty="0"/>
              <a:t>data explore on some column</a:t>
            </a:r>
            <a:endParaRPr kumimoji="1" lang="zh-CN" altLang="en-US" dirty="0"/>
          </a:p>
        </p:txBody>
      </p:sp>
      <p:pic>
        <p:nvPicPr>
          <p:cNvPr id="5" name="内容占位符 4">
            <a:extLst>
              <a:ext uri="{FF2B5EF4-FFF2-40B4-BE49-F238E27FC236}">
                <a16:creationId xmlns:a16="http://schemas.microsoft.com/office/drawing/2014/main" id="{F4320CC6-FB56-4E47-B248-1EE921032232}"/>
              </a:ext>
            </a:extLst>
          </p:cNvPr>
          <p:cNvPicPr>
            <a:picLocks noGrp="1" noChangeAspect="1"/>
          </p:cNvPicPr>
          <p:nvPr>
            <p:ph idx="1"/>
          </p:nvPr>
        </p:nvPicPr>
        <p:blipFill>
          <a:blip r:embed="rId2"/>
          <a:stretch>
            <a:fillRect/>
          </a:stretch>
        </p:blipFill>
        <p:spPr>
          <a:xfrm>
            <a:off x="2071687" y="2193925"/>
            <a:ext cx="8048626" cy="4024313"/>
          </a:xfrm>
        </p:spPr>
      </p:pic>
    </p:spTree>
    <p:extLst>
      <p:ext uri="{BB962C8B-B14F-4D97-AF65-F5344CB8AC3E}">
        <p14:creationId xmlns:p14="http://schemas.microsoft.com/office/powerpoint/2010/main" val="334954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2FC7D-D749-F046-961A-323CC9C9BCBA}"/>
              </a:ext>
            </a:extLst>
          </p:cNvPr>
          <p:cNvSpPr>
            <a:spLocks noGrp="1"/>
          </p:cNvSpPr>
          <p:nvPr>
            <p:ph type="title"/>
          </p:nvPr>
        </p:nvSpPr>
        <p:spPr>
          <a:xfrm>
            <a:off x="643054" y="639762"/>
            <a:ext cx="8610600" cy="1293028"/>
          </a:xfrm>
        </p:spPr>
        <p:txBody>
          <a:bodyPr/>
          <a:lstStyle/>
          <a:p>
            <a:r>
              <a:rPr kumimoji="1" lang="en-US" altLang="zh-CN" dirty="0"/>
              <a:t>Main algorithm part</a:t>
            </a:r>
            <a:endParaRPr kumimoji="1" lang="zh-CN" altLang="en-US" dirty="0"/>
          </a:p>
        </p:txBody>
      </p:sp>
      <p:pic>
        <p:nvPicPr>
          <p:cNvPr id="4" name="内容占位符 3">
            <a:extLst>
              <a:ext uri="{FF2B5EF4-FFF2-40B4-BE49-F238E27FC236}">
                <a16:creationId xmlns:a16="http://schemas.microsoft.com/office/drawing/2014/main" id="{C17A9B3E-B570-2C48-9A8A-57E5EF503E89}"/>
              </a:ext>
            </a:extLst>
          </p:cNvPr>
          <p:cNvPicPr>
            <a:picLocks noGrp="1" noChangeAspect="1"/>
          </p:cNvPicPr>
          <p:nvPr>
            <p:ph idx="1"/>
          </p:nvPr>
        </p:nvPicPr>
        <p:blipFill>
          <a:blip r:embed="rId2"/>
          <a:stretch>
            <a:fillRect/>
          </a:stretch>
        </p:blipFill>
        <p:spPr>
          <a:xfrm>
            <a:off x="1605776" y="2193925"/>
            <a:ext cx="8965580" cy="4024313"/>
          </a:xfrm>
          <a:prstGeom prst="rect">
            <a:avLst/>
          </a:prstGeom>
        </p:spPr>
      </p:pic>
    </p:spTree>
    <p:extLst>
      <p:ext uri="{BB962C8B-B14F-4D97-AF65-F5344CB8AC3E}">
        <p14:creationId xmlns:p14="http://schemas.microsoft.com/office/powerpoint/2010/main" val="372121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0509F-C36B-BF4D-9415-E97B4F317D7A}"/>
              </a:ext>
            </a:extLst>
          </p:cNvPr>
          <p:cNvSpPr>
            <a:spLocks noGrp="1"/>
          </p:cNvSpPr>
          <p:nvPr>
            <p:ph type="title"/>
          </p:nvPr>
        </p:nvSpPr>
        <p:spPr>
          <a:xfrm>
            <a:off x="685800" y="568452"/>
            <a:ext cx="8610600" cy="1293028"/>
          </a:xfrm>
        </p:spPr>
        <p:txBody>
          <a:bodyPr/>
          <a:lstStyle/>
          <a:p>
            <a:r>
              <a:rPr kumimoji="1" lang="en-US" altLang="zh-CN" dirty="0"/>
              <a:t>Main algorithm part</a:t>
            </a:r>
            <a:endParaRPr kumimoji="1" lang="zh-CN" altLang="en-US" dirty="0"/>
          </a:p>
        </p:txBody>
      </p:sp>
      <p:sp>
        <p:nvSpPr>
          <p:cNvPr id="3" name="内容占位符 2">
            <a:extLst>
              <a:ext uri="{FF2B5EF4-FFF2-40B4-BE49-F238E27FC236}">
                <a16:creationId xmlns:a16="http://schemas.microsoft.com/office/drawing/2014/main" id="{49B7A8F9-2130-A343-BA6F-962D2277DC44}"/>
              </a:ext>
            </a:extLst>
          </p:cNvPr>
          <p:cNvSpPr>
            <a:spLocks noGrp="1"/>
          </p:cNvSpPr>
          <p:nvPr>
            <p:ph idx="1"/>
          </p:nvPr>
        </p:nvSpPr>
        <p:spPr>
          <a:xfrm>
            <a:off x="685800" y="2194561"/>
            <a:ext cx="9571463" cy="3943672"/>
          </a:xfrm>
        </p:spPr>
        <p:txBody>
          <a:bodyPr/>
          <a:lstStyle/>
          <a:p>
            <a:endParaRPr kumimoji="1" lang="zh-CN" altLang="en-US" dirty="0"/>
          </a:p>
        </p:txBody>
      </p:sp>
      <p:pic>
        <p:nvPicPr>
          <p:cNvPr id="4" name="图片 3">
            <a:extLst>
              <a:ext uri="{FF2B5EF4-FFF2-40B4-BE49-F238E27FC236}">
                <a16:creationId xmlns:a16="http://schemas.microsoft.com/office/drawing/2014/main" id="{844C83E7-04E7-5247-A7D7-FE376524B6FF}"/>
              </a:ext>
            </a:extLst>
          </p:cNvPr>
          <p:cNvPicPr>
            <a:picLocks noChangeAspect="1"/>
          </p:cNvPicPr>
          <p:nvPr/>
        </p:nvPicPr>
        <p:blipFill>
          <a:blip r:embed="rId2"/>
          <a:stretch>
            <a:fillRect/>
          </a:stretch>
        </p:blipFill>
        <p:spPr>
          <a:xfrm>
            <a:off x="685801" y="1861480"/>
            <a:ext cx="10030522" cy="4806814"/>
          </a:xfrm>
          <a:prstGeom prst="rect">
            <a:avLst/>
          </a:prstGeom>
        </p:spPr>
      </p:pic>
    </p:spTree>
    <p:extLst>
      <p:ext uri="{BB962C8B-B14F-4D97-AF65-F5344CB8AC3E}">
        <p14:creationId xmlns:p14="http://schemas.microsoft.com/office/powerpoint/2010/main" val="302158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0990F-7917-1A46-A834-2F6A996E1E72}"/>
              </a:ext>
            </a:extLst>
          </p:cNvPr>
          <p:cNvSpPr>
            <a:spLocks noGrp="1"/>
          </p:cNvSpPr>
          <p:nvPr>
            <p:ph type="title"/>
          </p:nvPr>
        </p:nvSpPr>
        <p:spPr>
          <a:xfrm>
            <a:off x="758283" y="507895"/>
            <a:ext cx="7224132" cy="1293028"/>
          </a:xfrm>
        </p:spPr>
        <p:txBody>
          <a:bodyPr/>
          <a:lstStyle/>
          <a:p>
            <a:r>
              <a:rPr kumimoji="1" lang="en-US" altLang="zh-CN" dirty="0"/>
              <a:t>Result for now</a:t>
            </a:r>
            <a:endParaRPr kumimoji="1" lang="zh-CN" altLang="en-US" dirty="0"/>
          </a:p>
        </p:txBody>
      </p:sp>
      <p:pic>
        <p:nvPicPr>
          <p:cNvPr id="4" name="图片 3">
            <a:extLst>
              <a:ext uri="{FF2B5EF4-FFF2-40B4-BE49-F238E27FC236}">
                <a16:creationId xmlns:a16="http://schemas.microsoft.com/office/drawing/2014/main" id="{62E089B4-434F-F045-8401-ED536964CC42}"/>
              </a:ext>
            </a:extLst>
          </p:cNvPr>
          <p:cNvPicPr>
            <a:picLocks noChangeAspect="1"/>
          </p:cNvPicPr>
          <p:nvPr/>
        </p:nvPicPr>
        <p:blipFill>
          <a:blip r:embed="rId2"/>
          <a:stretch>
            <a:fillRect/>
          </a:stretch>
        </p:blipFill>
        <p:spPr>
          <a:xfrm>
            <a:off x="1823999" y="1589977"/>
            <a:ext cx="7453816" cy="5074543"/>
          </a:xfrm>
          <a:prstGeom prst="rect">
            <a:avLst/>
          </a:prstGeom>
        </p:spPr>
      </p:pic>
    </p:spTree>
    <p:extLst>
      <p:ext uri="{BB962C8B-B14F-4D97-AF65-F5344CB8AC3E}">
        <p14:creationId xmlns:p14="http://schemas.microsoft.com/office/powerpoint/2010/main" val="1606179735"/>
      </p:ext>
    </p:extLst>
  </p:cSld>
  <p:clrMapOvr>
    <a:masterClrMapping/>
  </p:clrMapOvr>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水汽尾迹</Template>
  <TotalTime>20</TotalTime>
  <Words>176</Words>
  <Application>Microsoft Macintosh PowerPoint</Application>
  <PresentationFormat>宽屏</PresentationFormat>
  <Paragraphs>17</Paragraphs>
  <Slides>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8</vt:i4>
      </vt:variant>
    </vt:vector>
  </HeadingPairs>
  <TitlesOfParts>
    <vt:vector size="11" baseType="lpstr">
      <vt:lpstr>Arial</vt:lpstr>
      <vt:lpstr>Century Gothic</vt:lpstr>
      <vt:lpstr>水汽尾迹</vt:lpstr>
      <vt:lpstr>Bayesian Data Cleaning  </vt:lpstr>
      <vt:lpstr>Dataset and What we do</vt:lpstr>
      <vt:lpstr>Probabilistic Graphical Models </vt:lpstr>
      <vt:lpstr>Probabilistic Graphical Models </vt:lpstr>
      <vt:lpstr>data explore on some column</vt:lpstr>
      <vt:lpstr>Main algorithm part</vt:lpstr>
      <vt:lpstr>Main algorithm part</vt:lpstr>
      <vt:lpstr>Result for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5</cp:revision>
  <dcterms:created xsi:type="dcterms:W3CDTF">2021-11-14T02:24:10Z</dcterms:created>
  <dcterms:modified xsi:type="dcterms:W3CDTF">2021-11-14T02:44:19Z</dcterms:modified>
</cp:coreProperties>
</file>