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68" r:id="rId3"/>
  </p:sldMasterIdLst>
  <p:notesMasterIdLst>
    <p:notesMasterId r:id="rId55"/>
  </p:notesMasterIdLst>
  <p:sldIdLst>
    <p:sldId id="337" r:id="rId4"/>
    <p:sldId id="338" r:id="rId5"/>
    <p:sldId id="340" r:id="rId6"/>
    <p:sldId id="353" r:id="rId7"/>
    <p:sldId id="354" r:id="rId8"/>
    <p:sldId id="300" r:id="rId9"/>
    <p:sldId id="301" r:id="rId10"/>
    <p:sldId id="303" r:id="rId11"/>
    <p:sldId id="304" r:id="rId12"/>
    <p:sldId id="305" r:id="rId13"/>
    <p:sldId id="306" r:id="rId14"/>
    <p:sldId id="307" r:id="rId15"/>
    <p:sldId id="341" r:id="rId16"/>
    <p:sldId id="311" r:id="rId17"/>
    <p:sldId id="312" r:id="rId18"/>
    <p:sldId id="313" r:id="rId19"/>
    <p:sldId id="314" r:id="rId20"/>
    <p:sldId id="315" r:id="rId21"/>
    <p:sldId id="316" r:id="rId22"/>
    <p:sldId id="317" r:id="rId23"/>
    <p:sldId id="342" r:id="rId24"/>
    <p:sldId id="318" r:id="rId25"/>
    <p:sldId id="319" r:id="rId26"/>
    <p:sldId id="320" r:id="rId27"/>
    <p:sldId id="343" r:id="rId28"/>
    <p:sldId id="271" r:id="rId29"/>
    <p:sldId id="321" r:id="rId30"/>
    <p:sldId id="344" r:id="rId31"/>
    <p:sldId id="322" r:id="rId32"/>
    <p:sldId id="323" r:id="rId33"/>
    <p:sldId id="345" r:id="rId34"/>
    <p:sldId id="278" r:id="rId35"/>
    <p:sldId id="324" r:id="rId36"/>
    <p:sldId id="325" r:id="rId37"/>
    <p:sldId id="326" r:id="rId38"/>
    <p:sldId id="346" r:id="rId39"/>
    <p:sldId id="327" r:id="rId40"/>
    <p:sldId id="328" r:id="rId41"/>
    <p:sldId id="329" r:id="rId42"/>
    <p:sldId id="347" r:id="rId43"/>
    <p:sldId id="274" r:id="rId44"/>
    <p:sldId id="330" r:id="rId45"/>
    <p:sldId id="348" r:id="rId46"/>
    <p:sldId id="333" r:id="rId47"/>
    <p:sldId id="349" r:id="rId48"/>
    <p:sldId id="276" r:id="rId49"/>
    <p:sldId id="350" r:id="rId50"/>
    <p:sldId id="277" r:id="rId51"/>
    <p:sldId id="335" r:id="rId52"/>
    <p:sldId id="351" r:id="rId53"/>
    <p:sldId id="355" r:id="rId54"/>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CB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6" autoAdjust="0"/>
    <p:restoredTop sz="96314" autoAdjust="0"/>
  </p:normalViewPr>
  <p:slideViewPr>
    <p:cSldViewPr snapToGrid="0">
      <p:cViewPr varScale="1">
        <p:scale>
          <a:sx n="108" d="100"/>
          <a:sy n="108" d="100"/>
        </p:scale>
        <p:origin x="600" y="114"/>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CC0A0FBB-161D-4739-90F0-C5D465D077CF}" type="datetimeFigureOut">
              <a:rPr lang="zh-CN" altLang="en-US" smtClean="0"/>
              <a:pPr/>
              <a:t>2022/4/22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7F17011B-E1F1-4702-B5FF-C90D3B75D341}" type="slidenum">
              <a:rPr lang="zh-CN" altLang="en-US" smtClean="0"/>
              <a:pPr/>
              <a:t>‹#›</a:t>
            </a:fld>
            <a:endParaRPr lang="zh-CN" altLang="en-US" dirty="0"/>
          </a:p>
        </p:txBody>
      </p:sp>
    </p:spTree>
    <p:extLst>
      <p:ext uri="{BB962C8B-B14F-4D97-AF65-F5344CB8AC3E}">
        <p14:creationId xmlns:p14="http://schemas.microsoft.com/office/powerpoint/2010/main" val="4347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1</a:t>
            </a:fld>
            <a:endParaRPr lang="zh-CN" altLang="en-US"/>
          </a:p>
        </p:txBody>
      </p:sp>
    </p:spTree>
    <p:extLst>
      <p:ext uri="{BB962C8B-B14F-4D97-AF65-F5344CB8AC3E}">
        <p14:creationId xmlns:p14="http://schemas.microsoft.com/office/powerpoint/2010/main" val="56141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10</a:t>
            </a:fld>
            <a:endParaRPr lang="zh-CN" altLang="en-US"/>
          </a:p>
        </p:txBody>
      </p:sp>
    </p:spTree>
    <p:extLst>
      <p:ext uri="{BB962C8B-B14F-4D97-AF65-F5344CB8AC3E}">
        <p14:creationId xmlns:p14="http://schemas.microsoft.com/office/powerpoint/2010/main" val="130618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11</a:t>
            </a:fld>
            <a:endParaRPr lang="zh-CN" altLang="en-US"/>
          </a:p>
        </p:txBody>
      </p:sp>
    </p:spTree>
    <p:extLst>
      <p:ext uri="{BB962C8B-B14F-4D97-AF65-F5344CB8AC3E}">
        <p14:creationId xmlns:p14="http://schemas.microsoft.com/office/powerpoint/2010/main" val="6949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12</a:t>
            </a:fld>
            <a:endParaRPr lang="zh-CN" altLang="en-US"/>
          </a:p>
        </p:txBody>
      </p:sp>
    </p:spTree>
    <p:extLst>
      <p:ext uri="{BB962C8B-B14F-4D97-AF65-F5344CB8AC3E}">
        <p14:creationId xmlns:p14="http://schemas.microsoft.com/office/powerpoint/2010/main" val="52992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13</a:t>
            </a:fld>
            <a:endParaRPr lang="zh-CN" altLang="en-US"/>
          </a:p>
        </p:txBody>
      </p:sp>
    </p:spTree>
    <p:extLst>
      <p:ext uri="{BB962C8B-B14F-4D97-AF65-F5344CB8AC3E}">
        <p14:creationId xmlns:p14="http://schemas.microsoft.com/office/powerpoint/2010/main" val="281146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14</a:t>
            </a:fld>
            <a:endParaRPr lang="zh-CN" altLang="en-US"/>
          </a:p>
        </p:txBody>
      </p:sp>
    </p:spTree>
    <p:extLst>
      <p:ext uri="{BB962C8B-B14F-4D97-AF65-F5344CB8AC3E}">
        <p14:creationId xmlns:p14="http://schemas.microsoft.com/office/powerpoint/2010/main" val="60009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15</a:t>
            </a:fld>
            <a:endParaRPr lang="zh-CN" altLang="en-US"/>
          </a:p>
        </p:txBody>
      </p:sp>
    </p:spTree>
    <p:extLst>
      <p:ext uri="{BB962C8B-B14F-4D97-AF65-F5344CB8AC3E}">
        <p14:creationId xmlns:p14="http://schemas.microsoft.com/office/powerpoint/2010/main" val="410980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16</a:t>
            </a:fld>
            <a:endParaRPr lang="zh-CN" altLang="en-US"/>
          </a:p>
        </p:txBody>
      </p:sp>
    </p:spTree>
    <p:extLst>
      <p:ext uri="{BB962C8B-B14F-4D97-AF65-F5344CB8AC3E}">
        <p14:creationId xmlns:p14="http://schemas.microsoft.com/office/powerpoint/2010/main" val="151706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17</a:t>
            </a:fld>
            <a:endParaRPr lang="zh-CN" altLang="en-US"/>
          </a:p>
        </p:txBody>
      </p:sp>
    </p:spTree>
    <p:extLst>
      <p:ext uri="{BB962C8B-B14F-4D97-AF65-F5344CB8AC3E}">
        <p14:creationId xmlns:p14="http://schemas.microsoft.com/office/powerpoint/2010/main" val="2743925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18</a:t>
            </a:fld>
            <a:endParaRPr lang="zh-CN" altLang="en-US"/>
          </a:p>
        </p:txBody>
      </p:sp>
    </p:spTree>
    <p:extLst>
      <p:ext uri="{BB962C8B-B14F-4D97-AF65-F5344CB8AC3E}">
        <p14:creationId xmlns:p14="http://schemas.microsoft.com/office/powerpoint/2010/main" val="3812162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19</a:t>
            </a:fld>
            <a:endParaRPr lang="zh-CN" altLang="en-US"/>
          </a:p>
        </p:txBody>
      </p:sp>
    </p:spTree>
    <p:extLst>
      <p:ext uri="{BB962C8B-B14F-4D97-AF65-F5344CB8AC3E}">
        <p14:creationId xmlns:p14="http://schemas.microsoft.com/office/powerpoint/2010/main" val="322445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2</a:t>
            </a:fld>
            <a:endParaRPr lang="zh-CN" altLang="en-US"/>
          </a:p>
        </p:txBody>
      </p:sp>
    </p:spTree>
    <p:extLst>
      <p:ext uri="{BB962C8B-B14F-4D97-AF65-F5344CB8AC3E}">
        <p14:creationId xmlns:p14="http://schemas.microsoft.com/office/powerpoint/2010/main" val="409562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20</a:t>
            </a:fld>
            <a:endParaRPr lang="zh-CN" altLang="en-US"/>
          </a:p>
        </p:txBody>
      </p:sp>
    </p:spTree>
    <p:extLst>
      <p:ext uri="{BB962C8B-B14F-4D97-AF65-F5344CB8AC3E}">
        <p14:creationId xmlns:p14="http://schemas.microsoft.com/office/powerpoint/2010/main" val="2544418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21</a:t>
            </a:fld>
            <a:endParaRPr lang="zh-CN" altLang="en-US"/>
          </a:p>
        </p:txBody>
      </p:sp>
    </p:spTree>
    <p:extLst>
      <p:ext uri="{BB962C8B-B14F-4D97-AF65-F5344CB8AC3E}">
        <p14:creationId xmlns:p14="http://schemas.microsoft.com/office/powerpoint/2010/main" val="884915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22</a:t>
            </a:fld>
            <a:endParaRPr lang="zh-CN" altLang="en-US"/>
          </a:p>
        </p:txBody>
      </p:sp>
    </p:spTree>
    <p:extLst>
      <p:ext uri="{BB962C8B-B14F-4D97-AF65-F5344CB8AC3E}">
        <p14:creationId xmlns:p14="http://schemas.microsoft.com/office/powerpoint/2010/main" val="730896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23</a:t>
            </a:fld>
            <a:endParaRPr lang="zh-CN" altLang="en-US"/>
          </a:p>
        </p:txBody>
      </p:sp>
    </p:spTree>
    <p:extLst>
      <p:ext uri="{BB962C8B-B14F-4D97-AF65-F5344CB8AC3E}">
        <p14:creationId xmlns:p14="http://schemas.microsoft.com/office/powerpoint/2010/main" val="309445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24</a:t>
            </a:fld>
            <a:endParaRPr lang="zh-CN" altLang="en-US"/>
          </a:p>
        </p:txBody>
      </p:sp>
    </p:spTree>
    <p:extLst>
      <p:ext uri="{BB962C8B-B14F-4D97-AF65-F5344CB8AC3E}">
        <p14:creationId xmlns:p14="http://schemas.microsoft.com/office/powerpoint/2010/main" val="361210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7F17011B-E1F1-4702-B5FF-C90D3B75D341}" type="slidenum">
              <a:rPr lang="zh-CN" altLang="en-US" smtClean="0"/>
              <a:t>25</a:t>
            </a:fld>
            <a:endParaRPr lang="zh-CN" altLang="en-US"/>
          </a:p>
        </p:txBody>
      </p:sp>
    </p:spTree>
    <p:extLst>
      <p:ext uri="{BB962C8B-B14F-4D97-AF65-F5344CB8AC3E}">
        <p14:creationId xmlns:p14="http://schemas.microsoft.com/office/powerpoint/2010/main" val="415427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26</a:t>
            </a:fld>
            <a:endParaRPr lang="zh-CN" altLang="en-US"/>
          </a:p>
        </p:txBody>
      </p:sp>
    </p:spTree>
    <p:extLst>
      <p:ext uri="{BB962C8B-B14F-4D97-AF65-F5344CB8AC3E}">
        <p14:creationId xmlns:p14="http://schemas.microsoft.com/office/powerpoint/2010/main" val="2254755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27</a:t>
            </a:fld>
            <a:endParaRPr lang="zh-CN" altLang="en-US"/>
          </a:p>
        </p:txBody>
      </p:sp>
    </p:spTree>
    <p:extLst>
      <p:ext uri="{BB962C8B-B14F-4D97-AF65-F5344CB8AC3E}">
        <p14:creationId xmlns:p14="http://schemas.microsoft.com/office/powerpoint/2010/main" val="3344414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28</a:t>
            </a:fld>
            <a:endParaRPr lang="zh-CN" altLang="en-US"/>
          </a:p>
        </p:txBody>
      </p:sp>
    </p:spTree>
    <p:extLst>
      <p:ext uri="{BB962C8B-B14F-4D97-AF65-F5344CB8AC3E}">
        <p14:creationId xmlns:p14="http://schemas.microsoft.com/office/powerpoint/2010/main" val="1406162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29</a:t>
            </a:fld>
            <a:endParaRPr lang="zh-CN" altLang="en-US"/>
          </a:p>
        </p:txBody>
      </p:sp>
    </p:spTree>
    <p:extLst>
      <p:ext uri="{BB962C8B-B14F-4D97-AF65-F5344CB8AC3E}">
        <p14:creationId xmlns:p14="http://schemas.microsoft.com/office/powerpoint/2010/main" val="373553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3</a:t>
            </a:fld>
            <a:endParaRPr lang="zh-CN" altLang="en-US"/>
          </a:p>
        </p:txBody>
      </p:sp>
    </p:spTree>
    <p:extLst>
      <p:ext uri="{BB962C8B-B14F-4D97-AF65-F5344CB8AC3E}">
        <p14:creationId xmlns:p14="http://schemas.microsoft.com/office/powerpoint/2010/main" val="330479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30</a:t>
            </a:fld>
            <a:endParaRPr lang="zh-CN" altLang="en-US"/>
          </a:p>
        </p:txBody>
      </p:sp>
    </p:spTree>
    <p:extLst>
      <p:ext uri="{BB962C8B-B14F-4D97-AF65-F5344CB8AC3E}">
        <p14:creationId xmlns:p14="http://schemas.microsoft.com/office/powerpoint/2010/main" val="2743130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31</a:t>
            </a:fld>
            <a:endParaRPr lang="zh-CN" altLang="en-US"/>
          </a:p>
        </p:txBody>
      </p:sp>
    </p:spTree>
    <p:extLst>
      <p:ext uri="{BB962C8B-B14F-4D97-AF65-F5344CB8AC3E}">
        <p14:creationId xmlns:p14="http://schemas.microsoft.com/office/powerpoint/2010/main" val="2197425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32</a:t>
            </a:fld>
            <a:endParaRPr lang="zh-CN" altLang="en-US"/>
          </a:p>
        </p:txBody>
      </p:sp>
    </p:spTree>
    <p:extLst>
      <p:ext uri="{BB962C8B-B14F-4D97-AF65-F5344CB8AC3E}">
        <p14:creationId xmlns:p14="http://schemas.microsoft.com/office/powerpoint/2010/main" val="854199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33</a:t>
            </a:fld>
            <a:endParaRPr lang="zh-CN" altLang="en-US"/>
          </a:p>
        </p:txBody>
      </p:sp>
    </p:spTree>
    <p:extLst>
      <p:ext uri="{BB962C8B-B14F-4D97-AF65-F5344CB8AC3E}">
        <p14:creationId xmlns:p14="http://schemas.microsoft.com/office/powerpoint/2010/main" val="1246894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34</a:t>
            </a:fld>
            <a:endParaRPr lang="zh-CN" altLang="en-US"/>
          </a:p>
        </p:txBody>
      </p:sp>
    </p:spTree>
    <p:extLst>
      <p:ext uri="{BB962C8B-B14F-4D97-AF65-F5344CB8AC3E}">
        <p14:creationId xmlns:p14="http://schemas.microsoft.com/office/powerpoint/2010/main" val="3465254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35</a:t>
            </a:fld>
            <a:endParaRPr lang="zh-CN" altLang="en-US"/>
          </a:p>
        </p:txBody>
      </p:sp>
    </p:spTree>
    <p:extLst>
      <p:ext uri="{BB962C8B-B14F-4D97-AF65-F5344CB8AC3E}">
        <p14:creationId xmlns:p14="http://schemas.microsoft.com/office/powerpoint/2010/main" val="1747559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36</a:t>
            </a:fld>
            <a:endParaRPr lang="zh-CN" altLang="en-US"/>
          </a:p>
        </p:txBody>
      </p:sp>
    </p:spTree>
    <p:extLst>
      <p:ext uri="{BB962C8B-B14F-4D97-AF65-F5344CB8AC3E}">
        <p14:creationId xmlns:p14="http://schemas.microsoft.com/office/powerpoint/2010/main" val="4020372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37</a:t>
            </a:fld>
            <a:endParaRPr lang="zh-CN" altLang="en-US"/>
          </a:p>
        </p:txBody>
      </p:sp>
    </p:spTree>
    <p:extLst>
      <p:ext uri="{BB962C8B-B14F-4D97-AF65-F5344CB8AC3E}">
        <p14:creationId xmlns:p14="http://schemas.microsoft.com/office/powerpoint/2010/main" val="1144035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38</a:t>
            </a:fld>
            <a:endParaRPr lang="zh-CN" altLang="en-US"/>
          </a:p>
        </p:txBody>
      </p:sp>
    </p:spTree>
    <p:extLst>
      <p:ext uri="{BB962C8B-B14F-4D97-AF65-F5344CB8AC3E}">
        <p14:creationId xmlns:p14="http://schemas.microsoft.com/office/powerpoint/2010/main" val="797305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39</a:t>
            </a:fld>
            <a:endParaRPr lang="zh-CN" altLang="en-US"/>
          </a:p>
        </p:txBody>
      </p:sp>
    </p:spTree>
    <p:extLst>
      <p:ext uri="{BB962C8B-B14F-4D97-AF65-F5344CB8AC3E}">
        <p14:creationId xmlns:p14="http://schemas.microsoft.com/office/powerpoint/2010/main" val="109079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4</a:t>
            </a:fld>
            <a:endParaRPr lang="zh-CN" altLang="en-US"/>
          </a:p>
        </p:txBody>
      </p:sp>
    </p:spTree>
    <p:extLst>
      <p:ext uri="{BB962C8B-B14F-4D97-AF65-F5344CB8AC3E}">
        <p14:creationId xmlns:p14="http://schemas.microsoft.com/office/powerpoint/2010/main" val="2692600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40</a:t>
            </a:fld>
            <a:endParaRPr lang="zh-CN" altLang="en-US"/>
          </a:p>
        </p:txBody>
      </p:sp>
    </p:spTree>
    <p:extLst>
      <p:ext uri="{BB962C8B-B14F-4D97-AF65-F5344CB8AC3E}">
        <p14:creationId xmlns:p14="http://schemas.microsoft.com/office/powerpoint/2010/main" val="150548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41</a:t>
            </a:fld>
            <a:endParaRPr lang="zh-CN" altLang="en-US"/>
          </a:p>
        </p:txBody>
      </p:sp>
    </p:spTree>
    <p:extLst>
      <p:ext uri="{BB962C8B-B14F-4D97-AF65-F5344CB8AC3E}">
        <p14:creationId xmlns:p14="http://schemas.microsoft.com/office/powerpoint/2010/main" val="629367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42</a:t>
            </a:fld>
            <a:endParaRPr lang="zh-CN" altLang="en-US"/>
          </a:p>
        </p:txBody>
      </p:sp>
    </p:spTree>
    <p:extLst>
      <p:ext uri="{BB962C8B-B14F-4D97-AF65-F5344CB8AC3E}">
        <p14:creationId xmlns:p14="http://schemas.microsoft.com/office/powerpoint/2010/main" val="519582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43</a:t>
            </a:fld>
            <a:endParaRPr lang="zh-CN" altLang="en-US"/>
          </a:p>
        </p:txBody>
      </p:sp>
    </p:spTree>
    <p:extLst>
      <p:ext uri="{BB962C8B-B14F-4D97-AF65-F5344CB8AC3E}">
        <p14:creationId xmlns:p14="http://schemas.microsoft.com/office/powerpoint/2010/main" val="79522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44</a:t>
            </a:fld>
            <a:endParaRPr lang="zh-CN" altLang="en-US"/>
          </a:p>
        </p:txBody>
      </p:sp>
    </p:spTree>
    <p:extLst>
      <p:ext uri="{BB962C8B-B14F-4D97-AF65-F5344CB8AC3E}">
        <p14:creationId xmlns:p14="http://schemas.microsoft.com/office/powerpoint/2010/main" val="28015487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45</a:t>
            </a:fld>
            <a:endParaRPr lang="zh-CN" altLang="en-US"/>
          </a:p>
        </p:txBody>
      </p:sp>
    </p:spTree>
    <p:extLst>
      <p:ext uri="{BB962C8B-B14F-4D97-AF65-F5344CB8AC3E}">
        <p14:creationId xmlns:p14="http://schemas.microsoft.com/office/powerpoint/2010/main" val="1902536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46</a:t>
            </a:fld>
            <a:endParaRPr lang="zh-CN" altLang="en-US"/>
          </a:p>
        </p:txBody>
      </p:sp>
    </p:spTree>
    <p:extLst>
      <p:ext uri="{BB962C8B-B14F-4D97-AF65-F5344CB8AC3E}">
        <p14:creationId xmlns:p14="http://schemas.microsoft.com/office/powerpoint/2010/main" val="334926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47</a:t>
            </a:fld>
            <a:endParaRPr lang="zh-CN" altLang="en-US"/>
          </a:p>
        </p:txBody>
      </p:sp>
    </p:spTree>
    <p:extLst>
      <p:ext uri="{BB962C8B-B14F-4D97-AF65-F5344CB8AC3E}">
        <p14:creationId xmlns:p14="http://schemas.microsoft.com/office/powerpoint/2010/main" val="508464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48</a:t>
            </a:fld>
            <a:endParaRPr lang="zh-CN" altLang="en-US"/>
          </a:p>
        </p:txBody>
      </p:sp>
    </p:spTree>
    <p:extLst>
      <p:ext uri="{BB962C8B-B14F-4D97-AF65-F5344CB8AC3E}">
        <p14:creationId xmlns:p14="http://schemas.microsoft.com/office/powerpoint/2010/main" val="2350451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49</a:t>
            </a:fld>
            <a:endParaRPr lang="zh-CN" altLang="en-US"/>
          </a:p>
        </p:txBody>
      </p:sp>
    </p:spTree>
    <p:extLst>
      <p:ext uri="{BB962C8B-B14F-4D97-AF65-F5344CB8AC3E}">
        <p14:creationId xmlns:p14="http://schemas.microsoft.com/office/powerpoint/2010/main" val="259651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5</a:t>
            </a:fld>
            <a:endParaRPr lang="zh-CN" altLang="en-US"/>
          </a:p>
        </p:txBody>
      </p:sp>
    </p:spTree>
    <p:extLst>
      <p:ext uri="{BB962C8B-B14F-4D97-AF65-F5344CB8AC3E}">
        <p14:creationId xmlns:p14="http://schemas.microsoft.com/office/powerpoint/2010/main" val="31806692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7011B-E1F1-4702-B5FF-C90D3B75D341}" type="slidenum">
              <a:rPr lang="zh-CN" altLang="en-US" smtClean="0"/>
              <a:t>50</a:t>
            </a:fld>
            <a:endParaRPr lang="zh-CN" altLang="en-US"/>
          </a:p>
        </p:txBody>
      </p:sp>
    </p:spTree>
    <p:extLst>
      <p:ext uri="{BB962C8B-B14F-4D97-AF65-F5344CB8AC3E}">
        <p14:creationId xmlns:p14="http://schemas.microsoft.com/office/powerpoint/2010/main" val="31222532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51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5081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6</a:t>
            </a:fld>
            <a:endParaRPr lang="zh-CN" altLang="en-US"/>
          </a:p>
        </p:txBody>
      </p:sp>
    </p:spTree>
    <p:extLst>
      <p:ext uri="{BB962C8B-B14F-4D97-AF65-F5344CB8AC3E}">
        <p14:creationId xmlns:p14="http://schemas.microsoft.com/office/powerpoint/2010/main" val="3535112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7</a:t>
            </a:fld>
            <a:endParaRPr lang="zh-CN" altLang="en-US"/>
          </a:p>
        </p:txBody>
      </p:sp>
    </p:spTree>
    <p:extLst>
      <p:ext uri="{BB962C8B-B14F-4D97-AF65-F5344CB8AC3E}">
        <p14:creationId xmlns:p14="http://schemas.microsoft.com/office/powerpoint/2010/main" val="3821808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8</a:t>
            </a:fld>
            <a:endParaRPr lang="zh-CN" altLang="en-US"/>
          </a:p>
        </p:txBody>
      </p:sp>
    </p:spTree>
    <p:extLst>
      <p:ext uri="{BB962C8B-B14F-4D97-AF65-F5344CB8AC3E}">
        <p14:creationId xmlns:p14="http://schemas.microsoft.com/office/powerpoint/2010/main" val="215386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77D0D5-1861-42A5-9697-3643B20C6132}" type="slidenum">
              <a:rPr lang="zh-CN" altLang="en-US" smtClean="0"/>
              <a:t>9</a:t>
            </a:fld>
            <a:endParaRPr lang="zh-CN" altLang="en-US"/>
          </a:p>
        </p:txBody>
      </p:sp>
    </p:spTree>
    <p:extLst>
      <p:ext uri="{BB962C8B-B14F-4D97-AF65-F5344CB8AC3E}">
        <p14:creationId xmlns:p14="http://schemas.microsoft.com/office/powerpoint/2010/main" val="43411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35675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560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42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162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5038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6257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9322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477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6519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1767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635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83BF2948-C942-4D9C-A2BB-26D1D91F0A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495"/>
          <a:stretch/>
        </p:blipFill>
        <p:spPr>
          <a:xfrm>
            <a:off x="0" y="392950"/>
            <a:ext cx="12192000" cy="6465050"/>
          </a:xfrm>
          <a:custGeom>
            <a:avLst/>
            <a:gdLst>
              <a:gd name="connsiteX0" fmla="*/ 3062514 w 12192000"/>
              <a:gd name="connsiteY0" fmla="*/ 2176079 h 6465050"/>
              <a:gd name="connsiteX1" fmla="*/ 3062514 w 12192000"/>
              <a:gd name="connsiteY1" fmla="*/ 4055196 h 6465050"/>
              <a:gd name="connsiteX2" fmla="*/ 9535886 w 12192000"/>
              <a:gd name="connsiteY2" fmla="*/ 4055196 h 6465050"/>
              <a:gd name="connsiteX3" fmla="*/ 9535886 w 12192000"/>
              <a:gd name="connsiteY3" fmla="*/ 2176079 h 6465050"/>
              <a:gd name="connsiteX4" fmla="*/ 3802743 w 12192000"/>
              <a:gd name="connsiteY4" fmla="*/ 912592 h 6465050"/>
              <a:gd name="connsiteX5" fmla="*/ 3802743 w 12192000"/>
              <a:gd name="connsiteY5" fmla="*/ 1636788 h 6465050"/>
              <a:gd name="connsiteX6" fmla="*/ 6226629 w 12192000"/>
              <a:gd name="connsiteY6" fmla="*/ 1636788 h 6465050"/>
              <a:gd name="connsiteX7" fmla="*/ 6226629 w 12192000"/>
              <a:gd name="connsiteY7" fmla="*/ 912592 h 6465050"/>
              <a:gd name="connsiteX8" fmla="*/ 0 w 12192000"/>
              <a:gd name="connsiteY8" fmla="*/ 0 h 6465050"/>
              <a:gd name="connsiteX9" fmla="*/ 12192000 w 12192000"/>
              <a:gd name="connsiteY9" fmla="*/ 0 h 6465050"/>
              <a:gd name="connsiteX10" fmla="*/ 12192000 w 12192000"/>
              <a:gd name="connsiteY10" fmla="*/ 6465050 h 6465050"/>
              <a:gd name="connsiteX11" fmla="*/ 0 w 12192000"/>
              <a:gd name="connsiteY11" fmla="*/ 6465050 h 646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465050">
                <a:moveTo>
                  <a:pt x="3062514" y="2176079"/>
                </a:moveTo>
                <a:lnTo>
                  <a:pt x="3062514" y="4055196"/>
                </a:lnTo>
                <a:lnTo>
                  <a:pt x="9535886" y="4055196"/>
                </a:lnTo>
                <a:lnTo>
                  <a:pt x="9535886" y="2176079"/>
                </a:lnTo>
                <a:close/>
                <a:moveTo>
                  <a:pt x="3802743" y="912592"/>
                </a:moveTo>
                <a:lnTo>
                  <a:pt x="3802743" y="1636788"/>
                </a:lnTo>
                <a:lnTo>
                  <a:pt x="6226629" y="1636788"/>
                </a:lnTo>
                <a:lnTo>
                  <a:pt x="6226629" y="912592"/>
                </a:lnTo>
                <a:close/>
                <a:moveTo>
                  <a:pt x="0" y="0"/>
                </a:moveTo>
                <a:lnTo>
                  <a:pt x="12192000" y="0"/>
                </a:lnTo>
                <a:lnTo>
                  <a:pt x="12192000" y="6465050"/>
                </a:lnTo>
                <a:lnTo>
                  <a:pt x="0" y="6465050"/>
                </a:lnTo>
                <a:close/>
              </a:path>
            </a:pathLst>
          </a:custGeom>
        </p:spPr>
      </p:pic>
      <p:pic>
        <p:nvPicPr>
          <p:cNvPr id="4" name="PA_图片 8">
            <a:extLst>
              <a:ext uri="{FF2B5EF4-FFF2-40B4-BE49-F238E27FC236}">
                <a16:creationId xmlns:a16="http://schemas.microsoft.com/office/drawing/2014/main" xmlns="" id="{0C159E58-6141-4E00-A75D-2BE6550076AE}"/>
              </a:ext>
            </a:extLst>
          </p:cNvPr>
          <p:cNvPicPr>
            <a:picLocks noChangeAspect="1"/>
          </p:cNvPicPr>
          <p:nvPr userDrawn="1">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5" name="PA_矩形 3">
            <a:extLst>
              <a:ext uri="{FF2B5EF4-FFF2-40B4-BE49-F238E27FC236}">
                <a16:creationId xmlns:a16="http://schemas.microsoft.com/office/drawing/2014/main" xmlns="" id="{B77DD9EB-C698-47FE-9FA3-980708261C04}"/>
              </a:ext>
            </a:extLst>
          </p:cNvPr>
          <p:cNvSpPr/>
          <p:nvPr userDrawn="1">
            <p:custDataLst>
              <p:tags r:id="rId2"/>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latin typeface="字魂59号-创粗黑" panose="00000500000000000000" pitchFamily="2" charset="-122"/>
                <a:ea typeface="字魂59号-创粗黑" panose="00000500000000000000" pitchFamily="2" charset="-122"/>
              </a:rPr>
              <a:t>中国共产主义青年团章程</a:t>
            </a:r>
            <a:endParaRPr lang="zh-CN" altLang="en-US" sz="2400" dirty="0">
              <a:solidFill>
                <a:srgbClr val="C00000"/>
              </a:solidFill>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226728881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2" accel="21000" decel="7900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1+#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226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2FB8C20-916B-450B-8DFF-C641AD8CC328}"/>
              </a:ext>
            </a:extLst>
          </p:cNvPr>
          <p:cNvSpPr/>
          <p:nvPr userDrawn="1"/>
        </p:nvSpPr>
        <p:spPr>
          <a:xfrm>
            <a:off x="0" y="6739211"/>
            <a:ext cx="12192000" cy="128337"/>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2800" dirty="0">
              <a:solidFill>
                <a:schemeClr val="bg1"/>
              </a:solidFill>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77350612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4954451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187624"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32299719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1331360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3385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35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2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50653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62" r:id="rId5"/>
    <p:sldLayoutId id="2147483663" r:id="rId6"/>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22993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2022/4/22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09498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xml"/><Relationship Id="rId7" Type="http://schemas.openxmlformats.org/officeDocument/2006/relationships/notesSlide" Target="../notesSlides/notesSlide13.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xml"/><Relationship Id="rId7" Type="http://schemas.openxmlformats.org/officeDocument/2006/relationships/notesSlide" Target="../notesSlides/notesSlide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2.xml"/><Relationship Id="rId5" Type="http://schemas.openxmlformats.org/officeDocument/2006/relationships/tags" Target="../tags/tag19.xml"/><Relationship Id="rId4"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2.xml"/><Relationship Id="rId7" Type="http://schemas.openxmlformats.org/officeDocument/2006/relationships/notesSlide" Target="../notesSlides/notesSlide25.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2.xml"/><Relationship Id="rId5" Type="http://schemas.openxmlformats.org/officeDocument/2006/relationships/tags" Target="../tags/tag24.xml"/><Relationship Id="rId4"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7.xml"/><Relationship Id="rId7" Type="http://schemas.openxmlformats.org/officeDocument/2006/relationships/notesSlide" Target="../notesSlides/notesSlide28.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2.xml"/><Relationship Id="rId7" Type="http://schemas.openxmlformats.org/officeDocument/2006/relationships/notesSlide" Target="../notesSlides/notesSlide3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notesSlide" Target="../notesSlides/notesSlide3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2.xml"/><Relationship Id="rId7" Type="http://schemas.openxmlformats.org/officeDocument/2006/relationships/notesSlide" Target="../notesSlides/notesSlide40.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7.xml"/><Relationship Id="rId7" Type="http://schemas.openxmlformats.org/officeDocument/2006/relationships/notesSlide" Target="../notesSlides/notesSlide43.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2.xml"/><Relationship Id="rId7" Type="http://schemas.openxmlformats.org/officeDocument/2006/relationships/notesSlide" Target="../notesSlides/notesSlide45.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2.xml"/><Relationship Id="rId5" Type="http://schemas.openxmlformats.org/officeDocument/2006/relationships/tags" Target="../tags/tag54.xml"/><Relationship Id="rId4" Type="http://schemas.openxmlformats.org/officeDocument/2006/relationships/tags" Target="../tags/tag5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7.xml"/><Relationship Id="rId7" Type="http://schemas.openxmlformats.org/officeDocument/2006/relationships/notesSlide" Target="../notesSlides/notesSlide4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2.xml"/><Relationship Id="rId5" Type="http://schemas.openxmlformats.org/officeDocument/2006/relationships/tags" Target="../tags/tag59.xml"/><Relationship Id="rId4" Type="http://schemas.openxmlformats.org/officeDocument/2006/relationships/tags" Target="../tags/tag58.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4.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png"/><Relationship Id="rId5" Type="http://schemas.openxmlformats.org/officeDocument/2006/relationships/notesSlide" Target="../notesSlides/notesSlide50.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51.xml"/><Relationship Id="rId1" Type="http://schemas.openxmlformats.org/officeDocument/2006/relationships/slideLayout" Target="../slideLayouts/slideLayout16.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xmlns="" id="{3F8DBB7C-5F69-4DE4-BAC8-45CDA932274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t="-168"/>
          <a:stretch/>
        </p:blipFill>
        <p:spPr>
          <a:xfrm>
            <a:off x="0" y="392950"/>
            <a:ext cx="12192000" cy="6465050"/>
          </a:xfrm>
          <a:custGeom>
            <a:avLst/>
            <a:gdLst>
              <a:gd name="connsiteX0" fmla="*/ 3802743 w 12192000"/>
              <a:gd name="connsiteY0" fmla="*/ 969608 h 6868966"/>
              <a:gd name="connsiteX1" fmla="*/ 3802743 w 12192000"/>
              <a:gd name="connsiteY1" fmla="*/ 1739049 h 6868966"/>
              <a:gd name="connsiteX2" fmla="*/ 6226629 w 12192000"/>
              <a:gd name="connsiteY2" fmla="*/ 1739049 h 6868966"/>
              <a:gd name="connsiteX3" fmla="*/ 6226629 w 12192000"/>
              <a:gd name="connsiteY3" fmla="*/ 969608 h 6868966"/>
              <a:gd name="connsiteX4" fmla="*/ 0 w 12192000"/>
              <a:gd name="connsiteY4" fmla="*/ 0 h 6868966"/>
              <a:gd name="connsiteX5" fmla="*/ 12192000 w 12192000"/>
              <a:gd name="connsiteY5" fmla="*/ 0 h 6868966"/>
              <a:gd name="connsiteX6" fmla="*/ 12192000 w 12192000"/>
              <a:gd name="connsiteY6" fmla="*/ 6868966 h 6868966"/>
              <a:gd name="connsiteX7" fmla="*/ 0 w 12192000"/>
              <a:gd name="connsiteY7" fmla="*/ 6868966 h 686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68966">
                <a:moveTo>
                  <a:pt x="3802743" y="969608"/>
                </a:moveTo>
                <a:lnTo>
                  <a:pt x="3802743" y="1739049"/>
                </a:lnTo>
                <a:lnTo>
                  <a:pt x="6226629" y="1739049"/>
                </a:lnTo>
                <a:lnTo>
                  <a:pt x="6226629" y="969608"/>
                </a:lnTo>
                <a:close/>
                <a:moveTo>
                  <a:pt x="0" y="0"/>
                </a:moveTo>
                <a:lnTo>
                  <a:pt x="12192000" y="0"/>
                </a:lnTo>
                <a:lnTo>
                  <a:pt x="12192000" y="6868966"/>
                </a:lnTo>
                <a:lnTo>
                  <a:pt x="0" y="6868966"/>
                </a:lnTo>
                <a:close/>
              </a:path>
            </a:pathLst>
          </a:custGeom>
        </p:spPr>
      </p:pic>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1473695"/>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中国共产主义青年团章程</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119648"/>
            <a:ext cx="9745755" cy="1200329"/>
          </a:xfrm>
          <a:prstGeom prst="rect">
            <a:avLst/>
          </a:prstGeom>
        </p:spPr>
        <p:txBody>
          <a:bodyPr wrap="square">
            <a:spAutoFit/>
          </a:bodyPr>
          <a:lstStyle/>
          <a:p>
            <a:pPr algn="ctr"/>
            <a:r>
              <a:rPr lang="zh-CN" altLang="en-US" sz="7200" b="1" i="0" u="none" strike="noStrike" kern="2200" baseline="0" dirty="0">
                <a:ln>
                  <a:solidFill>
                    <a:schemeClr val="bg1"/>
                  </a:solidFill>
                </a:ln>
                <a:solidFill>
                  <a:srgbClr val="C00000"/>
                </a:solidFill>
                <a:effectLst>
                  <a:outerShdw blurRad="38100" dist="38100" dir="2700000" algn="tl">
                    <a:srgbClr val="000000">
                      <a:alpha val="43137"/>
                    </a:srgbClr>
                  </a:outerShdw>
                </a:effectLst>
                <a:cs typeface="+mn-ea"/>
                <a:sym typeface="+mn-lt"/>
              </a:rPr>
              <a:t>新时代的共青团员</a:t>
            </a:r>
            <a:endParaRPr lang="zh-CN" altLang="en-US" sz="7200" dirty="0">
              <a:ln>
                <a:solidFill>
                  <a:schemeClr val="bg1"/>
                </a:solidFill>
              </a:ln>
              <a:solidFill>
                <a:srgbClr val="C00000"/>
              </a:solidFill>
              <a:effectLst>
                <a:outerShdw blurRad="38100" dist="38100" dir="2700000" algn="tl">
                  <a:srgbClr val="000000">
                    <a:alpha val="43137"/>
                  </a:srgbClr>
                </a:outerShdw>
              </a:effectLst>
              <a:cs typeface="+mn-ea"/>
              <a:sym typeface="+mn-lt"/>
            </a:endParaRP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589918" y="392950"/>
            <a:ext cx="1012163" cy="1018812"/>
          </a:xfrm>
          <a:prstGeom prst="rect">
            <a:avLst/>
          </a:prstGeom>
        </p:spPr>
      </p:pic>
    </p:spTree>
    <p:extLst>
      <p:ext uri="{BB962C8B-B14F-4D97-AF65-F5344CB8AC3E}">
        <p14:creationId xmlns:p14="http://schemas.microsoft.com/office/powerpoint/2010/main" val="107553409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1472" y="1347537"/>
            <a:ext cx="11066379" cy="247048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矩形 3"/>
          <p:cNvSpPr/>
          <p:nvPr/>
        </p:nvSpPr>
        <p:spPr>
          <a:xfrm>
            <a:off x="609599" y="1589311"/>
            <a:ext cx="10892589" cy="1938992"/>
          </a:xfrm>
          <a:prstGeom prst="rect">
            <a:avLst/>
          </a:prstGeom>
        </p:spPr>
        <p:txBody>
          <a:bodyPr wrap="square">
            <a:spAutoFit/>
          </a:bodyPr>
          <a:lstStyle/>
          <a:p>
            <a:pPr>
              <a:lnSpc>
                <a:spcPct val="150000"/>
              </a:lnSpc>
            </a:pPr>
            <a:r>
              <a:rPr lang="zh-CN" altLang="en-US" sz="2000" kern="2200" dirty="0">
                <a:solidFill>
                  <a:srgbClr val="333333"/>
                </a:solidFill>
                <a:cs typeface="+mn-ea"/>
                <a:sym typeface="+mn-lt"/>
              </a:rPr>
              <a:t>　　中国共产主义青年团高举爱国主义旗帜，坚决维护和发展全国各族青年之间的平等团结互助和谐，铸牢中华民族共同体意识；加强同香港特别行政区青年同胞、澳门特别行政区青年同胞、台湾青年同胞和海外青年侨胞的团结，</a:t>
            </a:r>
            <a:r>
              <a:rPr lang="zh-CN" altLang="en-US" sz="2000" kern="2200" dirty="0">
                <a:solidFill>
                  <a:srgbClr val="DC0005"/>
                </a:solidFill>
                <a:cs typeface="+mn-ea"/>
                <a:sym typeface="+mn-lt"/>
              </a:rPr>
              <a:t>按照“一国两制”的方针，共同促进香港、澳门长期繁荣稳定和祖国统一大业的完成。</a:t>
            </a:r>
            <a:endParaRPr lang="zh-CN" altLang="en-US" sz="2000" dirty="0">
              <a:solidFill>
                <a:srgbClr val="DC0005"/>
              </a:solidFill>
              <a:cs typeface="+mn-ea"/>
              <a:sym typeface="+mn-lt"/>
            </a:endParaRPr>
          </a:p>
        </p:txBody>
      </p:sp>
      <p:sp>
        <p:nvSpPr>
          <p:cNvPr id="8" name="矩形 7"/>
          <p:cNvSpPr/>
          <p:nvPr/>
        </p:nvSpPr>
        <p:spPr>
          <a:xfrm>
            <a:off x="561472" y="3946359"/>
            <a:ext cx="11066379" cy="247048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6" name="矩形 5"/>
          <p:cNvSpPr/>
          <p:nvPr/>
        </p:nvSpPr>
        <p:spPr>
          <a:xfrm>
            <a:off x="609598" y="4212105"/>
            <a:ext cx="10892589" cy="1938992"/>
          </a:xfrm>
          <a:prstGeom prst="rect">
            <a:avLst/>
          </a:prstGeom>
        </p:spPr>
        <p:txBody>
          <a:bodyPr wrap="square">
            <a:spAutoFit/>
          </a:bodyPr>
          <a:lstStyle/>
          <a:p>
            <a:pPr>
              <a:lnSpc>
                <a:spcPct val="150000"/>
              </a:lnSpc>
            </a:pPr>
            <a:r>
              <a:rPr lang="zh-CN" altLang="en-US" sz="2000" kern="2200" dirty="0">
                <a:solidFill>
                  <a:srgbClr val="333333"/>
                </a:solidFill>
                <a:cs typeface="+mn-ea"/>
                <a:sym typeface="+mn-lt"/>
              </a:rPr>
              <a:t>　　中国共产主义青年团在维护我国的独立和主权，坚持和平友好、独立自主、相互学习、平等合作、共同发展的基础上，坚持正确义利观，积极发展同世界各国青年组织的交往和友好关系，</a:t>
            </a:r>
            <a:r>
              <a:rPr lang="zh-CN" altLang="en-US" sz="2000" kern="2200" dirty="0">
                <a:solidFill>
                  <a:srgbClr val="DC0005"/>
                </a:solidFill>
                <a:cs typeface="+mn-ea"/>
                <a:sym typeface="+mn-lt"/>
              </a:rPr>
              <a:t>积极参与推进“一带一路”建设，反对霸权主义和强权政治，维护世界和平，促进人类进步，推动构建人类命运共同体。</a:t>
            </a:r>
            <a:endParaRPr lang="zh-CN" altLang="en-US" sz="2000" dirty="0">
              <a:solidFill>
                <a:srgbClr val="DC0005"/>
              </a:solidFill>
              <a:cs typeface="+mn-ea"/>
              <a:sym typeface="+mn-lt"/>
            </a:endParaRPr>
          </a:p>
        </p:txBody>
      </p:sp>
      <p:sp>
        <p:nvSpPr>
          <p:cNvPr id="9" name="文本框 8">
            <a:extLst>
              <a:ext uri="{FF2B5EF4-FFF2-40B4-BE49-F238E27FC236}">
                <a16:creationId xmlns:a16="http://schemas.microsoft.com/office/drawing/2014/main" xmlns="" id="{D7576D0C-0BBF-4E59-8D0E-B909B8E5A11B}"/>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0" name="直接连接符 9">
            <a:extLst>
              <a:ext uri="{FF2B5EF4-FFF2-40B4-BE49-F238E27FC236}">
                <a16:creationId xmlns:a16="http://schemas.microsoft.com/office/drawing/2014/main" xmlns="" id="{B03CC9F2-E7CA-4DDE-A588-B8B4349DE954}"/>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xmlns="" id="{AF68B9B4-2215-4668-9090-FA33B3849C0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354348995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5000"/>
                                  </p:iterate>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8" grpId="0" animBg="1"/>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1472" y="1844843"/>
            <a:ext cx="11066379" cy="2839452"/>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矩形 3"/>
          <p:cNvSpPr/>
          <p:nvPr/>
        </p:nvSpPr>
        <p:spPr>
          <a:xfrm>
            <a:off x="744619" y="2295073"/>
            <a:ext cx="10700085" cy="1938992"/>
          </a:xfrm>
          <a:prstGeom prst="rect">
            <a:avLst/>
          </a:prstGeom>
        </p:spPr>
        <p:txBody>
          <a:bodyPr wrap="square">
            <a:spAutoFit/>
          </a:bodyPr>
          <a:lstStyle/>
          <a:p>
            <a:pPr>
              <a:lnSpc>
                <a:spcPct val="150000"/>
              </a:lnSpc>
            </a:pPr>
            <a:r>
              <a:rPr lang="zh-CN" altLang="en-US" sz="2000" kern="2200" dirty="0">
                <a:solidFill>
                  <a:srgbClr val="333333"/>
                </a:solidFill>
                <a:cs typeface="+mn-ea"/>
                <a:sym typeface="+mn-lt"/>
              </a:rPr>
              <a:t>　　中国共产主义青年团要完成新时代的基本任务，必须毫不动摇坚持中国特色社会主义群团发展道路，把握政治性这一灵魂，聚焦先进性这一重要着力点，立足群众性这一根本特点，深化团的改革，全面从严治团，不断提高团的建设科学化水平。</a:t>
            </a:r>
            <a:r>
              <a:rPr lang="zh-CN" altLang="en-US" sz="2000" kern="2200" dirty="0">
                <a:solidFill>
                  <a:srgbClr val="DC0005"/>
                </a:solidFill>
                <a:cs typeface="+mn-ea"/>
                <a:sym typeface="+mn-lt"/>
              </a:rPr>
              <a:t>要发扬优良传统和作风，生动活泼、富于创造性地开展工作，把共青团建设成为团结教育青年的坚强核心。</a:t>
            </a:r>
            <a:endParaRPr lang="zh-CN" altLang="en-US" sz="2000" dirty="0">
              <a:solidFill>
                <a:srgbClr val="DC0005"/>
              </a:solidFill>
              <a:cs typeface="+mn-ea"/>
              <a:sym typeface="+mn-lt"/>
            </a:endParaRPr>
          </a:p>
        </p:txBody>
      </p:sp>
      <p:sp>
        <p:nvSpPr>
          <p:cNvPr id="9" name="文本框 8">
            <a:extLst>
              <a:ext uri="{FF2B5EF4-FFF2-40B4-BE49-F238E27FC236}">
                <a16:creationId xmlns:a16="http://schemas.microsoft.com/office/drawing/2014/main" xmlns="" id="{0F494D58-54B7-42D7-A5FA-19D062AA3647}"/>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0" name="直接连接符 9">
            <a:extLst>
              <a:ext uri="{FF2B5EF4-FFF2-40B4-BE49-F238E27FC236}">
                <a16:creationId xmlns:a16="http://schemas.microsoft.com/office/drawing/2014/main" xmlns="" id="{D0005B42-0A26-418F-909D-9713ED0393A4}"/>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xmlns="" id="{CCBAE1B0-B04B-4CB1-A1FB-74007FF0C1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2" name="图片 11">
            <a:extLst>
              <a:ext uri="{FF2B5EF4-FFF2-40B4-BE49-F238E27FC236}">
                <a16:creationId xmlns:a16="http://schemas.microsoft.com/office/drawing/2014/main" xmlns="" id="{C474B1A4-B827-42BD-A73D-6633A9B2F67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381307259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2713" y="1459832"/>
            <a:ext cx="6843896" cy="77002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5600" b="1" dirty="0">
              <a:cs typeface="+mn-ea"/>
              <a:sym typeface="+mn-lt"/>
            </a:endParaRPr>
          </a:p>
        </p:txBody>
      </p:sp>
      <p:sp>
        <p:nvSpPr>
          <p:cNvPr id="4" name="矩形 3"/>
          <p:cNvSpPr/>
          <p:nvPr/>
        </p:nvSpPr>
        <p:spPr>
          <a:xfrm>
            <a:off x="2770674" y="1347538"/>
            <a:ext cx="6647974" cy="825419"/>
          </a:xfrm>
          <a:prstGeom prst="rect">
            <a:avLst/>
          </a:prstGeom>
        </p:spPr>
        <p:txBody>
          <a:bodyPr wrap="none">
            <a:spAutoFit/>
          </a:bodyPr>
          <a:lstStyle/>
          <a:p>
            <a:pPr algn="ctr">
              <a:lnSpc>
                <a:spcPct val="150000"/>
              </a:lnSpc>
            </a:pPr>
            <a:r>
              <a:rPr lang="zh-CN" altLang="en-US" sz="3600" b="1" kern="2200" dirty="0">
                <a:solidFill>
                  <a:schemeClr val="bg1"/>
                </a:solidFill>
                <a:cs typeface="+mn-ea"/>
                <a:sym typeface="+mn-lt"/>
              </a:rPr>
              <a:t>团的建设必须贯彻以下基本要求</a:t>
            </a:r>
            <a:endParaRPr lang="zh-CN" altLang="en-US" sz="3600" b="1" dirty="0">
              <a:solidFill>
                <a:schemeClr val="bg1"/>
              </a:solidFill>
              <a:cs typeface="+mn-ea"/>
              <a:sym typeface="+mn-lt"/>
            </a:endParaRPr>
          </a:p>
        </p:txBody>
      </p:sp>
      <p:grpSp>
        <p:nvGrpSpPr>
          <p:cNvPr id="12" name="组合 11"/>
          <p:cNvGrpSpPr/>
          <p:nvPr/>
        </p:nvGrpSpPr>
        <p:grpSpPr>
          <a:xfrm>
            <a:off x="698319" y="2902217"/>
            <a:ext cx="5664202" cy="786063"/>
            <a:chOff x="4218355" y="2502568"/>
            <a:chExt cx="5664202" cy="786063"/>
          </a:xfrm>
        </p:grpSpPr>
        <p:sp>
          <p:nvSpPr>
            <p:cNvPr id="6" name="矩形 5"/>
            <p:cNvSpPr/>
            <p:nvPr/>
          </p:nvSpPr>
          <p:spPr>
            <a:xfrm>
              <a:off x="4218355" y="2502568"/>
              <a:ext cx="786063" cy="78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700" b="1" dirty="0">
                <a:cs typeface="+mn-ea"/>
                <a:sym typeface="+mn-lt"/>
              </a:endParaRPr>
            </a:p>
          </p:txBody>
        </p:sp>
        <p:sp>
          <p:nvSpPr>
            <p:cNvPr id="9" name="文本框 8"/>
            <p:cNvSpPr txBox="1"/>
            <p:nvPr/>
          </p:nvSpPr>
          <p:spPr>
            <a:xfrm>
              <a:off x="4313869" y="2603212"/>
              <a:ext cx="595035" cy="584775"/>
            </a:xfrm>
            <a:prstGeom prst="rect">
              <a:avLst/>
            </a:prstGeom>
            <a:noFill/>
          </p:spPr>
          <p:txBody>
            <a:bodyPr wrap="none" rtlCol="0">
              <a:spAutoFit/>
            </a:bodyPr>
            <a:lstStyle/>
            <a:p>
              <a:r>
                <a:rPr lang="zh-CN" altLang="en-US" sz="3200" dirty="0">
                  <a:solidFill>
                    <a:schemeClr val="bg1"/>
                  </a:solidFill>
                  <a:cs typeface="+mn-ea"/>
                  <a:sym typeface="+mn-lt"/>
                </a:rPr>
                <a:t>一</a:t>
              </a:r>
            </a:p>
          </p:txBody>
        </p:sp>
        <p:sp>
          <p:nvSpPr>
            <p:cNvPr id="10" name="矩形 9"/>
            <p:cNvSpPr/>
            <p:nvPr/>
          </p:nvSpPr>
          <p:spPr>
            <a:xfrm>
              <a:off x="5004419" y="2502568"/>
              <a:ext cx="4878138" cy="78606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1" name="矩形 10"/>
            <p:cNvSpPr/>
            <p:nvPr/>
          </p:nvSpPr>
          <p:spPr>
            <a:xfrm>
              <a:off x="5196718" y="2676642"/>
              <a:ext cx="2348720" cy="523220"/>
            </a:xfrm>
            <a:prstGeom prst="rect">
              <a:avLst/>
            </a:prstGeom>
          </p:spPr>
          <p:txBody>
            <a:bodyPr wrap="none">
              <a:spAutoFit/>
            </a:bodyPr>
            <a:lstStyle/>
            <a:p>
              <a:pPr algn="ctr"/>
              <a:r>
                <a:rPr lang="zh-CN" altLang="en-US" sz="2800" b="1" dirty="0">
                  <a:solidFill>
                    <a:srgbClr val="DC0005"/>
                  </a:solidFill>
                  <a:cs typeface="+mn-ea"/>
                  <a:sym typeface="+mn-lt"/>
                </a:rPr>
                <a:t>坚持党的领导</a:t>
              </a:r>
            </a:p>
          </p:txBody>
        </p:sp>
      </p:grpSp>
      <p:sp>
        <p:nvSpPr>
          <p:cNvPr id="15" name="文本框 14">
            <a:extLst>
              <a:ext uri="{FF2B5EF4-FFF2-40B4-BE49-F238E27FC236}">
                <a16:creationId xmlns:a16="http://schemas.microsoft.com/office/drawing/2014/main" xmlns="" id="{5C992BD9-BCE2-401E-9B94-3E07671F54B2}"/>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6" name="直接连接符 15">
            <a:extLst>
              <a:ext uri="{FF2B5EF4-FFF2-40B4-BE49-F238E27FC236}">
                <a16:creationId xmlns:a16="http://schemas.microsoft.com/office/drawing/2014/main" xmlns="" id="{12B5A83E-583D-48B8-8AA6-2E85ABE92152}"/>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9AF8BE32-C94A-46E9-86E7-0D16DE4D474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grpSp>
        <p:nvGrpSpPr>
          <p:cNvPr id="17" name="组合 16">
            <a:extLst>
              <a:ext uri="{FF2B5EF4-FFF2-40B4-BE49-F238E27FC236}">
                <a16:creationId xmlns:a16="http://schemas.microsoft.com/office/drawing/2014/main" xmlns="" id="{A8EE2048-79DA-4A8E-92B7-47020DF69113}"/>
              </a:ext>
            </a:extLst>
          </p:cNvPr>
          <p:cNvGrpSpPr/>
          <p:nvPr/>
        </p:nvGrpSpPr>
        <p:grpSpPr>
          <a:xfrm>
            <a:off x="698319" y="4078896"/>
            <a:ext cx="5664202" cy="846869"/>
            <a:chOff x="4073355" y="2447850"/>
            <a:chExt cx="5664202" cy="846869"/>
          </a:xfrm>
        </p:grpSpPr>
        <p:sp>
          <p:nvSpPr>
            <p:cNvPr id="18" name="矩形 17">
              <a:extLst>
                <a:ext uri="{FF2B5EF4-FFF2-40B4-BE49-F238E27FC236}">
                  <a16:creationId xmlns:a16="http://schemas.microsoft.com/office/drawing/2014/main" xmlns="" id="{D1123859-745F-45FD-A2F2-CA4D033B86E8}"/>
                </a:ext>
              </a:extLst>
            </p:cNvPr>
            <p:cNvSpPr/>
            <p:nvPr/>
          </p:nvSpPr>
          <p:spPr>
            <a:xfrm>
              <a:off x="4073355" y="2447850"/>
              <a:ext cx="786063" cy="78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700" b="1" dirty="0">
                <a:cs typeface="+mn-ea"/>
                <a:sym typeface="+mn-lt"/>
              </a:endParaRPr>
            </a:p>
          </p:txBody>
        </p:sp>
        <p:sp>
          <p:nvSpPr>
            <p:cNvPr id="19" name="文本框 18">
              <a:extLst>
                <a:ext uri="{FF2B5EF4-FFF2-40B4-BE49-F238E27FC236}">
                  <a16:creationId xmlns:a16="http://schemas.microsoft.com/office/drawing/2014/main" xmlns="" id="{366B2831-E175-40FB-BC32-1F991BDDDED8}"/>
                </a:ext>
              </a:extLst>
            </p:cNvPr>
            <p:cNvSpPr txBox="1"/>
            <p:nvPr/>
          </p:nvSpPr>
          <p:spPr>
            <a:xfrm>
              <a:off x="4168869" y="2548494"/>
              <a:ext cx="595035" cy="584775"/>
            </a:xfrm>
            <a:prstGeom prst="rect">
              <a:avLst/>
            </a:prstGeom>
            <a:noFill/>
          </p:spPr>
          <p:txBody>
            <a:bodyPr wrap="none" rtlCol="0">
              <a:spAutoFit/>
            </a:bodyPr>
            <a:lstStyle/>
            <a:p>
              <a:r>
                <a:rPr lang="zh-CN" altLang="en-US" sz="3200" dirty="0">
                  <a:solidFill>
                    <a:schemeClr val="bg1"/>
                  </a:solidFill>
                  <a:cs typeface="+mn-ea"/>
                  <a:sym typeface="+mn-lt"/>
                </a:rPr>
                <a:t>二</a:t>
              </a:r>
            </a:p>
          </p:txBody>
        </p:sp>
        <p:sp>
          <p:nvSpPr>
            <p:cNvPr id="21" name="矩形 20">
              <a:extLst>
                <a:ext uri="{FF2B5EF4-FFF2-40B4-BE49-F238E27FC236}">
                  <a16:creationId xmlns:a16="http://schemas.microsoft.com/office/drawing/2014/main" xmlns="" id="{14C748D5-B346-44F8-9B5F-4D89A2BC4EB7}"/>
                </a:ext>
              </a:extLst>
            </p:cNvPr>
            <p:cNvSpPr/>
            <p:nvPr/>
          </p:nvSpPr>
          <p:spPr>
            <a:xfrm>
              <a:off x="4859418" y="2447850"/>
              <a:ext cx="4878139" cy="78606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22" name="矩形 21">
              <a:extLst>
                <a:ext uri="{FF2B5EF4-FFF2-40B4-BE49-F238E27FC236}">
                  <a16:creationId xmlns:a16="http://schemas.microsoft.com/office/drawing/2014/main" xmlns="" id="{97EC2EA8-2E37-4BE3-811C-7FE46CB5FD8F}"/>
                </a:ext>
              </a:extLst>
            </p:cNvPr>
            <p:cNvSpPr/>
            <p:nvPr/>
          </p:nvSpPr>
          <p:spPr>
            <a:xfrm>
              <a:off x="4954932" y="2463722"/>
              <a:ext cx="4493538" cy="830997"/>
            </a:xfrm>
            <a:prstGeom prst="rect">
              <a:avLst/>
            </a:prstGeom>
          </p:spPr>
          <p:txBody>
            <a:bodyPr wrap="none">
              <a:spAutoFit/>
            </a:bodyPr>
            <a:lstStyle/>
            <a:p>
              <a:pPr algn="ctr"/>
              <a:r>
                <a:rPr lang="zh-CN" altLang="en-US" sz="2400" b="1" dirty="0">
                  <a:solidFill>
                    <a:srgbClr val="DC0005"/>
                  </a:solidFill>
                  <a:cs typeface="+mn-ea"/>
                  <a:sym typeface="+mn-lt"/>
                </a:rPr>
                <a:t>坚持把帮助青年确立正确的理想</a:t>
              </a:r>
              <a:endParaRPr lang="en-US" altLang="zh-CN" sz="2400" b="1" dirty="0">
                <a:solidFill>
                  <a:srgbClr val="DC0005"/>
                </a:solidFill>
                <a:cs typeface="+mn-ea"/>
                <a:sym typeface="+mn-lt"/>
              </a:endParaRPr>
            </a:p>
            <a:p>
              <a:r>
                <a:rPr lang="zh-CN" altLang="en-US" sz="2400" b="1" dirty="0">
                  <a:solidFill>
                    <a:srgbClr val="DC0005"/>
                  </a:solidFill>
                  <a:cs typeface="+mn-ea"/>
                  <a:sym typeface="+mn-lt"/>
                </a:rPr>
                <a:t>坚定的信念作为首要任务</a:t>
              </a:r>
            </a:p>
          </p:txBody>
        </p:sp>
      </p:grpSp>
      <p:grpSp>
        <p:nvGrpSpPr>
          <p:cNvPr id="24" name="组合 23">
            <a:extLst>
              <a:ext uri="{FF2B5EF4-FFF2-40B4-BE49-F238E27FC236}">
                <a16:creationId xmlns:a16="http://schemas.microsoft.com/office/drawing/2014/main" xmlns="" id="{6DBD8D3D-8345-462E-B66C-DD3246DADEF4}"/>
              </a:ext>
            </a:extLst>
          </p:cNvPr>
          <p:cNvGrpSpPr/>
          <p:nvPr/>
        </p:nvGrpSpPr>
        <p:grpSpPr>
          <a:xfrm>
            <a:off x="698319" y="5130868"/>
            <a:ext cx="5664202" cy="786063"/>
            <a:chOff x="4073355" y="2447850"/>
            <a:chExt cx="5664202" cy="786063"/>
          </a:xfrm>
        </p:grpSpPr>
        <p:sp>
          <p:nvSpPr>
            <p:cNvPr id="25" name="矩形 24">
              <a:extLst>
                <a:ext uri="{FF2B5EF4-FFF2-40B4-BE49-F238E27FC236}">
                  <a16:creationId xmlns:a16="http://schemas.microsoft.com/office/drawing/2014/main" xmlns="" id="{21604E97-CA0A-4CC1-9640-9D75E2E7DE95}"/>
                </a:ext>
              </a:extLst>
            </p:cNvPr>
            <p:cNvSpPr/>
            <p:nvPr/>
          </p:nvSpPr>
          <p:spPr>
            <a:xfrm>
              <a:off x="4073355" y="2447850"/>
              <a:ext cx="786063" cy="78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700" b="1" dirty="0">
                <a:cs typeface="+mn-ea"/>
                <a:sym typeface="+mn-lt"/>
              </a:endParaRPr>
            </a:p>
          </p:txBody>
        </p:sp>
        <p:sp>
          <p:nvSpPr>
            <p:cNvPr id="26" name="文本框 25">
              <a:extLst>
                <a:ext uri="{FF2B5EF4-FFF2-40B4-BE49-F238E27FC236}">
                  <a16:creationId xmlns:a16="http://schemas.microsoft.com/office/drawing/2014/main" xmlns="" id="{6444A5E5-1C21-4F71-96A6-4B29FED361D4}"/>
                </a:ext>
              </a:extLst>
            </p:cNvPr>
            <p:cNvSpPr txBox="1"/>
            <p:nvPr/>
          </p:nvSpPr>
          <p:spPr>
            <a:xfrm>
              <a:off x="4168869" y="2548494"/>
              <a:ext cx="595035" cy="584775"/>
            </a:xfrm>
            <a:prstGeom prst="rect">
              <a:avLst/>
            </a:prstGeom>
            <a:noFill/>
          </p:spPr>
          <p:txBody>
            <a:bodyPr wrap="none" rtlCol="0">
              <a:spAutoFit/>
            </a:bodyPr>
            <a:lstStyle/>
            <a:p>
              <a:r>
                <a:rPr lang="zh-CN" altLang="en-US" sz="3200" dirty="0">
                  <a:solidFill>
                    <a:schemeClr val="bg1"/>
                  </a:solidFill>
                  <a:cs typeface="+mn-ea"/>
                  <a:sym typeface="+mn-lt"/>
                </a:rPr>
                <a:t>三</a:t>
              </a:r>
            </a:p>
          </p:txBody>
        </p:sp>
        <p:sp>
          <p:nvSpPr>
            <p:cNvPr id="27" name="矩形 26">
              <a:extLst>
                <a:ext uri="{FF2B5EF4-FFF2-40B4-BE49-F238E27FC236}">
                  <a16:creationId xmlns:a16="http://schemas.microsoft.com/office/drawing/2014/main" xmlns="" id="{9B0AE4B8-2553-4729-A0C7-8FAD6606C56F}"/>
                </a:ext>
              </a:extLst>
            </p:cNvPr>
            <p:cNvSpPr/>
            <p:nvPr/>
          </p:nvSpPr>
          <p:spPr>
            <a:xfrm>
              <a:off x="4859418" y="2447850"/>
              <a:ext cx="4878139" cy="78606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28" name="矩形 27">
              <a:extLst>
                <a:ext uri="{FF2B5EF4-FFF2-40B4-BE49-F238E27FC236}">
                  <a16:creationId xmlns:a16="http://schemas.microsoft.com/office/drawing/2014/main" xmlns="" id="{36AF0EDB-D0F8-4B06-8A18-813696A2E0C8}"/>
                </a:ext>
              </a:extLst>
            </p:cNvPr>
            <p:cNvSpPr/>
            <p:nvPr/>
          </p:nvSpPr>
          <p:spPr>
            <a:xfrm>
              <a:off x="5051718" y="2579271"/>
              <a:ext cx="4493538" cy="523220"/>
            </a:xfrm>
            <a:prstGeom prst="rect">
              <a:avLst/>
            </a:prstGeom>
          </p:spPr>
          <p:txBody>
            <a:bodyPr wrap="none">
              <a:spAutoFit/>
            </a:bodyPr>
            <a:lstStyle/>
            <a:p>
              <a:pPr algn="ctr"/>
              <a:r>
                <a:rPr lang="zh-CN" altLang="en-US" sz="2800" b="1" dirty="0">
                  <a:solidFill>
                    <a:srgbClr val="DC0005"/>
                  </a:solidFill>
                  <a:cs typeface="+mn-ea"/>
                  <a:sym typeface="+mn-lt"/>
                </a:rPr>
                <a:t>坚持服务青年的工作生命线</a:t>
              </a:r>
            </a:p>
          </p:txBody>
        </p:sp>
      </p:grpSp>
      <p:grpSp>
        <p:nvGrpSpPr>
          <p:cNvPr id="30" name="组合 29">
            <a:extLst>
              <a:ext uri="{FF2B5EF4-FFF2-40B4-BE49-F238E27FC236}">
                <a16:creationId xmlns:a16="http://schemas.microsoft.com/office/drawing/2014/main" xmlns="" id="{FA3B758C-53BC-428C-9777-0E5DDD311EA7}"/>
              </a:ext>
            </a:extLst>
          </p:cNvPr>
          <p:cNvGrpSpPr/>
          <p:nvPr/>
        </p:nvGrpSpPr>
        <p:grpSpPr>
          <a:xfrm>
            <a:off x="6580588" y="2894297"/>
            <a:ext cx="5006918" cy="786063"/>
            <a:chOff x="4073355" y="2447850"/>
            <a:chExt cx="5006918" cy="786063"/>
          </a:xfrm>
        </p:grpSpPr>
        <p:sp>
          <p:nvSpPr>
            <p:cNvPr id="31" name="矩形 30">
              <a:extLst>
                <a:ext uri="{FF2B5EF4-FFF2-40B4-BE49-F238E27FC236}">
                  <a16:creationId xmlns:a16="http://schemas.microsoft.com/office/drawing/2014/main" xmlns="" id="{B0462927-E597-42C0-93C5-1A5FBB2DB625}"/>
                </a:ext>
              </a:extLst>
            </p:cNvPr>
            <p:cNvSpPr/>
            <p:nvPr/>
          </p:nvSpPr>
          <p:spPr>
            <a:xfrm>
              <a:off x="4073355" y="2447850"/>
              <a:ext cx="786063" cy="78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700" b="1" dirty="0">
                <a:cs typeface="+mn-ea"/>
                <a:sym typeface="+mn-lt"/>
              </a:endParaRPr>
            </a:p>
          </p:txBody>
        </p:sp>
        <p:sp>
          <p:nvSpPr>
            <p:cNvPr id="32" name="文本框 31">
              <a:extLst>
                <a:ext uri="{FF2B5EF4-FFF2-40B4-BE49-F238E27FC236}">
                  <a16:creationId xmlns:a16="http://schemas.microsoft.com/office/drawing/2014/main" xmlns="" id="{93C4D770-1E3C-4D3F-BD63-BC4D197C2611}"/>
                </a:ext>
              </a:extLst>
            </p:cNvPr>
            <p:cNvSpPr txBox="1"/>
            <p:nvPr/>
          </p:nvSpPr>
          <p:spPr>
            <a:xfrm>
              <a:off x="4168869" y="2548494"/>
              <a:ext cx="595035" cy="584775"/>
            </a:xfrm>
            <a:prstGeom prst="rect">
              <a:avLst/>
            </a:prstGeom>
            <a:noFill/>
          </p:spPr>
          <p:txBody>
            <a:bodyPr wrap="none" rtlCol="0">
              <a:spAutoFit/>
            </a:bodyPr>
            <a:lstStyle/>
            <a:p>
              <a:r>
                <a:rPr lang="zh-CN" altLang="en-US" sz="3200" dirty="0">
                  <a:solidFill>
                    <a:schemeClr val="bg1"/>
                  </a:solidFill>
                  <a:cs typeface="+mn-ea"/>
                  <a:sym typeface="+mn-lt"/>
                </a:rPr>
                <a:t>四</a:t>
              </a:r>
            </a:p>
          </p:txBody>
        </p:sp>
        <p:sp>
          <p:nvSpPr>
            <p:cNvPr id="33" name="矩形 32">
              <a:extLst>
                <a:ext uri="{FF2B5EF4-FFF2-40B4-BE49-F238E27FC236}">
                  <a16:creationId xmlns:a16="http://schemas.microsoft.com/office/drawing/2014/main" xmlns="" id="{B3D8622A-81B1-4283-B6DA-C0A3E48EFB38}"/>
                </a:ext>
              </a:extLst>
            </p:cNvPr>
            <p:cNvSpPr/>
            <p:nvPr/>
          </p:nvSpPr>
          <p:spPr>
            <a:xfrm>
              <a:off x="4859419" y="2447850"/>
              <a:ext cx="4220854" cy="78606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4" name="矩形 33">
              <a:extLst>
                <a:ext uri="{FF2B5EF4-FFF2-40B4-BE49-F238E27FC236}">
                  <a16:creationId xmlns:a16="http://schemas.microsoft.com/office/drawing/2014/main" xmlns="" id="{07E94227-3E4F-40EA-A3EE-FE7BD0E3092A}"/>
                </a:ext>
              </a:extLst>
            </p:cNvPr>
            <p:cNvSpPr/>
            <p:nvPr/>
          </p:nvSpPr>
          <p:spPr>
            <a:xfrm>
              <a:off x="5376831" y="2548494"/>
              <a:ext cx="3057247" cy="584775"/>
            </a:xfrm>
            <a:prstGeom prst="rect">
              <a:avLst/>
            </a:prstGeom>
          </p:spPr>
          <p:txBody>
            <a:bodyPr wrap="none">
              <a:spAutoFit/>
            </a:bodyPr>
            <a:lstStyle/>
            <a:p>
              <a:pPr algn="ctr"/>
              <a:r>
                <a:rPr lang="zh-CN" altLang="en-US" sz="3200" b="1" dirty="0">
                  <a:solidFill>
                    <a:srgbClr val="DC0005"/>
                  </a:solidFill>
                  <a:cs typeface="+mn-ea"/>
                  <a:sym typeface="+mn-lt"/>
                </a:rPr>
                <a:t>坚持民主集中制</a:t>
              </a:r>
            </a:p>
          </p:txBody>
        </p:sp>
      </p:grpSp>
      <p:grpSp>
        <p:nvGrpSpPr>
          <p:cNvPr id="36" name="组合 35">
            <a:extLst>
              <a:ext uri="{FF2B5EF4-FFF2-40B4-BE49-F238E27FC236}">
                <a16:creationId xmlns:a16="http://schemas.microsoft.com/office/drawing/2014/main" xmlns="" id="{8086AB8C-545D-4F73-98FC-C18FD870FDBB}"/>
              </a:ext>
            </a:extLst>
          </p:cNvPr>
          <p:cNvGrpSpPr/>
          <p:nvPr/>
        </p:nvGrpSpPr>
        <p:grpSpPr>
          <a:xfrm>
            <a:off x="6580588" y="4040410"/>
            <a:ext cx="5006918" cy="786063"/>
            <a:chOff x="4073355" y="2447850"/>
            <a:chExt cx="5006918" cy="786063"/>
          </a:xfrm>
        </p:grpSpPr>
        <p:sp>
          <p:nvSpPr>
            <p:cNvPr id="37" name="矩形 36">
              <a:extLst>
                <a:ext uri="{FF2B5EF4-FFF2-40B4-BE49-F238E27FC236}">
                  <a16:creationId xmlns:a16="http://schemas.microsoft.com/office/drawing/2014/main" xmlns="" id="{4D61BF3A-453C-406C-9FB2-5B3242B4E60F}"/>
                </a:ext>
              </a:extLst>
            </p:cNvPr>
            <p:cNvSpPr/>
            <p:nvPr/>
          </p:nvSpPr>
          <p:spPr>
            <a:xfrm>
              <a:off x="4073355" y="2447850"/>
              <a:ext cx="786063" cy="78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700" b="1" dirty="0">
                <a:cs typeface="+mn-ea"/>
                <a:sym typeface="+mn-lt"/>
              </a:endParaRPr>
            </a:p>
          </p:txBody>
        </p:sp>
        <p:sp>
          <p:nvSpPr>
            <p:cNvPr id="38" name="文本框 37">
              <a:extLst>
                <a:ext uri="{FF2B5EF4-FFF2-40B4-BE49-F238E27FC236}">
                  <a16:creationId xmlns:a16="http://schemas.microsoft.com/office/drawing/2014/main" xmlns="" id="{5A0450A6-926D-46E3-BA9A-B149AD75E302}"/>
                </a:ext>
              </a:extLst>
            </p:cNvPr>
            <p:cNvSpPr txBox="1"/>
            <p:nvPr/>
          </p:nvSpPr>
          <p:spPr>
            <a:xfrm>
              <a:off x="4168869" y="2548494"/>
              <a:ext cx="595035" cy="584775"/>
            </a:xfrm>
            <a:prstGeom prst="rect">
              <a:avLst/>
            </a:prstGeom>
            <a:noFill/>
          </p:spPr>
          <p:txBody>
            <a:bodyPr wrap="none" rtlCol="0">
              <a:spAutoFit/>
            </a:bodyPr>
            <a:lstStyle/>
            <a:p>
              <a:r>
                <a:rPr lang="zh-CN" altLang="en-US" sz="3200" dirty="0">
                  <a:solidFill>
                    <a:schemeClr val="bg1"/>
                  </a:solidFill>
                  <a:cs typeface="+mn-ea"/>
                  <a:sym typeface="+mn-lt"/>
                </a:rPr>
                <a:t>五</a:t>
              </a:r>
            </a:p>
          </p:txBody>
        </p:sp>
        <p:sp>
          <p:nvSpPr>
            <p:cNvPr id="39" name="矩形 38">
              <a:extLst>
                <a:ext uri="{FF2B5EF4-FFF2-40B4-BE49-F238E27FC236}">
                  <a16:creationId xmlns:a16="http://schemas.microsoft.com/office/drawing/2014/main" xmlns="" id="{10921DEB-59F0-4CA8-BBE1-B271FE670288}"/>
                </a:ext>
              </a:extLst>
            </p:cNvPr>
            <p:cNvSpPr/>
            <p:nvPr/>
          </p:nvSpPr>
          <p:spPr>
            <a:xfrm>
              <a:off x="4859419" y="2447850"/>
              <a:ext cx="4220854" cy="78606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0" name="矩形 39">
              <a:extLst>
                <a:ext uri="{FF2B5EF4-FFF2-40B4-BE49-F238E27FC236}">
                  <a16:creationId xmlns:a16="http://schemas.microsoft.com/office/drawing/2014/main" xmlns="" id="{309B415F-36B3-412D-A003-4B694B49350C}"/>
                </a:ext>
              </a:extLst>
            </p:cNvPr>
            <p:cNvSpPr/>
            <p:nvPr/>
          </p:nvSpPr>
          <p:spPr>
            <a:xfrm>
              <a:off x="5376831" y="2558900"/>
              <a:ext cx="2646879" cy="584775"/>
            </a:xfrm>
            <a:prstGeom prst="rect">
              <a:avLst/>
            </a:prstGeom>
          </p:spPr>
          <p:txBody>
            <a:bodyPr wrap="none">
              <a:spAutoFit/>
            </a:bodyPr>
            <a:lstStyle/>
            <a:p>
              <a:pPr algn="ctr"/>
              <a:r>
                <a:rPr lang="zh-CN" altLang="en-US" sz="3200" b="1" dirty="0">
                  <a:solidFill>
                    <a:srgbClr val="DC0005"/>
                  </a:solidFill>
                  <a:cs typeface="+mn-ea"/>
                  <a:sym typeface="+mn-lt"/>
                </a:rPr>
                <a:t>坚持改革创新</a:t>
              </a:r>
            </a:p>
          </p:txBody>
        </p:sp>
      </p:grpSp>
      <p:cxnSp>
        <p:nvCxnSpPr>
          <p:cNvPr id="41" name="直接连接符 40">
            <a:extLst>
              <a:ext uri="{FF2B5EF4-FFF2-40B4-BE49-F238E27FC236}">
                <a16:creationId xmlns:a16="http://schemas.microsoft.com/office/drawing/2014/main" xmlns="" id="{9CC7835D-1AC0-4526-8305-7BF9FF6CC696}"/>
              </a:ext>
            </a:extLst>
          </p:cNvPr>
          <p:cNvCxnSpPr/>
          <p:nvPr/>
        </p:nvCxnSpPr>
        <p:spPr>
          <a:xfrm>
            <a:off x="9412689" y="4457504"/>
            <a:ext cx="0" cy="4090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xmlns="" id="{34FDA1EC-A2A1-41C8-A3D0-255212320CA2}"/>
              </a:ext>
            </a:extLst>
          </p:cNvPr>
          <p:cNvGrpSpPr/>
          <p:nvPr/>
        </p:nvGrpSpPr>
        <p:grpSpPr>
          <a:xfrm>
            <a:off x="6580588" y="5130867"/>
            <a:ext cx="5006918" cy="786063"/>
            <a:chOff x="4073355" y="2447850"/>
            <a:chExt cx="5006918" cy="786063"/>
          </a:xfrm>
        </p:grpSpPr>
        <p:sp>
          <p:nvSpPr>
            <p:cNvPr id="43" name="矩形 42">
              <a:extLst>
                <a:ext uri="{FF2B5EF4-FFF2-40B4-BE49-F238E27FC236}">
                  <a16:creationId xmlns:a16="http://schemas.microsoft.com/office/drawing/2014/main" xmlns="" id="{8F206330-4975-4561-BEF0-709627223E71}"/>
                </a:ext>
              </a:extLst>
            </p:cNvPr>
            <p:cNvSpPr/>
            <p:nvPr/>
          </p:nvSpPr>
          <p:spPr>
            <a:xfrm>
              <a:off x="4073355" y="2447850"/>
              <a:ext cx="786063" cy="78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700" b="1" dirty="0">
                <a:cs typeface="+mn-ea"/>
                <a:sym typeface="+mn-lt"/>
              </a:endParaRPr>
            </a:p>
          </p:txBody>
        </p:sp>
        <p:sp>
          <p:nvSpPr>
            <p:cNvPr id="44" name="文本框 43">
              <a:extLst>
                <a:ext uri="{FF2B5EF4-FFF2-40B4-BE49-F238E27FC236}">
                  <a16:creationId xmlns:a16="http://schemas.microsoft.com/office/drawing/2014/main" xmlns="" id="{6691B8FE-EEE8-4D3F-92D5-CBDD415B6C88}"/>
                </a:ext>
              </a:extLst>
            </p:cNvPr>
            <p:cNvSpPr txBox="1"/>
            <p:nvPr/>
          </p:nvSpPr>
          <p:spPr>
            <a:xfrm>
              <a:off x="4168869" y="2548494"/>
              <a:ext cx="595035" cy="584775"/>
            </a:xfrm>
            <a:prstGeom prst="rect">
              <a:avLst/>
            </a:prstGeom>
            <a:noFill/>
          </p:spPr>
          <p:txBody>
            <a:bodyPr wrap="none" rtlCol="0">
              <a:spAutoFit/>
            </a:bodyPr>
            <a:lstStyle/>
            <a:p>
              <a:r>
                <a:rPr lang="zh-CN" altLang="en-US" sz="3200" dirty="0">
                  <a:solidFill>
                    <a:schemeClr val="bg1"/>
                  </a:solidFill>
                  <a:cs typeface="+mn-ea"/>
                  <a:sym typeface="+mn-lt"/>
                </a:rPr>
                <a:t>六</a:t>
              </a:r>
            </a:p>
          </p:txBody>
        </p:sp>
        <p:sp>
          <p:nvSpPr>
            <p:cNvPr id="45" name="矩形 44">
              <a:extLst>
                <a:ext uri="{FF2B5EF4-FFF2-40B4-BE49-F238E27FC236}">
                  <a16:creationId xmlns:a16="http://schemas.microsoft.com/office/drawing/2014/main" xmlns="" id="{C08B1C4F-B856-4976-8F12-6A422B8B7700}"/>
                </a:ext>
              </a:extLst>
            </p:cNvPr>
            <p:cNvSpPr/>
            <p:nvPr/>
          </p:nvSpPr>
          <p:spPr>
            <a:xfrm>
              <a:off x="4859419" y="2447850"/>
              <a:ext cx="4220854" cy="78606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45">
              <a:extLst>
                <a:ext uri="{FF2B5EF4-FFF2-40B4-BE49-F238E27FC236}">
                  <a16:creationId xmlns:a16="http://schemas.microsoft.com/office/drawing/2014/main" xmlns="" id="{661B9145-68EE-4D65-AC79-DA50E0E08B5D}"/>
                </a:ext>
              </a:extLst>
            </p:cNvPr>
            <p:cNvSpPr/>
            <p:nvPr/>
          </p:nvSpPr>
          <p:spPr>
            <a:xfrm>
              <a:off x="5382708" y="2548494"/>
              <a:ext cx="2646879" cy="584775"/>
            </a:xfrm>
            <a:prstGeom prst="rect">
              <a:avLst/>
            </a:prstGeom>
          </p:spPr>
          <p:txBody>
            <a:bodyPr wrap="none">
              <a:spAutoFit/>
            </a:bodyPr>
            <a:lstStyle/>
            <a:p>
              <a:pPr algn="ctr"/>
              <a:r>
                <a:rPr lang="zh-CN" altLang="en-US" sz="3200" b="1" dirty="0">
                  <a:solidFill>
                    <a:srgbClr val="DC0005"/>
                  </a:solidFill>
                  <a:cs typeface="+mn-ea"/>
                  <a:sym typeface="+mn-lt"/>
                </a:rPr>
                <a:t>坚持从严治团</a:t>
              </a:r>
            </a:p>
          </p:txBody>
        </p:sp>
      </p:grpSp>
    </p:spTree>
    <p:extLst>
      <p:ext uri="{BB962C8B-B14F-4D97-AF65-F5344CB8AC3E}">
        <p14:creationId xmlns:p14="http://schemas.microsoft.com/office/powerpoint/2010/main" val="43366071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up)">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第一章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767278"/>
            <a:ext cx="9745755" cy="1200329"/>
          </a:xfrm>
          <a:prstGeom prst="rect">
            <a:avLst/>
          </a:prstGeom>
        </p:spPr>
        <p:txBody>
          <a:bodyPr wrap="square">
            <a:spAutoFit/>
          </a:bodyPr>
          <a:lstStyle/>
          <a:p>
            <a:pPr algn="ctr"/>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  员</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78590636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78742" y="1712477"/>
            <a:ext cx="10161492" cy="3934917"/>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矩形 3"/>
          <p:cNvSpPr/>
          <p:nvPr/>
        </p:nvSpPr>
        <p:spPr>
          <a:xfrm>
            <a:off x="2182865" y="2347662"/>
            <a:ext cx="7753246" cy="3323987"/>
          </a:xfrm>
          <a:prstGeom prst="rect">
            <a:avLst/>
          </a:prstGeom>
        </p:spPr>
        <p:txBody>
          <a:bodyPr wrap="square">
            <a:spAutoFit/>
          </a:bodyPr>
          <a:lstStyle/>
          <a:p>
            <a:pPr lvl="0">
              <a:lnSpc>
                <a:spcPct val="150000"/>
              </a:lnSpc>
            </a:pPr>
            <a:r>
              <a:rPr lang="zh-CN" altLang="en-US" sz="2000" dirty="0">
                <a:solidFill>
                  <a:srgbClr val="333333"/>
                </a:solidFill>
                <a:cs typeface="+mn-ea"/>
                <a:sym typeface="+mn-lt"/>
              </a:rPr>
              <a:t>　　年龄在十四周岁以上，二十八周岁以下的中国青年，承认团的章程，愿意参加团的一个组织并在其中积极工作、执行团的决议和按期交纳团费的，可以申请加入中国共产主义青年团。</a:t>
            </a:r>
          </a:p>
          <a:p>
            <a:pPr lvl="0">
              <a:lnSpc>
                <a:spcPct val="150000"/>
              </a:lnSpc>
            </a:pPr>
            <a:r>
              <a:rPr lang="zh-CN" altLang="en-US" sz="2000" dirty="0">
                <a:solidFill>
                  <a:srgbClr val="333333"/>
                </a:solidFill>
                <a:cs typeface="+mn-ea"/>
                <a:sym typeface="+mn-lt"/>
              </a:rPr>
              <a:t>　　团员年满二十八周岁，没有担任团内职务，应该办理离团手续。</a:t>
            </a:r>
          </a:p>
          <a:p>
            <a:pPr lvl="0">
              <a:lnSpc>
                <a:spcPct val="150000"/>
              </a:lnSpc>
            </a:pPr>
            <a:r>
              <a:rPr lang="zh-CN" altLang="en-US" sz="2000" dirty="0">
                <a:solidFill>
                  <a:srgbClr val="333333"/>
                </a:solidFill>
                <a:cs typeface="+mn-ea"/>
                <a:sym typeface="+mn-lt"/>
              </a:rPr>
              <a:t>　　团员加入共产党以后仍保留团籍，年满二十八周岁，没有在团内担任职务，不再保留团籍。</a:t>
            </a:r>
          </a:p>
        </p:txBody>
      </p:sp>
      <p:sp>
        <p:nvSpPr>
          <p:cNvPr id="2" name="圆角矩形 1"/>
          <p:cNvSpPr/>
          <p:nvPr/>
        </p:nvSpPr>
        <p:spPr>
          <a:xfrm>
            <a:off x="5107613" y="1435159"/>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第一条</a:t>
            </a:r>
            <a:endParaRPr lang="zh-CN" altLang="en-US" sz="2400" dirty="0">
              <a:solidFill>
                <a:schemeClr val="bg1"/>
              </a:solidFill>
              <a:cs typeface="+mn-ea"/>
              <a:sym typeface="+mn-lt"/>
            </a:endParaRPr>
          </a:p>
        </p:txBody>
      </p:sp>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9102722" y="4614069"/>
            <a:ext cx="2639573" cy="1310643"/>
          </a:xfrm>
          <a:prstGeom prst="rect">
            <a:avLst/>
          </a:prstGeom>
        </p:spPr>
      </p:pic>
      <p:sp>
        <p:nvSpPr>
          <p:cNvPr id="11" name="文本框 10">
            <a:extLst>
              <a:ext uri="{FF2B5EF4-FFF2-40B4-BE49-F238E27FC236}">
                <a16:creationId xmlns:a16="http://schemas.microsoft.com/office/drawing/2014/main" xmlns="" id="{6CD11C1A-5AE4-4667-9F87-84CD23313902}"/>
              </a:ext>
            </a:extLst>
          </p:cNvPr>
          <p:cNvSpPr txBox="1"/>
          <p:nvPr/>
        </p:nvSpPr>
        <p:spPr>
          <a:xfrm>
            <a:off x="1396638" y="549572"/>
            <a:ext cx="800219" cy="461665"/>
          </a:xfrm>
          <a:prstGeom prst="rect">
            <a:avLst/>
          </a:prstGeom>
          <a:noFill/>
        </p:spPr>
        <p:txBody>
          <a:bodyPr wrap="none" rtlCol="0">
            <a:spAutoFit/>
          </a:bodyPr>
          <a:lstStyle/>
          <a:p>
            <a:r>
              <a:rPr lang="zh-CN" altLang="en-US" sz="2400" dirty="0">
                <a:solidFill>
                  <a:srgbClr val="C00000"/>
                </a:solidFill>
                <a:cs typeface="+mn-ea"/>
                <a:sym typeface="+mn-lt"/>
              </a:rPr>
              <a:t>团员</a:t>
            </a:r>
          </a:p>
        </p:txBody>
      </p:sp>
      <p:cxnSp>
        <p:nvCxnSpPr>
          <p:cNvPr id="12" name="直接连接符 11">
            <a:extLst>
              <a:ext uri="{FF2B5EF4-FFF2-40B4-BE49-F238E27FC236}">
                <a16:creationId xmlns:a16="http://schemas.microsoft.com/office/drawing/2014/main" xmlns="" id="{885616B1-F7E7-4C8B-9A93-FEE176DE92DD}"/>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BADA878D-C181-46B0-B489-CC096312F81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9" name="图片 8">
            <a:extLst>
              <a:ext uri="{FF2B5EF4-FFF2-40B4-BE49-F238E27FC236}">
                <a16:creationId xmlns:a16="http://schemas.microsoft.com/office/drawing/2014/main" xmlns="" id="{D7A6276A-43FE-4961-9C96-8DCFAF6B9BF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366793767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78742" y="1432539"/>
            <a:ext cx="10161492" cy="4451967"/>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8" name="圆角矩形 7"/>
          <p:cNvSpPr/>
          <p:nvPr/>
        </p:nvSpPr>
        <p:spPr>
          <a:xfrm>
            <a:off x="5107613" y="1155221"/>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第二条</a:t>
            </a:r>
            <a:endParaRPr lang="zh-CN" altLang="en-US" sz="2400" dirty="0">
              <a:solidFill>
                <a:schemeClr val="bg1"/>
              </a:solidFill>
              <a:cs typeface="+mn-ea"/>
              <a:sym typeface="+mn-lt"/>
            </a:endParaRPr>
          </a:p>
        </p:txBody>
      </p:sp>
      <p:sp>
        <p:nvSpPr>
          <p:cNvPr id="4" name="矩形 3"/>
          <p:cNvSpPr/>
          <p:nvPr/>
        </p:nvSpPr>
        <p:spPr>
          <a:xfrm>
            <a:off x="1051108" y="2358682"/>
            <a:ext cx="10016760" cy="3416320"/>
          </a:xfrm>
          <a:prstGeom prst="rect">
            <a:avLst/>
          </a:prstGeom>
        </p:spPr>
        <p:txBody>
          <a:bodyPr wrap="square">
            <a:spAutoFit/>
          </a:bodyPr>
          <a:lstStyle/>
          <a:p>
            <a:pPr lvl="0"/>
            <a:r>
              <a:rPr lang="zh-CN" altLang="en-US" dirty="0">
                <a:solidFill>
                  <a:srgbClr val="DC0005"/>
                </a:solidFill>
                <a:cs typeface="+mn-ea"/>
                <a:sym typeface="+mn-lt"/>
              </a:rPr>
              <a:t>（一）</a:t>
            </a:r>
            <a:r>
              <a:rPr lang="zh-CN" altLang="en-US" dirty="0">
                <a:solidFill>
                  <a:srgbClr val="333333"/>
                </a:solidFill>
                <a:cs typeface="+mn-ea"/>
                <a:sym typeface="+mn-lt"/>
              </a:rPr>
              <a:t>努力学习马克思列宁主义、毛泽东思想、邓小平理论、“三个代表”重要思想、科学发展观、习近平新时代中国特色社会主义思想，学习团的基本知识，学习科学、文化、法律和业务知识，不断提高为人民服务的本领。</a:t>
            </a:r>
          </a:p>
          <a:p>
            <a:pPr lvl="0"/>
            <a:r>
              <a:rPr lang="zh-CN" altLang="en-US" dirty="0">
                <a:solidFill>
                  <a:srgbClr val="DC0005"/>
                </a:solidFill>
                <a:cs typeface="+mn-ea"/>
                <a:sym typeface="+mn-lt"/>
              </a:rPr>
              <a:t>（二）</a:t>
            </a:r>
            <a:r>
              <a:rPr lang="zh-CN" altLang="en-US" dirty="0">
                <a:solidFill>
                  <a:srgbClr val="333333"/>
                </a:solidFill>
                <a:cs typeface="+mn-ea"/>
                <a:sym typeface="+mn-lt"/>
              </a:rPr>
              <a:t>宣传、执行党的基本路线和各项方针政策，积极参加改革开放和社会主义现代化建设，努力完成团组织交给的任务，在学习、劳动、工作及其他社会活动中起模范作用。</a:t>
            </a:r>
          </a:p>
          <a:p>
            <a:pPr lvl="0"/>
            <a:r>
              <a:rPr lang="zh-CN" altLang="en-US" dirty="0">
                <a:solidFill>
                  <a:srgbClr val="DC0005"/>
                </a:solidFill>
                <a:cs typeface="+mn-ea"/>
                <a:sym typeface="+mn-lt"/>
              </a:rPr>
              <a:t>（三）</a:t>
            </a:r>
            <a:r>
              <a:rPr lang="zh-CN" altLang="en-US" dirty="0">
                <a:solidFill>
                  <a:srgbClr val="333333"/>
                </a:solidFill>
                <a:cs typeface="+mn-ea"/>
                <a:sym typeface="+mn-lt"/>
              </a:rPr>
              <a:t>自觉遵守国家的法律法规和团的纪律，执行团的决议，发扬社会主义新风尚，积极参加志愿服务，实践社会主义核心价值观和社会主义荣辱观，提倡共产主义道德，弘扬中华民族传统美德，维护国家和人民的利益，为保护国家财产和人民群众的安全挺身而出，英勇斗争。</a:t>
            </a:r>
          </a:p>
          <a:p>
            <a:pPr lvl="0"/>
            <a:r>
              <a:rPr lang="zh-CN" altLang="en-US" dirty="0">
                <a:solidFill>
                  <a:srgbClr val="DC0005"/>
                </a:solidFill>
                <a:cs typeface="+mn-ea"/>
                <a:sym typeface="+mn-lt"/>
              </a:rPr>
              <a:t>（四）</a:t>
            </a:r>
            <a:r>
              <a:rPr lang="zh-CN" altLang="en-US" dirty="0">
                <a:solidFill>
                  <a:srgbClr val="333333"/>
                </a:solidFill>
                <a:cs typeface="+mn-ea"/>
                <a:sym typeface="+mn-lt"/>
              </a:rPr>
              <a:t>接受国防教育，增强国防意识，积极履行保卫祖国的义务。</a:t>
            </a:r>
          </a:p>
          <a:p>
            <a:pPr lvl="0"/>
            <a:r>
              <a:rPr lang="zh-CN" altLang="en-US" dirty="0">
                <a:solidFill>
                  <a:srgbClr val="DC0005"/>
                </a:solidFill>
                <a:cs typeface="+mn-ea"/>
                <a:sym typeface="+mn-lt"/>
              </a:rPr>
              <a:t>（五）</a:t>
            </a:r>
            <a:r>
              <a:rPr lang="zh-CN" altLang="en-US" dirty="0">
                <a:solidFill>
                  <a:srgbClr val="333333"/>
                </a:solidFill>
                <a:cs typeface="+mn-ea"/>
                <a:sym typeface="+mn-lt"/>
              </a:rPr>
              <a:t>虚心向人民群众学习，热心帮助青年进步，及时反映青年的意见和要求。</a:t>
            </a:r>
          </a:p>
          <a:p>
            <a:pPr lvl="0"/>
            <a:r>
              <a:rPr lang="zh-CN" altLang="en-US" dirty="0">
                <a:solidFill>
                  <a:srgbClr val="DC0005"/>
                </a:solidFill>
                <a:cs typeface="+mn-ea"/>
                <a:sym typeface="+mn-lt"/>
              </a:rPr>
              <a:t>（六）</a:t>
            </a:r>
            <a:r>
              <a:rPr lang="zh-CN" altLang="en-US" dirty="0">
                <a:solidFill>
                  <a:srgbClr val="333333"/>
                </a:solidFill>
                <a:cs typeface="+mn-ea"/>
                <a:sym typeface="+mn-lt"/>
              </a:rPr>
              <a:t>开展批评和自我批评，勇于揭露和纠正错误言行，勇于改正缺点和错误，自觉维护团结。</a:t>
            </a:r>
          </a:p>
          <a:p>
            <a:pPr lvl="0"/>
            <a:r>
              <a:rPr lang="zh-CN" altLang="en-US" dirty="0">
                <a:solidFill>
                  <a:srgbClr val="333333"/>
                </a:solidFill>
                <a:cs typeface="+mn-ea"/>
                <a:sym typeface="+mn-lt"/>
              </a:rPr>
              <a:t>　　</a:t>
            </a:r>
          </a:p>
        </p:txBody>
      </p:sp>
      <p:sp>
        <p:nvSpPr>
          <p:cNvPr id="10" name="矩形 9"/>
          <p:cNvSpPr/>
          <p:nvPr/>
        </p:nvSpPr>
        <p:spPr>
          <a:xfrm>
            <a:off x="4171792" y="1812128"/>
            <a:ext cx="3775393" cy="523220"/>
          </a:xfrm>
          <a:prstGeom prst="rect">
            <a:avLst/>
          </a:prstGeom>
        </p:spPr>
        <p:txBody>
          <a:bodyPr wrap="none">
            <a:spAutoFit/>
          </a:bodyPr>
          <a:lstStyle/>
          <a:p>
            <a:pPr lvl="0" algn="ctr"/>
            <a:r>
              <a:rPr lang="zh-CN" altLang="en-US" sz="2800" b="1" dirty="0">
                <a:solidFill>
                  <a:srgbClr val="DC0005"/>
                </a:solidFill>
                <a:cs typeface="+mn-ea"/>
                <a:sym typeface="+mn-lt"/>
              </a:rPr>
              <a:t>团员必须履行下列义务</a:t>
            </a:r>
            <a:endParaRPr lang="en-US" altLang="zh-CN" sz="2800" b="1" dirty="0">
              <a:solidFill>
                <a:srgbClr val="DC0005"/>
              </a:solidFill>
              <a:cs typeface="+mn-ea"/>
              <a:sym typeface="+mn-lt"/>
            </a:endParaRPr>
          </a:p>
        </p:txBody>
      </p:sp>
      <p:sp>
        <p:nvSpPr>
          <p:cNvPr id="14" name="文本框 13">
            <a:extLst>
              <a:ext uri="{FF2B5EF4-FFF2-40B4-BE49-F238E27FC236}">
                <a16:creationId xmlns:a16="http://schemas.microsoft.com/office/drawing/2014/main" xmlns="" id="{A0C224CD-FC9B-4280-A982-155454992AD6}"/>
              </a:ext>
            </a:extLst>
          </p:cNvPr>
          <p:cNvSpPr txBox="1"/>
          <p:nvPr/>
        </p:nvSpPr>
        <p:spPr>
          <a:xfrm>
            <a:off x="1396638" y="549572"/>
            <a:ext cx="800219" cy="461665"/>
          </a:xfrm>
          <a:prstGeom prst="rect">
            <a:avLst/>
          </a:prstGeom>
          <a:noFill/>
        </p:spPr>
        <p:txBody>
          <a:bodyPr wrap="none" rtlCol="0">
            <a:spAutoFit/>
          </a:bodyPr>
          <a:lstStyle/>
          <a:p>
            <a:r>
              <a:rPr lang="zh-CN" altLang="en-US" sz="2400" dirty="0">
                <a:solidFill>
                  <a:srgbClr val="C00000"/>
                </a:solidFill>
                <a:cs typeface="+mn-ea"/>
                <a:sym typeface="+mn-lt"/>
              </a:rPr>
              <a:t>团员</a:t>
            </a:r>
          </a:p>
        </p:txBody>
      </p:sp>
      <p:cxnSp>
        <p:nvCxnSpPr>
          <p:cNvPr id="15" name="直接连接符 14">
            <a:extLst>
              <a:ext uri="{FF2B5EF4-FFF2-40B4-BE49-F238E27FC236}">
                <a16:creationId xmlns:a16="http://schemas.microsoft.com/office/drawing/2014/main" xmlns="" id="{1444387C-8E70-4033-B4DF-E9761A9A0FCE}"/>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xmlns="" id="{6E4C0110-8CE4-4AE4-A374-46563302C27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1" name="图片 10">
            <a:extLst>
              <a:ext uri="{FF2B5EF4-FFF2-40B4-BE49-F238E27FC236}">
                <a16:creationId xmlns:a16="http://schemas.microsoft.com/office/drawing/2014/main" xmlns="" id="{880782FA-0710-4106-B785-34A5D1F4213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393095362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5000"/>
                                  </p:iterate>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p:bldP spid="1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91170" y="1723981"/>
            <a:ext cx="10561316" cy="4451967"/>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5020041" y="1446663"/>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第三条</a:t>
            </a:r>
            <a:endParaRPr lang="zh-CN" altLang="en-US" sz="2400" dirty="0">
              <a:solidFill>
                <a:schemeClr val="bg1"/>
              </a:solidFill>
              <a:cs typeface="+mn-ea"/>
              <a:sym typeface="+mn-lt"/>
            </a:endParaRPr>
          </a:p>
        </p:txBody>
      </p:sp>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10120389" y="5487534"/>
            <a:ext cx="1884560" cy="935752"/>
          </a:xfrm>
          <a:prstGeom prst="rect">
            <a:avLst/>
          </a:prstGeom>
        </p:spPr>
      </p:pic>
      <p:sp>
        <p:nvSpPr>
          <p:cNvPr id="9" name="矩形 8"/>
          <p:cNvSpPr/>
          <p:nvPr/>
        </p:nvSpPr>
        <p:spPr>
          <a:xfrm>
            <a:off x="1009799" y="2545194"/>
            <a:ext cx="10324058" cy="3970318"/>
          </a:xfrm>
          <a:prstGeom prst="rect">
            <a:avLst/>
          </a:prstGeom>
        </p:spPr>
        <p:txBody>
          <a:bodyPr wrap="square">
            <a:spAutoFit/>
          </a:bodyPr>
          <a:lstStyle/>
          <a:p>
            <a:pPr lvl="0">
              <a:lnSpc>
                <a:spcPct val="150000"/>
              </a:lnSpc>
            </a:pPr>
            <a:r>
              <a:rPr lang="zh-CN" altLang="en-US" dirty="0">
                <a:solidFill>
                  <a:srgbClr val="DC0005"/>
                </a:solidFill>
                <a:cs typeface="+mn-ea"/>
                <a:sym typeface="+mn-lt"/>
              </a:rPr>
              <a:t>（一）</a:t>
            </a:r>
            <a:r>
              <a:rPr lang="zh-CN" altLang="en-US" dirty="0">
                <a:solidFill>
                  <a:srgbClr val="333333"/>
                </a:solidFill>
                <a:cs typeface="+mn-ea"/>
                <a:sym typeface="+mn-lt"/>
              </a:rPr>
              <a:t>参加团的有关会议和团组织开展的各类活动，接受团组织的教育和培训。</a:t>
            </a:r>
          </a:p>
          <a:p>
            <a:pPr lvl="0">
              <a:lnSpc>
                <a:spcPct val="150000"/>
              </a:lnSpc>
            </a:pPr>
            <a:r>
              <a:rPr lang="zh-CN" altLang="en-US" dirty="0">
                <a:solidFill>
                  <a:srgbClr val="DC0005"/>
                </a:solidFill>
                <a:cs typeface="+mn-ea"/>
                <a:sym typeface="+mn-lt"/>
              </a:rPr>
              <a:t>（二）</a:t>
            </a:r>
            <a:r>
              <a:rPr lang="zh-CN" altLang="en-US" dirty="0">
                <a:solidFill>
                  <a:srgbClr val="333333"/>
                </a:solidFill>
                <a:cs typeface="+mn-ea"/>
                <a:sym typeface="+mn-lt"/>
              </a:rPr>
              <a:t>在团内有选举权、被选举权和表决权。</a:t>
            </a:r>
          </a:p>
          <a:p>
            <a:pPr lvl="0">
              <a:lnSpc>
                <a:spcPct val="150000"/>
              </a:lnSpc>
            </a:pPr>
            <a:r>
              <a:rPr lang="zh-CN" altLang="en-US" dirty="0">
                <a:solidFill>
                  <a:srgbClr val="DC0005"/>
                </a:solidFill>
                <a:cs typeface="+mn-ea"/>
                <a:sym typeface="+mn-lt"/>
              </a:rPr>
              <a:t>（三）</a:t>
            </a:r>
            <a:r>
              <a:rPr lang="zh-CN" altLang="en-US" dirty="0">
                <a:solidFill>
                  <a:srgbClr val="333333"/>
                </a:solidFill>
                <a:cs typeface="+mn-ea"/>
                <a:sym typeface="+mn-lt"/>
              </a:rPr>
              <a:t>在团的会议和团的媒体上，参加关于团的工作和青年关心的问题的讨论，对团的工作提出建      议，监督、批评团的领导机关和团的工作人员。</a:t>
            </a:r>
          </a:p>
          <a:p>
            <a:pPr lvl="0">
              <a:lnSpc>
                <a:spcPct val="150000"/>
              </a:lnSpc>
            </a:pPr>
            <a:r>
              <a:rPr lang="zh-CN" altLang="en-US" dirty="0">
                <a:solidFill>
                  <a:srgbClr val="DC0005"/>
                </a:solidFill>
                <a:cs typeface="+mn-ea"/>
                <a:sym typeface="+mn-lt"/>
              </a:rPr>
              <a:t>（四）</a:t>
            </a:r>
            <a:r>
              <a:rPr lang="zh-CN" altLang="en-US" dirty="0">
                <a:solidFill>
                  <a:srgbClr val="333333"/>
                </a:solidFill>
                <a:cs typeface="+mn-ea"/>
                <a:sym typeface="+mn-lt"/>
              </a:rPr>
              <a:t>对团的决议如有不同意见，在坚决执行的前提下，可以保留，并且可以向团的上级组织提出。</a:t>
            </a:r>
          </a:p>
          <a:p>
            <a:pPr lvl="0">
              <a:lnSpc>
                <a:spcPct val="150000"/>
              </a:lnSpc>
            </a:pPr>
            <a:r>
              <a:rPr lang="zh-CN" altLang="en-US" dirty="0">
                <a:solidFill>
                  <a:srgbClr val="DC0005"/>
                </a:solidFill>
                <a:cs typeface="+mn-ea"/>
                <a:sym typeface="+mn-lt"/>
              </a:rPr>
              <a:t>（五）</a:t>
            </a:r>
            <a:r>
              <a:rPr lang="zh-CN" altLang="en-US" dirty="0">
                <a:solidFill>
                  <a:srgbClr val="333333"/>
                </a:solidFill>
                <a:cs typeface="+mn-ea"/>
                <a:sym typeface="+mn-lt"/>
              </a:rPr>
              <a:t>参加团组织讨论对自己处分的会议，并且可以申辩，其他团员可以为其作证和辩护。</a:t>
            </a:r>
          </a:p>
          <a:p>
            <a:pPr lvl="0">
              <a:lnSpc>
                <a:spcPct val="150000"/>
              </a:lnSpc>
            </a:pPr>
            <a:r>
              <a:rPr lang="zh-CN" altLang="en-US" dirty="0">
                <a:solidFill>
                  <a:srgbClr val="DC0005"/>
                </a:solidFill>
                <a:cs typeface="+mn-ea"/>
                <a:sym typeface="+mn-lt"/>
              </a:rPr>
              <a:t>（六）</a:t>
            </a:r>
            <a:r>
              <a:rPr lang="zh-CN" altLang="en-US" dirty="0">
                <a:solidFill>
                  <a:srgbClr val="333333"/>
                </a:solidFill>
                <a:cs typeface="+mn-ea"/>
                <a:sym typeface="+mn-lt"/>
              </a:rPr>
              <a:t>向团的任何一级组织直至中央委员会提出请求、申诉和控告，并要求有关组织给以负责的答复。</a:t>
            </a:r>
          </a:p>
          <a:p>
            <a:pPr lvl="0" algn="ctr">
              <a:lnSpc>
                <a:spcPct val="150000"/>
              </a:lnSpc>
            </a:pPr>
            <a:r>
              <a:rPr lang="zh-CN" altLang="en-US" sz="2400" dirty="0">
                <a:solidFill>
                  <a:srgbClr val="DC0005"/>
                </a:solidFill>
                <a:cs typeface="+mn-ea"/>
                <a:sym typeface="+mn-lt"/>
              </a:rPr>
              <a:t>团的任何一级组织或个人都无权剥夺团员的权利。</a:t>
            </a:r>
          </a:p>
        </p:txBody>
      </p:sp>
      <p:sp>
        <p:nvSpPr>
          <p:cNvPr id="10" name="矩形 9"/>
          <p:cNvSpPr/>
          <p:nvPr/>
        </p:nvSpPr>
        <p:spPr>
          <a:xfrm>
            <a:off x="4443293" y="2103570"/>
            <a:ext cx="3057247" cy="523220"/>
          </a:xfrm>
          <a:prstGeom prst="rect">
            <a:avLst/>
          </a:prstGeom>
        </p:spPr>
        <p:txBody>
          <a:bodyPr wrap="none">
            <a:spAutoFit/>
          </a:bodyPr>
          <a:lstStyle/>
          <a:p>
            <a:pPr algn="ctr"/>
            <a:r>
              <a:rPr lang="zh-CN" altLang="en-US" sz="2800" b="1" dirty="0">
                <a:solidFill>
                  <a:srgbClr val="DC0005"/>
                </a:solidFill>
                <a:cs typeface="+mn-ea"/>
                <a:sym typeface="+mn-lt"/>
              </a:rPr>
              <a:t>团员享有下列权利</a:t>
            </a:r>
            <a:endParaRPr lang="en-US" altLang="zh-CN" sz="2800" b="1" dirty="0">
              <a:solidFill>
                <a:srgbClr val="DC0005"/>
              </a:solidFill>
              <a:cs typeface="+mn-ea"/>
              <a:sym typeface="+mn-lt"/>
            </a:endParaRPr>
          </a:p>
        </p:txBody>
      </p:sp>
      <p:sp>
        <p:nvSpPr>
          <p:cNvPr id="14" name="文本框 13">
            <a:extLst>
              <a:ext uri="{FF2B5EF4-FFF2-40B4-BE49-F238E27FC236}">
                <a16:creationId xmlns:a16="http://schemas.microsoft.com/office/drawing/2014/main" xmlns="" id="{47C2FA8F-FCEA-425D-9AB9-CBB6AB6AC7DA}"/>
              </a:ext>
            </a:extLst>
          </p:cNvPr>
          <p:cNvSpPr txBox="1"/>
          <p:nvPr/>
        </p:nvSpPr>
        <p:spPr>
          <a:xfrm>
            <a:off x="1396638" y="549572"/>
            <a:ext cx="800219" cy="461665"/>
          </a:xfrm>
          <a:prstGeom prst="rect">
            <a:avLst/>
          </a:prstGeom>
          <a:noFill/>
        </p:spPr>
        <p:txBody>
          <a:bodyPr wrap="none" rtlCol="0">
            <a:spAutoFit/>
          </a:bodyPr>
          <a:lstStyle/>
          <a:p>
            <a:r>
              <a:rPr lang="zh-CN" altLang="en-US" sz="2400" dirty="0">
                <a:solidFill>
                  <a:srgbClr val="C00000"/>
                </a:solidFill>
                <a:cs typeface="+mn-ea"/>
                <a:sym typeface="+mn-lt"/>
              </a:rPr>
              <a:t>团员</a:t>
            </a:r>
          </a:p>
        </p:txBody>
      </p:sp>
      <p:cxnSp>
        <p:nvCxnSpPr>
          <p:cNvPr id="15" name="直接连接符 14">
            <a:extLst>
              <a:ext uri="{FF2B5EF4-FFF2-40B4-BE49-F238E27FC236}">
                <a16:creationId xmlns:a16="http://schemas.microsoft.com/office/drawing/2014/main" xmlns="" id="{70775323-CBC2-4CE8-ABBA-9A893108A66F}"/>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xmlns="" id="{F0D9FE0D-3FA1-47DE-A9EE-0980C6D8A2D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79635002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5000"/>
                                  </p:iterate>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91954" y="1959112"/>
            <a:ext cx="10561316" cy="335768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5120825" y="1681793"/>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第四条</a:t>
            </a:r>
            <a:endParaRPr lang="zh-CN" altLang="en-US" sz="2400" dirty="0">
              <a:solidFill>
                <a:schemeClr val="bg1"/>
              </a:solidFill>
              <a:cs typeface="+mn-ea"/>
              <a:sym typeface="+mn-lt"/>
            </a:endParaRPr>
          </a:p>
        </p:txBody>
      </p:sp>
      <p:sp>
        <p:nvSpPr>
          <p:cNvPr id="9" name="矩形 8"/>
          <p:cNvSpPr/>
          <p:nvPr/>
        </p:nvSpPr>
        <p:spPr>
          <a:xfrm>
            <a:off x="1110583" y="2934109"/>
            <a:ext cx="10324058" cy="1754326"/>
          </a:xfrm>
          <a:prstGeom prst="rect">
            <a:avLst/>
          </a:prstGeom>
        </p:spPr>
        <p:txBody>
          <a:bodyPr wrap="square">
            <a:spAutoFit/>
          </a:bodyPr>
          <a:lstStyle/>
          <a:p>
            <a:pPr lvl="0">
              <a:lnSpc>
                <a:spcPct val="150000"/>
              </a:lnSpc>
            </a:pPr>
            <a:r>
              <a:rPr lang="zh-CN" altLang="en-US" dirty="0">
                <a:solidFill>
                  <a:srgbClr val="DC0005"/>
                </a:solidFill>
                <a:cs typeface="+mn-ea"/>
                <a:sym typeface="+mn-lt"/>
              </a:rPr>
              <a:t>（一）</a:t>
            </a:r>
            <a:r>
              <a:rPr lang="zh-CN" altLang="en-US" dirty="0">
                <a:solidFill>
                  <a:srgbClr val="333333"/>
                </a:solidFill>
                <a:cs typeface="+mn-ea"/>
                <a:sym typeface="+mn-lt"/>
              </a:rPr>
              <a:t>申请入团的青年应有两名团员作介绍人。</a:t>
            </a:r>
          </a:p>
          <a:p>
            <a:pPr lvl="0">
              <a:lnSpc>
                <a:spcPct val="150000"/>
              </a:lnSpc>
            </a:pPr>
            <a:r>
              <a:rPr lang="zh-CN" altLang="en-US" dirty="0">
                <a:solidFill>
                  <a:srgbClr val="DC0005"/>
                </a:solidFill>
                <a:cs typeface="+mn-ea"/>
                <a:sym typeface="+mn-lt"/>
              </a:rPr>
              <a:t>（二）</a:t>
            </a:r>
            <a:r>
              <a:rPr lang="zh-CN" altLang="en-US" dirty="0">
                <a:solidFill>
                  <a:srgbClr val="333333"/>
                </a:solidFill>
                <a:cs typeface="+mn-ea"/>
                <a:sym typeface="+mn-lt"/>
              </a:rPr>
              <a:t>介绍人应负责地向被介绍人说明团章，向团的组织说明被介绍人的思想、表现和经历。</a:t>
            </a:r>
          </a:p>
          <a:p>
            <a:pPr lvl="0">
              <a:lnSpc>
                <a:spcPct val="150000"/>
              </a:lnSpc>
            </a:pPr>
            <a:r>
              <a:rPr lang="zh-CN" altLang="en-US" dirty="0">
                <a:solidFill>
                  <a:srgbClr val="DC0005"/>
                </a:solidFill>
                <a:cs typeface="+mn-ea"/>
                <a:sym typeface="+mn-lt"/>
              </a:rPr>
              <a:t>（三）</a:t>
            </a:r>
            <a:r>
              <a:rPr lang="zh-CN" altLang="en-US" dirty="0">
                <a:solidFill>
                  <a:srgbClr val="333333"/>
                </a:solidFill>
                <a:cs typeface="+mn-ea"/>
                <a:sym typeface="+mn-lt"/>
              </a:rPr>
              <a:t>要求入团的青年要向支部委员会提出申请，填写入团志愿书，经支部大会讨论通过和上级委员会批准，才能成为团员。被批准入团的青年从支部大会通过之日起取得团籍。</a:t>
            </a:r>
          </a:p>
        </p:txBody>
      </p:sp>
      <p:sp>
        <p:nvSpPr>
          <p:cNvPr id="10" name="矩形 9"/>
          <p:cNvSpPr/>
          <p:nvPr/>
        </p:nvSpPr>
        <p:spPr>
          <a:xfrm>
            <a:off x="1491960" y="2338700"/>
            <a:ext cx="9161482" cy="523220"/>
          </a:xfrm>
          <a:prstGeom prst="rect">
            <a:avLst/>
          </a:prstGeom>
        </p:spPr>
        <p:txBody>
          <a:bodyPr wrap="none">
            <a:spAutoFit/>
          </a:bodyPr>
          <a:lstStyle/>
          <a:p>
            <a:pPr algn="ctr"/>
            <a:r>
              <a:rPr lang="zh-CN" altLang="en-US" sz="2800" b="1" dirty="0">
                <a:solidFill>
                  <a:srgbClr val="DC0005"/>
                </a:solidFill>
                <a:cs typeface="+mn-ea"/>
                <a:sym typeface="+mn-lt"/>
              </a:rPr>
              <a:t>发展团员，必须把政治标准放在首位，严格履行下列手续</a:t>
            </a:r>
            <a:endParaRPr lang="en-US" altLang="zh-CN" sz="2800" b="1" dirty="0">
              <a:solidFill>
                <a:srgbClr val="DC0005"/>
              </a:solidFill>
              <a:cs typeface="+mn-ea"/>
              <a:sym typeface="+mn-lt"/>
            </a:endParaRPr>
          </a:p>
        </p:txBody>
      </p:sp>
      <p:sp>
        <p:nvSpPr>
          <p:cNvPr id="14" name="文本框 13">
            <a:extLst>
              <a:ext uri="{FF2B5EF4-FFF2-40B4-BE49-F238E27FC236}">
                <a16:creationId xmlns:a16="http://schemas.microsoft.com/office/drawing/2014/main" xmlns="" id="{86055132-763F-42CE-9DDD-C330945F2B73}"/>
              </a:ext>
            </a:extLst>
          </p:cNvPr>
          <p:cNvSpPr txBox="1"/>
          <p:nvPr/>
        </p:nvSpPr>
        <p:spPr>
          <a:xfrm>
            <a:off x="1396638" y="549572"/>
            <a:ext cx="800219" cy="461665"/>
          </a:xfrm>
          <a:prstGeom prst="rect">
            <a:avLst/>
          </a:prstGeom>
          <a:noFill/>
        </p:spPr>
        <p:txBody>
          <a:bodyPr wrap="none" rtlCol="0">
            <a:spAutoFit/>
          </a:bodyPr>
          <a:lstStyle/>
          <a:p>
            <a:r>
              <a:rPr lang="zh-CN" altLang="en-US" sz="2400" dirty="0">
                <a:solidFill>
                  <a:srgbClr val="C00000"/>
                </a:solidFill>
                <a:cs typeface="+mn-ea"/>
                <a:sym typeface="+mn-lt"/>
              </a:rPr>
              <a:t>团员</a:t>
            </a:r>
          </a:p>
        </p:txBody>
      </p:sp>
      <p:cxnSp>
        <p:nvCxnSpPr>
          <p:cNvPr id="15" name="直接连接符 14">
            <a:extLst>
              <a:ext uri="{FF2B5EF4-FFF2-40B4-BE49-F238E27FC236}">
                <a16:creationId xmlns:a16="http://schemas.microsoft.com/office/drawing/2014/main" xmlns="" id="{34E8117F-0A2D-47C9-8375-17CBFF3FCC99}"/>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xmlns="" id="{0A0B0063-C604-45FD-A3B6-1636758CFA7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1" name="图片 10">
            <a:extLst>
              <a:ext uri="{FF2B5EF4-FFF2-40B4-BE49-F238E27FC236}">
                <a16:creationId xmlns:a16="http://schemas.microsoft.com/office/drawing/2014/main" xmlns="" id="{11275839-3493-4EE6-9908-9C4E0948E1D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420067707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5000"/>
                                  </p:iterate>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44908" y="1843903"/>
            <a:ext cx="10561316" cy="247326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4973779" y="1566584"/>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第五条</a:t>
            </a:r>
            <a:endParaRPr lang="zh-CN" altLang="en-US" sz="2400" dirty="0">
              <a:solidFill>
                <a:schemeClr val="bg1"/>
              </a:solidFill>
              <a:cs typeface="+mn-ea"/>
              <a:sym typeface="+mn-lt"/>
            </a:endParaRPr>
          </a:p>
        </p:txBody>
      </p:sp>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10027749" y="3637915"/>
            <a:ext cx="1884560" cy="935752"/>
          </a:xfrm>
          <a:prstGeom prst="rect">
            <a:avLst/>
          </a:prstGeom>
        </p:spPr>
      </p:pic>
      <p:sp>
        <p:nvSpPr>
          <p:cNvPr id="9" name="矩形 8"/>
          <p:cNvSpPr/>
          <p:nvPr/>
        </p:nvSpPr>
        <p:spPr>
          <a:xfrm>
            <a:off x="963537" y="2818900"/>
            <a:ext cx="10324058" cy="1338828"/>
          </a:xfrm>
          <a:prstGeom prst="rect">
            <a:avLst/>
          </a:prstGeom>
        </p:spPr>
        <p:txBody>
          <a:bodyPr wrap="square">
            <a:spAutoFit/>
          </a:bodyPr>
          <a:lstStyle/>
          <a:p>
            <a:pPr lvl="0">
              <a:lnSpc>
                <a:spcPct val="150000"/>
              </a:lnSpc>
            </a:pPr>
            <a:r>
              <a:rPr lang="zh-CN" altLang="en-US" dirty="0">
                <a:solidFill>
                  <a:srgbClr val="DC0005"/>
                </a:solidFill>
                <a:cs typeface="+mn-ea"/>
                <a:sym typeface="+mn-lt"/>
              </a:rPr>
              <a:t>誓词如下：</a:t>
            </a:r>
            <a:r>
              <a:rPr lang="zh-CN" altLang="en-US" dirty="0">
                <a:solidFill>
                  <a:srgbClr val="333333"/>
                </a:solidFill>
                <a:cs typeface="+mn-ea"/>
                <a:sym typeface="+mn-lt"/>
              </a:rPr>
              <a:t>我志愿加入中国共产主义青年团，坚决拥护中国共产党的领导，遵守团的章程，执行团的决议，履行团员义务，严守团的纪律，勤奋学习，积极工作，吃苦在前，享受在后，为共产主义事业而奋斗。</a:t>
            </a:r>
          </a:p>
        </p:txBody>
      </p:sp>
      <p:sp>
        <p:nvSpPr>
          <p:cNvPr id="10" name="矩形 9"/>
          <p:cNvSpPr/>
          <p:nvPr/>
        </p:nvSpPr>
        <p:spPr>
          <a:xfrm>
            <a:off x="1883523" y="2223491"/>
            <a:ext cx="8084264" cy="523220"/>
          </a:xfrm>
          <a:prstGeom prst="rect">
            <a:avLst/>
          </a:prstGeom>
        </p:spPr>
        <p:txBody>
          <a:bodyPr wrap="none">
            <a:spAutoFit/>
          </a:bodyPr>
          <a:lstStyle/>
          <a:p>
            <a:pPr algn="ctr"/>
            <a:r>
              <a:rPr lang="zh-CN" altLang="en-US" sz="2800" b="1" dirty="0">
                <a:solidFill>
                  <a:srgbClr val="DC0005"/>
                </a:solidFill>
                <a:cs typeface="+mn-ea"/>
                <a:sym typeface="+mn-lt"/>
              </a:rPr>
              <a:t>新团员必须参加入团仪式，在团旗下进行入团宣誓</a:t>
            </a:r>
            <a:endParaRPr lang="en-US" altLang="zh-CN" sz="2800" b="1" dirty="0">
              <a:solidFill>
                <a:srgbClr val="DC0005"/>
              </a:solidFill>
              <a:cs typeface="+mn-ea"/>
              <a:sym typeface="+mn-lt"/>
            </a:endParaRPr>
          </a:p>
        </p:txBody>
      </p:sp>
      <p:sp>
        <p:nvSpPr>
          <p:cNvPr id="11" name="矩形 10"/>
          <p:cNvSpPr/>
          <p:nvPr/>
        </p:nvSpPr>
        <p:spPr>
          <a:xfrm>
            <a:off x="844908" y="4707024"/>
            <a:ext cx="10561316" cy="1192779"/>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2" name="圆角矩形 11"/>
          <p:cNvSpPr/>
          <p:nvPr/>
        </p:nvSpPr>
        <p:spPr>
          <a:xfrm>
            <a:off x="4973779" y="4429705"/>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第六条</a:t>
            </a:r>
            <a:endParaRPr lang="zh-CN" altLang="en-US" sz="2400" dirty="0">
              <a:solidFill>
                <a:schemeClr val="bg1"/>
              </a:solidFill>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10027749" y="5218885"/>
            <a:ext cx="1884560" cy="935752"/>
          </a:xfrm>
          <a:prstGeom prst="rect">
            <a:avLst/>
          </a:prstGeom>
        </p:spPr>
      </p:pic>
      <p:sp>
        <p:nvSpPr>
          <p:cNvPr id="14" name="矩形 13"/>
          <p:cNvSpPr/>
          <p:nvPr/>
        </p:nvSpPr>
        <p:spPr>
          <a:xfrm>
            <a:off x="963537" y="5109187"/>
            <a:ext cx="10324058" cy="458908"/>
          </a:xfrm>
          <a:prstGeom prst="rect">
            <a:avLst/>
          </a:prstGeom>
        </p:spPr>
        <p:txBody>
          <a:bodyPr wrap="square">
            <a:spAutoFit/>
          </a:bodyPr>
          <a:lstStyle/>
          <a:p>
            <a:pPr lvl="0" algn="ctr">
              <a:lnSpc>
                <a:spcPct val="150000"/>
              </a:lnSpc>
            </a:pPr>
            <a:r>
              <a:rPr lang="zh-CN" altLang="en-US" dirty="0">
                <a:solidFill>
                  <a:srgbClr val="333333"/>
                </a:solidFill>
                <a:cs typeface="+mn-ea"/>
                <a:sym typeface="+mn-lt"/>
              </a:rPr>
              <a:t>团员由一个基层组织转移到另一个基层组织，必须及时办理组织关系转接手续。</a:t>
            </a:r>
          </a:p>
        </p:txBody>
      </p:sp>
      <p:sp>
        <p:nvSpPr>
          <p:cNvPr id="18" name="文本框 17">
            <a:extLst>
              <a:ext uri="{FF2B5EF4-FFF2-40B4-BE49-F238E27FC236}">
                <a16:creationId xmlns:a16="http://schemas.microsoft.com/office/drawing/2014/main" xmlns="" id="{9DCF2E2E-3631-460B-B2AF-0081E640049A}"/>
              </a:ext>
            </a:extLst>
          </p:cNvPr>
          <p:cNvSpPr txBox="1"/>
          <p:nvPr/>
        </p:nvSpPr>
        <p:spPr>
          <a:xfrm>
            <a:off x="1396638" y="549572"/>
            <a:ext cx="800219" cy="461665"/>
          </a:xfrm>
          <a:prstGeom prst="rect">
            <a:avLst/>
          </a:prstGeom>
          <a:noFill/>
        </p:spPr>
        <p:txBody>
          <a:bodyPr wrap="none" rtlCol="0">
            <a:spAutoFit/>
          </a:bodyPr>
          <a:lstStyle/>
          <a:p>
            <a:r>
              <a:rPr lang="zh-CN" altLang="en-US" sz="2400" dirty="0">
                <a:solidFill>
                  <a:srgbClr val="C00000"/>
                </a:solidFill>
                <a:cs typeface="+mn-ea"/>
                <a:sym typeface="+mn-lt"/>
              </a:rPr>
              <a:t>团员</a:t>
            </a:r>
          </a:p>
        </p:txBody>
      </p:sp>
      <p:cxnSp>
        <p:nvCxnSpPr>
          <p:cNvPr id="19" name="直接连接符 18">
            <a:extLst>
              <a:ext uri="{FF2B5EF4-FFF2-40B4-BE49-F238E27FC236}">
                <a16:creationId xmlns:a16="http://schemas.microsoft.com/office/drawing/2014/main" xmlns="" id="{AEFECAED-C18A-4689-8DEA-B40A82AFA7E2}"/>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8297F3C8-0FF6-4485-868C-29BB393809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261160529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5000"/>
                                  </p:iterate>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0.70"/>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5000"/>
                                  </p:iterate>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arn(inVertical)">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P spid="14"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158043" y="2196171"/>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第七条</a:t>
            </a:r>
            <a:endParaRPr lang="zh-CN" altLang="en-US" sz="2400" dirty="0">
              <a:solidFill>
                <a:schemeClr val="bg1"/>
              </a:solidFill>
              <a:cs typeface="+mn-ea"/>
              <a:sym typeface="+mn-lt"/>
            </a:endParaRPr>
          </a:p>
        </p:txBody>
      </p:sp>
      <p:sp>
        <p:nvSpPr>
          <p:cNvPr id="7" name="矩形 6"/>
          <p:cNvSpPr/>
          <p:nvPr/>
        </p:nvSpPr>
        <p:spPr>
          <a:xfrm>
            <a:off x="947889" y="4024326"/>
            <a:ext cx="10324058" cy="458908"/>
          </a:xfrm>
          <a:prstGeom prst="rect">
            <a:avLst/>
          </a:prstGeom>
        </p:spPr>
        <p:txBody>
          <a:bodyPr wrap="square">
            <a:spAutoFit/>
          </a:bodyPr>
          <a:lstStyle/>
          <a:p>
            <a:pPr lvl="0" algn="ctr">
              <a:lnSpc>
                <a:spcPct val="150000"/>
              </a:lnSpc>
            </a:pPr>
            <a:r>
              <a:rPr lang="zh-CN" altLang="en-US" dirty="0">
                <a:solidFill>
                  <a:srgbClr val="DC0005"/>
                </a:solidFill>
                <a:cs typeface="+mn-ea"/>
                <a:sym typeface="+mn-lt"/>
              </a:rPr>
              <a:t>奖励分为：</a:t>
            </a:r>
            <a:r>
              <a:rPr lang="zh-CN" altLang="en-US" dirty="0">
                <a:solidFill>
                  <a:srgbClr val="333333"/>
                </a:solidFill>
                <a:cs typeface="+mn-ea"/>
                <a:sym typeface="+mn-lt"/>
              </a:rPr>
              <a:t>通报表扬，由团的中央、省、市、县级委员会和基层团委授予优秀共青团员称号。</a:t>
            </a:r>
          </a:p>
        </p:txBody>
      </p:sp>
      <p:sp>
        <p:nvSpPr>
          <p:cNvPr id="8" name="矩形 7"/>
          <p:cNvSpPr/>
          <p:nvPr/>
        </p:nvSpPr>
        <p:spPr>
          <a:xfrm>
            <a:off x="2037805" y="2853078"/>
            <a:ext cx="8144226" cy="1135054"/>
          </a:xfrm>
          <a:prstGeom prst="rect">
            <a:avLst/>
          </a:prstGeom>
        </p:spPr>
        <p:txBody>
          <a:bodyPr wrap="square">
            <a:spAutoFit/>
          </a:bodyPr>
          <a:lstStyle/>
          <a:p>
            <a:pPr lvl="0" algn="ctr">
              <a:lnSpc>
                <a:spcPct val="150000"/>
              </a:lnSpc>
            </a:pPr>
            <a:r>
              <a:rPr lang="zh-CN" altLang="en-US" sz="2400" dirty="0">
                <a:solidFill>
                  <a:srgbClr val="DC0005"/>
                </a:solidFill>
                <a:cs typeface="+mn-ea"/>
                <a:sym typeface="+mn-lt"/>
              </a:rPr>
              <a:t>对于模范履行团员义务、在社会主义现代化建设和保卫祖国的事业中有显著成绩的团员，团的组织应当给以奖励</a:t>
            </a:r>
          </a:p>
        </p:txBody>
      </p:sp>
      <p:sp>
        <p:nvSpPr>
          <p:cNvPr id="12" name="文本框 11">
            <a:extLst>
              <a:ext uri="{FF2B5EF4-FFF2-40B4-BE49-F238E27FC236}">
                <a16:creationId xmlns:a16="http://schemas.microsoft.com/office/drawing/2014/main" xmlns="" id="{FA600D9E-AE77-4175-96F4-AA908E63CF78}"/>
              </a:ext>
            </a:extLst>
          </p:cNvPr>
          <p:cNvSpPr txBox="1"/>
          <p:nvPr/>
        </p:nvSpPr>
        <p:spPr>
          <a:xfrm>
            <a:off x="1396638" y="549572"/>
            <a:ext cx="800219" cy="461665"/>
          </a:xfrm>
          <a:prstGeom prst="rect">
            <a:avLst/>
          </a:prstGeom>
          <a:noFill/>
        </p:spPr>
        <p:txBody>
          <a:bodyPr wrap="none" rtlCol="0">
            <a:spAutoFit/>
          </a:bodyPr>
          <a:lstStyle/>
          <a:p>
            <a:r>
              <a:rPr lang="zh-CN" altLang="en-US" sz="2400" dirty="0">
                <a:solidFill>
                  <a:srgbClr val="C00000"/>
                </a:solidFill>
                <a:cs typeface="+mn-ea"/>
                <a:sym typeface="+mn-lt"/>
              </a:rPr>
              <a:t>团员</a:t>
            </a:r>
          </a:p>
        </p:txBody>
      </p:sp>
      <p:cxnSp>
        <p:nvCxnSpPr>
          <p:cNvPr id="13" name="直接连接符 12">
            <a:extLst>
              <a:ext uri="{FF2B5EF4-FFF2-40B4-BE49-F238E27FC236}">
                <a16:creationId xmlns:a16="http://schemas.microsoft.com/office/drawing/2014/main" xmlns="" id="{7B6D7F0C-794D-438F-AE7C-10A4B6DC4CCC}"/>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xmlns="" id="{95FB53F1-CE2E-4153-AB2C-3AD531F67D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0" name="图片 9">
            <a:extLst>
              <a:ext uri="{FF2B5EF4-FFF2-40B4-BE49-F238E27FC236}">
                <a16:creationId xmlns:a16="http://schemas.microsoft.com/office/drawing/2014/main" xmlns="" id="{259AAF6F-09C1-47FD-BAD0-6E9EBDBF6E2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374930216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5000"/>
                                  </p:iterate>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xmlns="" id="{ED69AA53-9BFD-4E75-ADFB-82CB0A4E9DF5}"/>
              </a:ext>
            </a:extLst>
          </p:cNvPr>
          <p:cNvGrpSpPr/>
          <p:nvPr/>
        </p:nvGrpSpPr>
        <p:grpSpPr>
          <a:xfrm>
            <a:off x="1206401" y="665098"/>
            <a:ext cx="9896888" cy="5481372"/>
            <a:chOff x="1206401" y="665098"/>
            <a:chExt cx="9896888" cy="5481372"/>
          </a:xfrm>
        </p:grpSpPr>
        <p:grpSp>
          <p:nvGrpSpPr>
            <p:cNvPr id="3" name="组合 2">
              <a:extLst>
                <a:ext uri="{FF2B5EF4-FFF2-40B4-BE49-F238E27FC236}">
                  <a16:creationId xmlns:a16="http://schemas.microsoft.com/office/drawing/2014/main" xmlns="" id="{3265EF42-F409-4E25-8E2D-4FDF5A225926}"/>
                </a:ext>
              </a:extLst>
            </p:cNvPr>
            <p:cNvGrpSpPr/>
            <p:nvPr/>
          </p:nvGrpSpPr>
          <p:grpSpPr>
            <a:xfrm>
              <a:off x="1206401" y="893840"/>
              <a:ext cx="4711898" cy="726472"/>
              <a:chOff x="1614295" y="868825"/>
              <a:chExt cx="4711898" cy="726472"/>
            </a:xfrm>
          </p:grpSpPr>
          <p:sp>
            <p:nvSpPr>
              <p:cNvPr id="6" name="圆角矩形 11">
                <a:extLst>
                  <a:ext uri="{FF2B5EF4-FFF2-40B4-BE49-F238E27FC236}">
                    <a16:creationId xmlns:a16="http://schemas.microsoft.com/office/drawing/2014/main" xmlns="" id="{3EF84BA8-FA77-4659-A773-DD39383E8DC5}"/>
                  </a:ext>
                </a:extLst>
              </p:cNvPr>
              <p:cNvSpPr/>
              <p:nvPr/>
            </p:nvSpPr>
            <p:spPr>
              <a:xfrm>
                <a:off x="1614295" y="877208"/>
                <a:ext cx="953203" cy="709706"/>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00</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7" name="圆角矩形 12">
                <a:extLst>
                  <a:ext uri="{FF2B5EF4-FFF2-40B4-BE49-F238E27FC236}">
                    <a16:creationId xmlns:a16="http://schemas.microsoft.com/office/drawing/2014/main" xmlns="" id="{36118C89-2447-431A-8AA4-4A376546FF1E}"/>
                  </a:ext>
                </a:extLst>
              </p:cNvPr>
              <p:cNvSpPr/>
              <p:nvPr/>
            </p:nvSpPr>
            <p:spPr>
              <a:xfrm>
                <a:off x="2667258" y="868825"/>
                <a:ext cx="3658935" cy="726472"/>
              </a:xfrm>
              <a:prstGeom prst="roundRect">
                <a:avLst/>
              </a:prstGeom>
              <a:solidFill>
                <a:srgbClr val="C0352E"/>
              </a:solidFill>
              <a:ln w="12700" cap="flat" cmpd="sng" algn="ctr">
                <a:noFill/>
                <a:prstDash val="solid"/>
                <a:miter lim="800000"/>
              </a:ln>
              <a:effectLst/>
            </p:spPr>
            <p:txBody>
              <a:bodyPr rtlCol="0" anchor="ctr"/>
              <a:lstStyle/>
              <a:p>
                <a:pPr lvl="0">
                  <a:defRPr/>
                </a:pPr>
                <a:r>
                  <a:rPr lang="zh-CN" altLang="en-US" sz="2000" b="1" kern="0" dirty="0">
                    <a:solidFill>
                      <a:prstClr val="white"/>
                    </a:solidFill>
                    <a:cs typeface="+mn-ea"/>
                    <a:sym typeface="+mn-lt"/>
                  </a:rPr>
                  <a:t>总 则</a:t>
                </a:r>
              </a:p>
            </p:txBody>
          </p:sp>
        </p:grpSp>
        <p:sp>
          <p:nvSpPr>
            <p:cNvPr id="8" name="圆角矩形 13">
              <a:extLst>
                <a:ext uri="{FF2B5EF4-FFF2-40B4-BE49-F238E27FC236}">
                  <a16:creationId xmlns:a16="http://schemas.microsoft.com/office/drawing/2014/main" xmlns="" id="{1D863AB8-ECB0-43E2-A781-DC296E4E9B4A}"/>
                </a:ext>
              </a:extLst>
            </p:cNvPr>
            <p:cNvSpPr/>
            <p:nvPr/>
          </p:nvSpPr>
          <p:spPr>
            <a:xfrm>
              <a:off x="1206404" y="1783316"/>
              <a:ext cx="953200" cy="730334"/>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01</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9" name="圆角矩形 14">
              <a:extLst>
                <a:ext uri="{FF2B5EF4-FFF2-40B4-BE49-F238E27FC236}">
                  <a16:creationId xmlns:a16="http://schemas.microsoft.com/office/drawing/2014/main" xmlns="" id="{B91420F6-7EF9-4276-8D6A-B716CAD58814}"/>
                </a:ext>
              </a:extLst>
            </p:cNvPr>
            <p:cNvSpPr/>
            <p:nvPr/>
          </p:nvSpPr>
          <p:spPr>
            <a:xfrm>
              <a:off x="2259366" y="1783316"/>
              <a:ext cx="3646233" cy="730335"/>
            </a:xfrm>
            <a:prstGeom prst="roundRect">
              <a:avLst/>
            </a:prstGeom>
            <a:solidFill>
              <a:srgbClr val="C0352E"/>
            </a:solidFill>
            <a:ln w="12700" cap="flat" cmpd="sng" algn="ctr">
              <a:noFill/>
              <a:prstDash val="solid"/>
              <a:miter lim="800000"/>
            </a:ln>
            <a:effectLst/>
          </p:spPr>
          <p:txBody>
            <a:bodyPr rtlCol="0" anchor="ctr"/>
            <a:lstStyle/>
            <a:p>
              <a:r>
                <a:rPr lang="zh-CN" altLang="en-US" sz="2000" b="1" kern="0" dirty="0">
                  <a:solidFill>
                    <a:prstClr val="white"/>
                  </a:solidFill>
                  <a:cs typeface="+mn-ea"/>
                  <a:sym typeface="+mn-lt"/>
                </a:rPr>
                <a:t>团员</a:t>
              </a:r>
            </a:p>
          </p:txBody>
        </p:sp>
        <p:sp>
          <p:nvSpPr>
            <p:cNvPr id="10" name="圆角矩形 15">
              <a:extLst>
                <a:ext uri="{FF2B5EF4-FFF2-40B4-BE49-F238E27FC236}">
                  <a16:creationId xmlns:a16="http://schemas.microsoft.com/office/drawing/2014/main" xmlns="" id="{D383DD16-904C-4E9C-B06F-D978933F3409}"/>
                </a:ext>
              </a:extLst>
            </p:cNvPr>
            <p:cNvSpPr/>
            <p:nvPr/>
          </p:nvSpPr>
          <p:spPr>
            <a:xfrm>
              <a:off x="1206403" y="2706048"/>
              <a:ext cx="953200" cy="709706"/>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02</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11" name="圆角矩形 16">
              <a:extLst>
                <a:ext uri="{FF2B5EF4-FFF2-40B4-BE49-F238E27FC236}">
                  <a16:creationId xmlns:a16="http://schemas.microsoft.com/office/drawing/2014/main" xmlns="" id="{8A9522CE-177F-440C-9B02-658EB09D633B}"/>
                </a:ext>
              </a:extLst>
            </p:cNvPr>
            <p:cNvSpPr/>
            <p:nvPr/>
          </p:nvSpPr>
          <p:spPr>
            <a:xfrm>
              <a:off x="2259365" y="2697665"/>
              <a:ext cx="3646233" cy="726472"/>
            </a:xfrm>
            <a:prstGeom prst="roundRect">
              <a:avLst/>
            </a:prstGeom>
            <a:solidFill>
              <a:srgbClr val="C0352E"/>
            </a:solidFill>
            <a:ln w="12700" cap="flat" cmpd="sng" algn="ctr">
              <a:noFill/>
              <a:prstDash val="solid"/>
              <a:miter lim="800000"/>
            </a:ln>
            <a:effectLst/>
          </p:spPr>
          <p:txBody>
            <a:bodyPr rtlCol="0" anchor="ctr"/>
            <a:lstStyle/>
            <a:p>
              <a:pPr lvl="0">
                <a:defRPr/>
              </a:pPr>
              <a:r>
                <a:rPr lang="zh-CN" altLang="en-US" sz="2000" b="1" kern="0" dirty="0">
                  <a:solidFill>
                    <a:prstClr val="white"/>
                  </a:solidFill>
                  <a:cs typeface="+mn-ea"/>
                  <a:sym typeface="+mn-lt"/>
                </a:rPr>
                <a:t>团的组织制度</a:t>
              </a:r>
            </a:p>
          </p:txBody>
        </p:sp>
        <p:sp>
          <p:nvSpPr>
            <p:cNvPr id="14" name="圆角矩形 19">
              <a:extLst>
                <a:ext uri="{FF2B5EF4-FFF2-40B4-BE49-F238E27FC236}">
                  <a16:creationId xmlns:a16="http://schemas.microsoft.com/office/drawing/2014/main" xmlns="" id="{F317CF8D-5CC1-435B-B889-E82B5A278A90}"/>
                </a:ext>
              </a:extLst>
            </p:cNvPr>
            <p:cNvSpPr/>
            <p:nvPr/>
          </p:nvSpPr>
          <p:spPr>
            <a:xfrm>
              <a:off x="1206403" y="3608152"/>
              <a:ext cx="953200" cy="730334"/>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03</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19" name="圆角矩形 20">
              <a:extLst>
                <a:ext uri="{FF2B5EF4-FFF2-40B4-BE49-F238E27FC236}">
                  <a16:creationId xmlns:a16="http://schemas.microsoft.com/office/drawing/2014/main" xmlns="" id="{F638AAB0-AECF-431B-851F-E987C18E7642}"/>
                </a:ext>
              </a:extLst>
            </p:cNvPr>
            <p:cNvSpPr/>
            <p:nvPr/>
          </p:nvSpPr>
          <p:spPr>
            <a:xfrm>
              <a:off x="2259364" y="3608151"/>
              <a:ext cx="3658935" cy="730336"/>
            </a:xfrm>
            <a:prstGeom prst="roundRect">
              <a:avLst/>
            </a:prstGeom>
            <a:solidFill>
              <a:srgbClr val="C0352E"/>
            </a:solidFill>
            <a:ln w="12700" cap="flat" cmpd="sng" algn="ctr">
              <a:noFill/>
              <a:prstDash val="solid"/>
              <a:miter lim="800000"/>
            </a:ln>
            <a:effectLst/>
          </p:spPr>
          <p:txBody>
            <a:bodyPr rtlCol="0" anchor="ctr"/>
            <a:lstStyle/>
            <a:p>
              <a:r>
                <a:rPr lang="zh-CN" altLang="en-US" sz="2000" b="1" kern="0" dirty="0">
                  <a:solidFill>
                    <a:prstClr val="white"/>
                  </a:solidFill>
                  <a:cs typeface="+mn-ea"/>
                  <a:sym typeface="+mn-lt"/>
                </a:rPr>
                <a:t>团的中央组织</a:t>
              </a:r>
            </a:p>
          </p:txBody>
        </p:sp>
        <p:sp>
          <p:nvSpPr>
            <p:cNvPr id="20" name="圆角矩形 21">
              <a:extLst>
                <a:ext uri="{FF2B5EF4-FFF2-40B4-BE49-F238E27FC236}">
                  <a16:creationId xmlns:a16="http://schemas.microsoft.com/office/drawing/2014/main" xmlns="" id="{EDB3F60C-BBDE-48AF-82F9-208E193E310B}"/>
                </a:ext>
              </a:extLst>
            </p:cNvPr>
            <p:cNvSpPr/>
            <p:nvPr/>
          </p:nvSpPr>
          <p:spPr>
            <a:xfrm>
              <a:off x="1206402" y="4522501"/>
              <a:ext cx="953199" cy="713482"/>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04</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21" name="圆角矩形 22">
              <a:extLst>
                <a:ext uri="{FF2B5EF4-FFF2-40B4-BE49-F238E27FC236}">
                  <a16:creationId xmlns:a16="http://schemas.microsoft.com/office/drawing/2014/main" xmlns="" id="{636B3FF3-F3D8-4425-94A8-B97A77E5DAAD}"/>
                </a:ext>
              </a:extLst>
            </p:cNvPr>
            <p:cNvSpPr/>
            <p:nvPr/>
          </p:nvSpPr>
          <p:spPr>
            <a:xfrm>
              <a:off x="2259364" y="4522501"/>
              <a:ext cx="3658935" cy="713482"/>
            </a:xfrm>
            <a:prstGeom prst="roundRect">
              <a:avLst/>
            </a:prstGeom>
            <a:solidFill>
              <a:srgbClr val="C0352E"/>
            </a:solidFill>
            <a:ln w="12700" cap="flat" cmpd="sng" algn="ctr">
              <a:noFill/>
              <a:prstDash val="solid"/>
              <a:miter lim="800000"/>
            </a:ln>
            <a:effectLst/>
          </p:spPr>
          <p:txBody>
            <a:bodyPr rtlCol="0" anchor="ctr"/>
            <a:lstStyle/>
            <a:p>
              <a:pPr lvl="0">
                <a:defRPr/>
              </a:pPr>
              <a:r>
                <a:rPr lang="zh-CN" altLang="en-US" sz="2000" b="1" kern="0" dirty="0">
                  <a:solidFill>
                    <a:prstClr val="white"/>
                  </a:solidFill>
                  <a:cs typeface="+mn-ea"/>
                  <a:sym typeface="+mn-lt"/>
                </a:rPr>
                <a:t>团的地方组织、解放军和武警部队中团的组织</a:t>
              </a:r>
            </a:p>
          </p:txBody>
        </p:sp>
        <p:sp>
          <p:nvSpPr>
            <p:cNvPr id="24" name="圆角矩形 11">
              <a:extLst>
                <a:ext uri="{FF2B5EF4-FFF2-40B4-BE49-F238E27FC236}">
                  <a16:creationId xmlns:a16="http://schemas.microsoft.com/office/drawing/2014/main" xmlns="" id="{9E472F73-2CC4-471D-85D3-0596A23D93E8}"/>
                </a:ext>
              </a:extLst>
            </p:cNvPr>
            <p:cNvSpPr/>
            <p:nvPr/>
          </p:nvSpPr>
          <p:spPr>
            <a:xfrm>
              <a:off x="1206401" y="5428381"/>
              <a:ext cx="953203" cy="709706"/>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05</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25" name="圆角矩形 12">
              <a:extLst>
                <a:ext uri="{FF2B5EF4-FFF2-40B4-BE49-F238E27FC236}">
                  <a16:creationId xmlns:a16="http://schemas.microsoft.com/office/drawing/2014/main" xmlns="" id="{00AE5C43-98BC-444E-85EB-13701BEB7CBF}"/>
                </a:ext>
              </a:extLst>
            </p:cNvPr>
            <p:cNvSpPr/>
            <p:nvPr/>
          </p:nvSpPr>
          <p:spPr>
            <a:xfrm>
              <a:off x="2259365" y="5419998"/>
              <a:ext cx="3646234" cy="726472"/>
            </a:xfrm>
            <a:prstGeom prst="roundRect">
              <a:avLst/>
            </a:prstGeom>
            <a:solidFill>
              <a:srgbClr val="C0352E"/>
            </a:solidFill>
            <a:ln w="12700" cap="flat" cmpd="sng" algn="ctr">
              <a:noFill/>
              <a:prstDash val="solid"/>
              <a:miter lim="800000"/>
            </a:ln>
            <a:effectLst/>
          </p:spPr>
          <p:txBody>
            <a:bodyPr rtlCol="0" anchor="ctr"/>
            <a:lstStyle/>
            <a:p>
              <a:pPr lvl="0">
                <a:defRPr/>
              </a:pPr>
              <a:r>
                <a:rPr lang="zh-CN" altLang="en-US" sz="2000" b="1" kern="0" dirty="0">
                  <a:solidFill>
                    <a:prstClr val="white"/>
                  </a:solidFill>
                  <a:cs typeface="+mn-ea"/>
                  <a:sym typeface="+mn-lt"/>
                </a:rPr>
                <a:t>团的基层组织</a:t>
              </a:r>
            </a:p>
          </p:txBody>
        </p:sp>
        <p:sp>
          <p:nvSpPr>
            <p:cNvPr id="27" name="圆角矩形 13">
              <a:extLst>
                <a:ext uri="{FF2B5EF4-FFF2-40B4-BE49-F238E27FC236}">
                  <a16:creationId xmlns:a16="http://schemas.microsoft.com/office/drawing/2014/main" xmlns="" id="{3A8F0609-BCF9-4AD6-B570-02454A0A02AC}"/>
                </a:ext>
              </a:extLst>
            </p:cNvPr>
            <p:cNvSpPr/>
            <p:nvPr/>
          </p:nvSpPr>
          <p:spPr>
            <a:xfrm>
              <a:off x="6199319" y="1797831"/>
              <a:ext cx="915365" cy="730334"/>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06</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28" name="圆角矩形 14">
              <a:extLst>
                <a:ext uri="{FF2B5EF4-FFF2-40B4-BE49-F238E27FC236}">
                  <a16:creationId xmlns:a16="http://schemas.microsoft.com/office/drawing/2014/main" xmlns="" id="{DE4806A9-5DEC-43C6-AE25-B06EB63EE949}"/>
                </a:ext>
              </a:extLst>
            </p:cNvPr>
            <p:cNvSpPr/>
            <p:nvPr/>
          </p:nvSpPr>
          <p:spPr>
            <a:xfrm>
              <a:off x="7239575" y="1797831"/>
              <a:ext cx="3646233" cy="730335"/>
            </a:xfrm>
            <a:prstGeom prst="roundRect">
              <a:avLst/>
            </a:prstGeom>
            <a:solidFill>
              <a:srgbClr val="C0352E"/>
            </a:solidFill>
            <a:ln w="12700" cap="flat" cmpd="sng" algn="ctr">
              <a:noFill/>
              <a:prstDash val="solid"/>
              <a:miter lim="800000"/>
            </a:ln>
            <a:effectLst/>
          </p:spPr>
          <p:txBody>
            <a:bodyPr rtlCol="0" anchor="ctr"/>
            <a:lstStyle/>
            <a:p>
              <a:r>
                <a:rPr lang="zh-CN" altLang="en-US" sz="2000" b="1" kern="0" dirty="0">
                  <a:solidFill>
                    <a:prstClr val="white"/>
                  </a:solidFill>
                  <a:cs typeface="+mn-ea"/>
                  <a:sym typeface="+mn-lt"/>
                </a:rPr>
                <a:t>团的干部</a:t>
              </a:r>
            </a:p>
          </p:txBody>
        </p:sp>
        <p:sp>
          <p:nvSpPr>
            <p:cNvPr id="30" name="圆角矩形 15">
              <a:extLst>
                <a:ext uri="{FF2B5EF4-FFF2-40B4-BE49-F238E27FC236}">
                  <a16:creationId xmlns:a16="http://schemas.microsoft.com/office/drawing/2014/main" xmlns="" id="{483ACCE9-DF19-4302-866A-46BFC9C98329}"/>
                </a:ext>
              </a:extLst>
            </p:cNvPr>
            <p:cNvSpPr/>
            <p:nvPr/>
          </p:nvSpPr>
          <p:spPr>
            <a:xfrm>
              <a:off x="6199318" y="2720181"/>
              <a:ext cx="915367" cy="709706"/>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07</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31" name="圆角矩形 16">
              <a:extLst>
                <a:ext uri="{FF2B5EF4-FFF2-40B4-BE49-F238E27FC236}">
                  <a16:creationId xmlns:a16="http://schemas.microsoft.com/office/drawing/2014/main" xmlns="" id="{9ED479E0-B50D-4FF2-9E8E-E04FD3B579F6}"/>
                </a:ext>
              </a:extLst>
            </p:cNvPr>
            <p:cNvSpPr/>
            <p:nvPr/>
          </p:nvSpPr>
          <p:spPr>
            <a:xfrm>
              <a:off x="7239575" y="2711798"/>
              <a:ext cx="3646233" cy="726472"/>
            </a:xfrm>
            <a:prstGeom prst="roundRect">
              <a:avLst/>
            </a:prstGeom>
            <a:solidFill>
              <a:srgbClr val="C0352E"/>
            </a:solidFill>
            <a:ln w="12700" cap="flat" cmpd="sng" algn="ctr">
              <a:noFill/>
              <a:prstDash val="solid"/>
              <a:miter lim="800000"/>
            </a:ln>
            <a:effectLst/>
          </p:spPr>
          <p:txBody>
            <a:bodyPr rtlCol="0" anchor="ctr"/>
            <a:lstStyle/>
            <a:p>
              <a:pPr lvl="0">
                <a:defRPr/>
              </a:pPr>
              <a:r>
                <a:rPr lang="zh-CN" altLang="en-US" sz="2000" b="1" kern="0" dirty="0">
                  <a:solidFill>
                    <a:prstClr val="white"/>
                  </a:solidFill>
                  <a:cs typeface="+mn-ea"/>
                  <a:sym typeface="+mn-lt"/>
                </a:rPr>
                <a:t>团的纪律</a:t>
              </a:r>
            </a:p>
          </p:txBody>
        </p:sp>
        <p:sp>
          <p:nvSpPr>
            <p:cNvPr id="33" name="圆角矩形 19">
              <a:extLst>
                <a:ext uri="{FF2B5EF4-FFF2-40B4-BE49-F238E27FC236}">
                  <a16:creationId xmlns:a16="http://schemas.microsoft.com/office/drawing/2014/main" xmlns="" id="{1D4A6224-7ED7-4334-AF9C-7789272585AB}"/>
                </a:ext>
              </a:extLst>
            </p:cNvPr>
            <p:cNvSpPr/>
            <p:nvPr/>
          </p:nvSpPr>
          <p:spPr>
            <a:xfrm>
              <a:off x="6199318" y="3621903"/>
              <a:ext cx="915366" cy="730334"/>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08</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34" name="圆角矩形 20">
              <a:extLst>
                <a:ext uri="{FF2B5EF4-FFF2-40B4-BE49-F238E27FC236}">
                  <a16:creationId xmlns:a16="http://schemas.microsoft.com/office/drawing/2014/main" xmlns="" id="{929D11F5-1B46-4E82-A21D-E4118877B623}"/>
                </a:ext>
              </a:extLst>
            </p:cNvPr>
            <p:cNvSpPr/>
            <p:nvPr/>
          </p:nvSpPr>
          <p:spPr>
            <a:xfrm>
              <a:off x="7239575" y="3621902"/>
              <a:ext cx="3658935" cy="730336"/>
            </a:xfrm>
            <a:prstGeom prst="roundRect">
              <a:avLst/>
            </a:prstGeom>
            <a:solidFill>
              <a:srgbClr val="C0352E"/>
            </a:solidFill>
            <a:ln w="12700" cap="flat" cmpd="sng" algn="ctr">
              <a:noFill/>
              <a:prstDash val="solid"/>
              <a:miter lim="800000"/>
            </a:ln>
            <a:effectLst/>
          </p:spPr>
          <p:txBody>
            <a:bodyPr rtlCol="0" anchor="ctr"/>
            <a:lstStyle/>
            <a:p>
              <a:r>
                <a:rPr lang="zh-CN" altLang="en-US" sz="2000" b="1" kern="0" dirty="0">
                  <a:solidFill>
                    <a:prstClr val="white"/>
                  </a:solidFill>
                  <a:cs typeface="+mn-ea"/>
                  <a:sym typeface="+mn-lt"/>
                </a:rPr>
                <a:t>团旗、团徽、团歌</a:t>
              </a:r>
            </a:p>
          </p:txBody>
        </p:sp>
        <p:sp>
          <p:nvSpPr>
            <p:cNvPr id="36" name="圆角矩形 21">
              <a:extLst>
                <a:ext uri="{FF2B5EF4-FFF2-40B4-BE49-F238E27FC236}">
                  <a16:creationId xmlns:a16="http://schemas.microsoft.com/office/drawing/2014/main" xmlns="" id="{EEDE3BCE-03F1-4C96-BAD8-7EFC5B880CF4}"/>
                </a:ext>
              </a:extLst>
            </p:cNvPr>
            <p:cNvSpPr/>
            <p:nvPr/>
          </p:nvSpPr>
          <p:spPr>
            <a:xfrm>
              <a:off x="6199318" y="4535870"/>
              <a:ext cx="915366" cy="713482"/>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09</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37" name="圆角矩形 22">
              <a:extLst>
                <a:ext uri="{FF2B5EF4-FFF2-40B4-BE49-F238E27FC236}">
                  <a16:creationId xmlns:a16="http://schemas.microsoft.com/office/drawing/2014/main" xmlns="" id="{CC0FB832-A92F-46CE-B433-F76D7FF783A8}"/>
                </a:ext>
              </a:extLst>
            </p:cNvPr>
            <p:cNvSpPr/>
            <p:nvPr/>
          </p:nvSpPr>
          <p:spPr>
            <a:xfrm>
              <a:off x="7239575" y="4535871"/>
              <a:ext cx="3658935" cy="713482"/>
            </a:xfrm>
            <a:prstGeom prst="roundRect">
              <a:avLst/>
            </a:prstGeom>
            <a:solidFill>
              <a:srgbClr val="C0352E"/>
            </a:solidFill>
            <a:ln w="12700" cap="flat" cmpd="sng" algn="ctr">
              <a:noFill/>
              <a:prstDash val="solid"/>
              <a:miter lim="800000"/>
            </a:ln>
            <a:effectLst/>
          </p:spPr>
          <p:txBody>
            <a:bodyPr rtlCol="0" anchor="ctr"/>
            <a:lstStyle/>
            <a:p>
              <a:pPr lvl="0">
                <a:defRPr/>
              </a:pPr>
              <a:r>
                <a:rPr lang="zh-CN" altLang="en-US" sz="2000" b="1" kern="0" dirty="0">
                  <a:solidFill>
                    <a:prstClr val="white"/>
                  </a:solidFill>
                  <a:cs typeface="+mn-ea"/>
                  <a:sym typeface="+mn-lt"/>
                </a:rPr>
                <a:t>团的经费</a:t>
              </a:r>
            </a:p>
          </p:txBody>
        </p:sp>
        <p:sp>
          <p:nvSpPr>
            <p:cNvPr id="39" name="圆角矩形 21">
              <a:extLst>
                <a:ext uri="{FF2B5EF4-FFF2-40B4-BE49-F238E27FC236}">
                  <a16:creationId xmlns:a16="http://schemas.microsoft.com/office/drawing/2014/main" xmlns="" id="{1CF892B7-5ACD-4ADA-B2DD-877622D64871}"/>
                </a:ext>
              </a:extLst>
            </p:cNvPr>
            <p:cNvSpPr/>
            <p:nvPr/>
          </p:nvSpPr>
          <p:spPr>
            <a:xfrm>
              <a:off x="6199318" y="5432987"/>
              <a:ext cx="915366" cy="713482"/>
            </a:xfrm>
            <a:prstGeom prst="roundRect">
              <a:avLst/>
            </a:prstGeom>
            <a:solidFill>
              <a:srgbClr val="C035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cs typeface="+mn-ea"/>
                  <a:sym typeface="+mn-lt"/>
                </a:rPr>
                <a:t>10</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40" name="圆角矩形 22">
              <a:extLst>
                <a:ext uri="{FF2B5EF4-FFF2-40B4-BE49-F238E27FC236}">
                  <a16:creationId xmlns:a16="http://schemas.microsoft.com/office/drawing/2014/main" xmlns="" id="{FE84C31C-9DC1-4F5C-94E8-A22C978FC522}"/>
                </a:ext>
              </a:extLst>
            </p:cNvPr>
            <p:cNvSpPr/>
            <p:nvPr/>
          </p:nvSpPr>
          <p:spPr>
            <a:xfrm>
              <a:off x="7239575" y="5432988"/>
              <a:ext cx="3658935" cy="713482"/>
            </a:xfrm>
            <a:prstGeom prst="roundRect">
              <a:avLst/>
            </a:prstGeom>
            <a:solidFill>
              <a:srgbClr val="C0352E"/>
            </a:solidFill>
            <a:ln w="12700" cap="flat" cmpd="sng" algn="ctr">
              <a:noFill/>
              <a:prstDash val="solid"/>
              <a:miter lim="800000"/>
            </a:ln>
            <a:effectLst/>
          </p:spPr>
          <p:txBody>
            <a:bodyPr rtlCol="0" anchor="ctr"/>
            <a:lstStyle/>
            <a:p>
              <a:pPr lvl="0">
                <a:defRPr/>
              </a:pPr>
              <a:r>
                <a:rPr lang="zh-CN" altLang="en-US" sz="2000" b="1" kern="0" dirty="0">
                  <a:solidFill>
                    <a:prstClr val="white"/>
                  </a:solidFill>
                  <a:cs typeface="+mn-ea"/>
                  <a:sym typeface="+mn-lt"/>
                </a:rPr>
                <a:t>团同少年先锋队的关系</a:t>
              </a:r>
            </a:p>
          </p:txBody>
        </p:sp>
        <p:sp>
          <p:nvSpPr>
            <p:cNvPr id="41" name="Text Placeholder 4">
              <a:extLst>
                <a:ext uri="{FF2B5EF4-FFF2-40B4-BE49-F238E27FC236}">
                  <a16:creationId xmlns:a16="http://schemas.microsoft.com/office/drawing/2014/main" xmlns="" id="{593BED15-E9FA-494C-BB99-62966E9EE899}"/>
                </a:ext>
              </a:extLst>
            </p:cNvPr>
            <p:cNvSpPr txBox="1"/>
            <p:nvPr/>
          </p:nvSpPr>
          <p:spPr>
            <a:xfrm>
              <a:off x="6199317" y="695887"/>
              <a:ext cx="4903972" cy="112237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zh-CN" altLang="en-US" sz="5400" b="1" dirty="0">
                  <a:ln>
                    <a:solidFill>
                      <a:schemeClr val="bg1"/>
                    </a:solidFill>
                  </a:ln>
                  <a:solidFill>
                    <a:srgbClr val="C00000"/>
                  </a:solidFill>
                  <a:effectLst>
                    <a:outerShdw blurRad="38100" dist="38100" dir="2700000" algn="tl">
                      <a:srgbClr val="000000">
                        <a:alpha val="43137"/>
                      </a:srgbClr>
                    </a:outerShdw>
                  </a:effectLst>
                  <a:cs typeface="+mn-ea"/>
                  <a:sym typeface="+mn-lt"/>
                </a:rPr>
                <a:t>目录</a:t>
              </a:r>
              <a:r>
                <a:rPr lang="zh-CN" altLang="en-US" sz="3500" b="1" dirty="0">
                  <a:ln>
                    <a:solidFill>
                      <a:schemeClr val="bg1"/>
                    </a:solidFill>
                  </a:ln>
                  <a:solidFill>
                    <a:srgbClr val="C00000"/>
                  </a:solidFill>
                  <a:effectLst>
                    <a:outerShdw blurRad="38100" dist="38100" dir="2700000" algn="tl">
                      <a:srgbClr val="000000">
                        <a:alpha val="43137"/>
                      </a:srgbClr>
                    </a:outerShdw>
                  </a:effectLst>
                  <a:cs typeface="+mn-ea"/>
                  <a:sym typeface="+mn-lt"/>
                </a:rPr>
                <a:t>       </a:t>
              </a:r>
              <a:r>
                <a:rPr lang="en-US" altLang="zh-CN" sz="3010" b="1" dirty="0">
                  <a:ln>
                    <a:solidFill>
                      <a:schemeClr val="bg1"/>
                    </a:solidFill>
                  </a:ln>
                  <a:solidFill>
                    <a:srgbClr val="C00000"/>
                  </a:solidFill>
                  <a:effectLst>
                    <a:outerShdw blurRad="38100" dist="38100" dir="2700000" algn="tl">
                      <a:srgbClr val="000000">
                        <a:alpha val="43137"/>
                      </a:srgbClr>
                    </a:outerShdw>
                  </a:effectLst>
                  <a:cs typeface="+mn-ea"/>
                  <a:sym typeface="+mn-lt"/>
                </a:rPr>
                <a:t>Contents</a:t>
              </a:r>
            </a:p>
          </p:txBody>
        </p:sp>
        <p:pic>
          <p:nvPicPr>
            <p:cNvPr id="42" name="PA_图片 8">
              <a:extLst>
                <a:ext uri="{FF2B5EF4-FFF2-40B4-BE49-F238E27FC236}">
                  <a16:creationId xmlns:a16="http://schemas.microsoft.com/office/drawing/2014/main" xmlns="" id="{C92EB16C-D0C4-4CE3-B78A-CDB0F3309FEF}"/>
                </a:ext>
              </a:extLst>
            </p:cNvPr>
            <p:cNvPicPr>
              <a:picLocks noChangeAspect="1"/>
            </p:cNvPicPr>
            <p:nvPr>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911736" y="665098"/>
              <a:ext cx="1012163" cy="1018812"/>
            </a:xfrm>
            <a:prstGeom prst="rect">
              <a:avLst/>
            </a:prstGeom>
          </p:spPr>
        </p:pic>
      </p:grpSp>
      <p:sp>
        <p:nvSpPr>
          <p:cNvPr id="2" name="文本框 1"/>
          <p:cNvSpPr txBox="1"/>
          <p:nvPr/>
        </p:nvSpPr>
        <p:spPr>
          <a:xfrm>
            <a:off x="2259364" y="257452"/>
            <a:ext cx="2055184" cy="276999"/>
          </a:xfrm>
          <a:prstGeom prst="rect">
            <a:avLst/>
          </a:prstGeom>
          <a:noFill/>
        </p:spPr>
        <p:txBody>
          <a:bodyPr wrap="square" rtlCol="0">
            <a:spAutoFit/>
          </a:bodyPr>
          <a:lstStyle/>
          <a:p>
            <a:r>
              <a:rPr lang="en-US" altLang="zh-CN" sz="1200" dirty="0">
                <a:solidFill>
                  <a:srgbClr val="F0F0F0"/>
                </a:solidFill>
              </a:rPr>
              <a:t>https://www.ypppt.com/</a:t>
            </a:r>
            <a:endParaRPr lang="zh-CN" altLang="en-US" sz="1200" dirty="0">
              <a:solidFill>
                <a:srgbClr val="F0F0F0"/>
              </a:solidFill>
            </a:endParaRPr>
          </a:p>
        </p:txBody>
      </p:sp>
    </p:spTree>
    <p:extLst>
      <p:ext uri="{BB962C8B-B14F-4D97-AF65-F5344CB8AC3E}">
        <p14:creationId xmlns:p14="http://schemas.microsoft.com/office/powerpoint/2010/main" val="36877276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9918" y="1843903"/>
            <a:ext cx="10561316" cy="247326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5158701" y="1566584"/>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第八条</a:t>
            </a:r>
            <a:endParaRPr lang="zh-CN" altLang="en-US" sz="2400" dirty="0">
              <a:solidFill>
                <a:schemeClr val="bg1"/>
              </a:solidFill>
              <a:cs typeface="+mn-ea"/>
              <a:sym typeface="+mn-lt"/>
            </a:endParaRPr>
          </a:p>
        </p:txBody>
      </p:sp>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10012759" y="3637915"/>
            <a:ext cx="1884560" cy="935752"/>
          </a:xfrm>
          <a:prstGeom prst="rect">
            <a:avLst/>
          </a:prstGeom>
        </p:spPr>
      </p:pic>
      <p:sp>
        <p:nvSpPr>
          <p:cNvPr id="9" name="矩形 8"/>
          <p:cNvSpPr/>
          <p:nvPr/>
        </p:nvSpPr>
        <p:spPr>
          <a:xfrm>
            <a:off x="948547" y="2818900"/>
            <a:ext cx="10324058" cy="1338828"/>
          </a:xfrm>
          <a:prstGeom prst="rect">
            <a:avLst/>
          </a:prstGeom>
        </p:spPr>
        <p:txBody>
          <a:bodyPr wrap="square">
            <a:spAutoFit/>
          </a:bodyPr>
          <a:lstStyle/>
          <a:p>
            <a:pPr lvl="0">
              <a:lnSpc>
                <a:spcPct val="150000"/>
              </a:lnSpc>
            </a:pPr>
            <a:r>
              <a:rPr lang="zh-CN" altLang="en-US" dirty="0">
                <a:solidFill>
                  <a:srgbClr val="333333"/>
                </a:solidFill>
                <a:cs typeface="+mn-ea"/>
                <a:sym typeface="+mn-lt"/>
              </a:rPr>
              <a:t>团员要求退团应向支部委员会递交书面报告，由支部大会决定除名，并报上级委员会备案。</a:t>
            </a:r>
          </a:p>
          <a:p>
            <a:pPr lvl="0">
              <a:lnSpc>
                <a:spcPct val="150000"/>
              </a:lnSpc>
            </a:pPr>
            <a:r>
              <a:rPr lang="zh-CN" altLang="en-US" dirty="0">
                <a:solidFill>
                  <a:srgbClr val="333333"/>
                </a:solidFill>
                <a:cs typeface="+mn-ea"/>
                <a:sym typeface="+mn-lt"/>
              </a:rPr>
              <a:t>团员没有正当理由，连续六个月不交纳团费、不过团的组织生活，或连续六个月不做团组织分配的工作，均被认为是自行脱团。团员自行脱团，应由支部大会决定除名，并报上级委员会批准。</a:t>
            </a:r>
          </a:p>
        </p:txBody>
      </p:sp>
      <p:sp>
        <p:nvSpPr>
          <p:cNvPr id="10" name="矩形 9"/>
          <p:cNvSpPr/>
          <p:nvPr/>
        </p:nvSpPr>
        <p:spPr>
          <a:xfrm>
            <a:off x="4581953" y="2223491"/>
            <a:ext cx="3057247" cy="523220"/>
          </a:xfrm>
          <a:prstGeom prst="rect">
            <a:avLst/>
          </a:prstGeom>
        </p:spPr>
        <p:txBody>
          <a:bodyPr wrap="none">
            <a:spAutoFit/>
          </a:bodyPr>
          <a:lstStyle/>
          <a:p>
            <a:pPr algn="ctr"/>
            <a:r>
              <a:rPr lang="zh-CN" altLang="en-US" sz="2800" b="1" dirty="0">
                <a:solidFill>
                  <a:srgbClr val="DC0005"/>
                </a:solidFill>
                <a:cs typeface="+mn-ea"/>
                <a:sym typeface="+mn-lt"/>
              </a:rPr>
              <a:t>团员有退团的自由</a:t>
            </a:r>
            <a:endParaRPr lang="en-US" altLang="zh-CN" sz="2800" b="1" dirty="0">
              <a:solidFill>
                <a:srgbClr val="DC0005"/>
              </a:solidFill>
              <a:cs typeface="+mn-ea"/>
              <a:sym typeface="+mn-lt"/>
            </a:endParaRPr>
          </a:p>
        </p:txBody>
      </p:sp>
      <p:sp>
        <p:nvSpPr>
          <p:cNvPr id="11" name="矩形 10"/>
          <p:cNvSpPr/>
          <p:nvPr/>
        </p:nvSpPr>
        <p:spPr>
          <a:xfrm>
            <a:off x="829918" y="4818302"/>
            <a:ext cx="10561316" cy="1192779"/>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2" name="圆角矩形 11"/>
          <p:cNvSpPr/>
          <p:nvPr/>
        </p:nvSpPr>
        <p:spPr>
          <a:xfrm>
            <a:off x="5158701" y="4540983"/>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第九条</a:t>
            </a:r>
            <a:endParaRPr lang="zh-CN" altLang="en-US" sz="2400" dirty="0">
              <a:solidFill>
                <a:schemeClr val="bg1"/>
              </a:solidFill>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10012759" y="5330163"/>
            <a:ext cx="1884560" cy="935752"/>
          </a:xfrm>
          <a:prstGeom prst="rect">
            <a:avLst/>
          </a:prstGeom>
        </p:spPr>
      </p:pic>
      <p:sp>
        <p:nvSpPr>
          <p:cNvPr id="14" name="矩形 13"/>
          <p:cNvSpPr/>
          <p:nvPr/>
        </p:nvSpPr>
        <p:spPr>
          <a:xfrm>
            <a:off x="948547" y="5220465"/>
            <a:ext cx="10324058" cy="458908"/>
          </a:xfrm>
          <a:prstGeom prst="rect">
            <a:avLst/>
          </a:prstGeom>
        </p:spPr>
        <p:txBody>
          <a:bodyPr wrap="square">
            <a:spAutoFit/>
          </a:bodyPr>
          <a:lstStyle/>
          <a:p>
            <a:pPr lvl="0" algn="ctr">
              <a:lnSpc>
                <a:spcPct val="150000"/>
              </a:lnSpc>
            </a:pPr>
            <a:r>
              <a:rPr lang="zh-CN" altLang="en-US" dirty="0">
                <a:solidFill>
                  <a:srgbClr val="333333"/>
                </a:solidFill>
                <a:cs typeface="+mn-ea"/>
                <a:sym typeface="+mn-lt"/>
              </a:rPr>
              <a:t>团的组织和团员应按规定管理和使用团员证。</a:t>
            </a:r>
          </a:p>
        </p:txBody>
      </p:sp>
      <p:sp>
        <p:nvSpPr>
          <p:cNvPr id="18" name="文本框 17">
            <a:extLst>
              <a:ext uri="{FF2B5EF4-FFF2-40B4-BE49-F238E27FC236}">
                <a16:creationId xmlns:a16="http://schemas.microsoft.com/office/drawing/2014/main" xmlns="" id="{562B6700-92DC-442A-8C6D-013F1A67FC17}"/>
              </a:ext>
            </a:extLst>
          </p:cNvPr>
          <p:cNvSpPr txBox="1"/>
          <p:nvPr/>
        </p:nvSpPr>
        <p:spPr>
          <a:xfrm>
            <a:off x="1396638" y="549572"/>
            <a:ext cx="800219" cy="461665"/>
          </a:xfrm>
          <a:prstGeom prst="rect">
            <a:avLst/>
          </a:prstGeom>
          <a:noFill/>
        </p:spPr>
        <p:txBody>
          <a:bodyPr wrap="none" rtlCol="0">
            <a:spAutoFit/>
          </a:bodyPr>
          <a:lstStyle/>
          <a:p>
            <a:r>
              <a:rPr lang="zh-CN" altLang="en-US" sz="2400" dirty="0">
                <a:solidFill>
                  <a:srgbClr val="C00000"/>
                </a:solidFill>
                <a:cs typeface="+mn-ea"/>
                <a:sym typeface="+mn-lt"/>
              </a:rPr>
              <a:t>团员</a:t>
            </a:r>
          </a:p>
        </p:txBody>
      </p:sp>
      <p:cxnSp>
        <p:nvCxnSpPr>
          <p:cNvPr id="19" name="直接连接符 18">
            <a:extLst>
              <a:ext uri="{FF2B5EF4-FFF2-40B4-BE49-F238E27FC236}">
                <a16:creationId xmlns:a16="http://schemas.microsoft.com/office/drawing/2014/main" xmlns="" id="{7CF0545C-B6A0-47F2-8643-50A87CEFF402}"/>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597E0DF1-6713-4C79-8702-B93AEA66AE2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360710068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5000"/>
                                  </p:iterate>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0.70"/>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5000"/>
                                  </p:iterate>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arn(inVertical)">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P spid="14"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第二章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767278"/>
            <a:ext cx="9745755" cy="1200329"/>
          </a:xfrm>
          <a:prstGeom prst="rect">
            <a:avLst/>
          </a:prstGeom>
        </p:spPr>
        <p:txBody>
          <a:bodyPr wrap="square">
            <a:spAutoFit/>
          </a:bodyPr>
          <a:lstStyle/>
          <a:p>
            <a:pPr algn="ctr"/>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团的组织制度</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330014235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2243" y="1535189"/>
            <a:ext cx="11487514" cy="5014098"/>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矩形 3"/>
          <p:cNvSpPr/>
          <p:nvPr/>
        </p:nvSpPr>
        <p:spPr>
          <a:xfrm>
            <a:off x="3669233" y="2594278"/>
            <a:ext cx="8170524" cy="3831818"/>
          </a:xfrm>
          <a:prstGeom prst="rect">
            <a:avLst/>
          </a:prstGeom>
        </p:spPr>
        <p:txBody>
          <a:bodyPr wrap="square">
            <a:spAutoFit/>
          </a:bodyPr>
          <a:lstStyle/>
          <a:p>
            <a:pPr lvl="0">
              <a:lnSpc>
                <a:spcPct val="150000"/>
              </a:lnSpc>
            </a:pPr>
            <a:r>
              <a:rPr lang="zh-CN" altLang="en-US" dirty="0">
                <a:solidFill>
                  <a:srgbClr val="DD0004"/>
                </a:solidFill>
                <a:cs typeface="+mn-ea"/>
                <a:sym typeface="+mn-lt"/>
              </a:rPr>
              <a:t>（一）</a:t>
            </a:r>
            <a:r>
              <a:rPr lang="zh-CN" altLang="en-US" dirty="0">
                <a:solidFill>
                  <a:srgbClr val="333333"/>
                </a:solidFill>
                <a:cs typeface="+mn-ea"/>
                <a:sym typeface="+mn-lt"/>
              </a:rPr>
              <a:t>团员个人服从组织，少数服从多数，下级组织服从上级组织。</a:t>
            </a:r>
          </a:p>
          <a:p>
            <a:pPr lvl="0">
              <a:lnSpc>
                <a:spcPct val="150000"/>
              </a:lnSpc>
            </a:pPr>
            <a:r>
              <a:rPr lang="zh-CN" altLang="en-US" dirty="0">
                <a:solidFill>
                  <a:srgbClr val="DD0004"/>
                </a:solidFill>
                <a:cs typeface="+mn-ea"/>
                <a:sym typeface="+mn-lt"/>
              </a:rPr>
              <a:t>（二）</a:t>
            </a:r>
            <a:r>
              <a:rPr lang="zh-CN" altLang="en-US" dirty="0">
                <a:solidFill>
                  <a:srgbClr val="333333"/>
                </a:solidFill>
                <a:cs typeface="+mn-ea"/>
                <a:sym typeface="+mn-lt"/>
              </a:rPr>
              <a:t>团的全国领导机关，是团的全国代表大会和它产生的中央委员会。地方各级团的领导机关，是同级团的代表大会和它产生的团的委员会，团的各级委员会向同级代表大会负责并报告工作。</a:t>
            </a:r>
          </a:p>
          <a:p>
            <a:pPr lvl="0">
              <a:lnSpc>
                <a:spcPct val="150000"/>
              </a:lnSpc>
            </a:pPr>
            <a:r>
              <a:rPr lang="zh-CN" altLang="en-US" dirty="0">
                <a:solidFill>
                  <a:srgbClr val="DD0004"/>
                </a:solidFill>
                <a:cs typeface="+mn-ea"/>
                <a:sym typeface="+mn-lt"/>
              </a:rPr>
              <a:t>（三）</a:t>
            </a:r>
            <a:r>
              <a:rPr lang="zh-CN" altLang="en-US" dirty="0">
                <a:solidFill>
                  <a:srgbClr val="333333"/>
                </a:solidFill>
                <a:cs typeface="+mn-ea"/>
                <a:sym typeface="+mn-lt"/>
              </a:rPr>
              <a:t>团的各级领导机关，除它们派出的代表机关外，都由选举产生。</a:t>
            </a:r>
          </a:p>
          <a:p>
            <a:pPr lvl="0">
              <a:lnSpc>
                <a:spcPct val="150000"/>
              </a:lnSpc>
            </a:pPr>
            <a:r>
              <a:rPr lang="zh-CN" altLang="en-US" dirty="0">
                <a:solidFill>
                  <a:srgbClr val="DD0004"/>
                </a:solidFill>
                <a:cs typeface="+mn-ea"/>
                <a:sym typeface="+mn-lt"/>
              </a:rPr>
              <a:t>（四）</a:t>
            </a:r>
            <a:r>
              <a:rPr lang="zh-CN" altLang="en-US" dirty="0">
                <a:solidFill>
                  <a:srgbClr val="333333"/>
                </a:solidFill>
                <a:cs typeface="+mn-ea"/>
                <a:sym typeface="+mn-lt"/>
              </a:rPr>
              <a:t>团的各级领导机关应当经常听取并认真处理下级组织和团员的意见；团的下级组织既要向上级组织请示、报告工作，又要独立负责地解决自己职责范围内的问题。团的各级组织要使团员对团内事务有更多的了解和参与。</a:t>
            </a:r>
          </a:p>
          <a:p>
            <a:pPr lvl="0">
              <a:lnSpc>
                <a:spcPct val="150000"/>
              </a:lnSpc>
            </a:pPr>
            <a:r>
              <a:rPr lang="zh-CN" altLang="en-US" dirty="0">
                <a:solidFill>
                  <a:srgbClr val="DD0004"/>
                </a:solidFill>
                <a:cs typeface="+mn-ea"/>
                <a:sym typeface="+mn-lt"/>
              </a:rPr>
              <a:t>（五）</a:t>
            </a:r>
            <a:r>
              <a:rPr lang="zh-CN" altLang="en-US" dirty="0">
                <a:solidFill>
                  <a:srgbClr val="333333"/>
                </a:solidFill>
                <a:cs typeface="+mn-ea"/>
                <a:sym typeface="+mn-lt"/>
              </a:rPr>
              <a:t>团的各级委员会实行集体领导和个人分工负责相结合的制度。</a:t>
            </a:r>
          </a:p>
        </p:txBody>
      </p:sp>
      <p:sp>
        <p:nvSpPr>
          <p:cNvPr id="6" name="圆角矩形 5"/>
          <p:cNvSpPr/>
          <p:nvPr/>
        </p:nvSpPr>
        <p:spPr>
          <a:xfrm>
            <a:off x="5144125" y="1257871"/>
            <a:ext cx="1903751"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第十条</a:t>
            </a:r>
            <a:endParaRPr lang="zh-CN" altLang="en-US" sz="2400" dirty="0">
              <a:solidFill>
                <a:schemeClr val="bg1"/>
              </a:solidFill>
              <a:cs typeface="+mn-ea"/>
              <a:sym typeface="+mn-lt"/>
            </a:endParaRPr>
          </a:p>
        </p:txBody>
      </p:sp>
      <p:sp>
        <p:nvSpPr>
          <p:cNvPr id="2" name="矩形 1"/>
          <p:cNvSpPr/>
          <p:nvPr/>
        </p:nvSpPr>
        <p:spPr>
          <a:xfrm>
            <a:off x="947142" y="2052595"/>
            <a:ext cx="9966417" cy="461665"/>
          </a:xfrm>
          <a:prstGeom prst="rect">
            <a:avLst/>
          </a:prstGeom>
        </p:spPr>
        <p:txBody>
          <a:bodyPr wrap="square">
            <a:spAutoFit/>
          </a:bodyPr>
          <a:lstStyle/>
          <a:p>
            <a:pPr algn="ctr"/>
            <a:r>
              <a:rPr lang="zh-CN" altLang="en-US" sz="2400" dirty="0">
                <a:solidFill>
                  <a:srgbClr val="DC0005"/>
                </a:solidFill>
                <a:cs typeface="+mn-ea"/>
                <a:sym typeface="+mn-lt"/>
              </a:rPr>
              <a:t>中国共产主义青年团是按照民主集中制组织起来的统一整体</a:t>
            </a:r>
          </a:p>
        </p:txBody>
      </p:sp>
      <p:sp>
        <p:nvSpPr>
          <p:cNvPr id="9" name="矩形 8"/>
          <p:cNvSpPr/>
          <p:nvPr/>
        </p:nvSpPr>
        <p:spPr>
          <a:xfrm>
            <a:off x="714576" y="2734288"/>
            <a:ext cx="2646878" cy="3492708"/>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2800" dirty="0">
              <a:solidFill>
                <a:schemeClr val="bg1"/>
              </a:solidFill>
              <a:cs typeface="+mn-ea"/>
              <a:sym typeface="+mn-lt"/>
            </a:endParaRPr>
          </a:p>
        </p:txBody>
      </p:sp>
      <p:sp>
        <p:nvSpPr>
          <p:cNvPr id="3" name="矩形 2"/>
          <p:cNvSpPr/>
          <p:nvPr/>
        </p:nvSpPr>
        <p:spPr>
          <a:xfrm>
            <a:off x="714576" y="3031666"/>
            <a:ext cx="2646878" cy="1200329"/>
          </a:xfrm>
          <a:prstGeom prst="rect">
            <a:avLst/>
          </a:prstGeom>
        </p:spPr>
        <p:txBody>
          <a:bodyPr wrap="square">
            <a:spAutoFit/>
          </a:bodyPr>
          <a:lstStyle/>
          <a:p>
            <a:pPr algn="ctr"/>
            <a:r>
              <a:rPr lang="zh-CN" altLang="en-US" sz="2400" dirty="0">
                <a:solidFill>
                  <a:schemeClr val="bg1"/>
                </a:solidFill>
                <a:cs typeface="+mn-ea"/>
                <a:sym typeface="+mn-lt"/>
              </a:rPr>
              <a:t>团的民主集中制</a:t>
            </a:r>
            <a:endParaRPr lang="en-US" altLang="zh-CN" sz="2400" dirty="0">
              <a:solidFill>
                <a:schemeClr val="bg1"/>
              </a:solidFill>
              <a:cs typeface="+mn-ea"/>
              <a:sym typeface="+mn-lt"/>
            </a:endParaRPr>
          </a:p>
          <a:p>
            <a:pPr algn="ctr"/>
            <a:r>
              <a:rPr lang="zh-CN" altLang="en-US" sz="4800" dirty="0">
                <a:solidFill>
                  <a:schemeClr val="bg1"/>
                </a:solidFill>
                <a:cs typeface="+mn-ea"/>
                <a:sym typeface="+mn-lt"/>
              </a:rPr>
              <a:t>基本原则</a:t>
            </a:r>
          </a:p>
        </p:txBody>
      </p:sp>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0608" y="4509313"/>
            <a:ext cx="2639573" cy="1310643"/>
          </a:xfrm>
          <a:prstGeom prst="rect">
            <a:avLst/>
          </a:prstGeom>
        </p:spPr>
      </p:pic>
      <p:sp>
        <p:nvSpPr>
          <p:cNvPr id="11" name="文本框 10">
            <a:extLst>
              <a:ext uri="{FF2B5EF4-FFF2-40B4-BE49-F238E27FC236}">
                <a16:creationId xmlns:a16="http://schemas.microsoft.com/office/drawing/2014/main" xmlns="" id="{AB338991-D10B-49A6-8EE3-36528A25C811}"/>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团的组织制度</a:t>
            </a:r>
          </a:p>
        </p:txBody>
      </p:sp>
      <p:cxnSp>
        <p:nvCxnSpPr>
          <p:cNvPr id="12" name="直接连接符 11">
            <a:extLst>
              <a:ext uri="{FF2B5EF4-FFF2-40B4-BE49-F238E27FC236}">
                <a16:creationId xmlns:a16="http://schemas.microsoft.com/office/drawing/2014/main" xmlns="" id="{F30CB5B2-3628-46CF-BFA5-D63384E563DD}"/>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F2994917-D923-47A8-8C17-3D0F5485E8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404836319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iterate type="lt">
                                    <p:tmPct val="5000"/>
                                  </p:iterate>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arn(inVertical)">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6" grpId="0" animBg="1"/>
      <p:bldP spid="2" grpId="0"/>
      <p:bldP spid="9" grpId="0" animBg="1"/>
      <p:bldP spid="3"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4734" y="1852515"/>
            <a:ext cx="5452166" cy="4601868"/>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2095018" y="1575196"/>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第十一条</a:t>
            </a:r>
            <a:endParaRPr lang="zh-CN" altLang="en-US" sz="2400" dirty="0">
              <a:solidFill>
                <a:schemeClr val="bg1"/>
              </a:solidFill>
              <a:cs typeface="+mn-ea"/>
              <a:sym typeface="+mn-lt"/>
            </a:endParaRPr>
          </a:p>
        </p:txBody>
      </p:sp>
      <p:sp>
        <p:nvSpPr>
          <p:cNvPr id="8" name="矩形 7"/>
          <p:cNvSpPr/>
          <p:nvPr/>
        </p:nvSpPr>
        <p:spPr>
          <a:xfrm>
            <a:off x="465975" y="2407151"/>
            <a:ext cx="5329684" cy="1754326"/>
          </a:xfrm>
          <a:prstGeom prst="rect">
            <a:avLst/>
          </a:prstGeom>
        </p:spPr>
        <p:txBody>
          <a:bodyPr wrap="square">
            <a:spAutoFit/>
          </a:bodyPr>
          <a:lstStyle/>
          <a:p>
            <a:pPr lvl="0"/>
            <a:r>
              <a:rPr lang="zh-CN" altLang="en-US" dirty="0">
                <a:solidFill>
                  <a:srgbClr val="333333"/>
                </a:solidFill>
                <a:cs typeface="+mn-ea"/>
                <a:sym typeface="+mn-lt"/>
              </a:rPr>
              <a:t>    团的各级委员会可以根据工作需要，设立适当的工作部门。团的县级以上各级委员会可以派出代表机关。</a:t>
            </a:r>
          </a:p>
          <a:p>
            <a:pPr lvl="0"/>
            <a:r>
              <a:rPr lang="zh-CN" altLang="en-US" dirty="0">
                <a:solidFill>
                  <a:srgbClr val="333333"/>
                </a:solidFill>
                <a:cs typeface="+mn-ea"/>
                <a:sym typeface="+mn-lt"/>
              </a:rPr>
              <a:t>　　在团的各级代表大会闭会期间，同级党的组织和上级团的组织认为有必要时，经过共同研究，取得一致意见，可以调动或指派团组织的负责人。</a:t>
            </a:r>
          </a:p>
        </p:txBody>
      </p:sp>
      <p:sp>
        <p:nvSpPr>
          <p:cNvPr id="10" name="矩形 9"/>
          <p:cNvSpPr/>
          <p:nvPr/>
        </p:nvSpPr>
        <p:spPr>
          <a:xfrm>
            <a:off x="6140006" y="1852515"/>
            <a:ext cx="5695054" cy="4601868"/>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1" name="圆角矩形 10"/>
          <p:cNvSpPr/>
          <p:nvPr/>
        </p:nvSpPr>
        <p:spPr>
          <a:xfrm>
            <a:off x="7951734" y="1575197"/>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第十二条</a:t>
            </a:r>
            <a:endParaRPr lang="zh-CN" altLang="en-US" sz="2400" dirty="0">
              <a:solidFill>
                <a:schemeClr val="bg1"/>
              </a:solidFill>
              <a:cs typeface="+mn-ea"/>
              <a:sym typeface="+mn-lt"/>
            </a:endParaRPr>
          </a:p>
        </p:txBody>
      </p:sp>
      <p:sp>
        <p:nvSpPr>
          <p:cNvPr id="12" name="矩形 11"/>
          <p:cNvSpPr/>
          <p:nvPr/>
        </p:nvSpPr>
        <p:spPr>
          <a:xfrm>
            <a:off x="6294355" y="2332202"/>
            <a:ext cx="5386356" cy="3693319"/>
          </a:xfrm>
          <a:prstGeom prst="rect">
            <a:avLst/>
          </a:prstGeom>
        </p:spPr>
        <p:txBody>
          <a:bodyPr wrap="square">
            <a:spAutoFit/>
          </a:bodyPr>
          <a:lstStyle/>
          <a:p>
            <a:pPr lvl="0"/>
            <a:r>
              <a:rPr lang="zh-CN" altLang="en-US" dirty="0">
                <a:solidFill>
                  <a:srgbClr val="333333"/>
                </a:solidFill>
                <a:cs typeface="+mn-ea"/>
                <a:sym typeface="+mn-lt"/>
              </a:rPr>
              <a:t>    团的各级代表大会的代表和委员会的产生，要体现选举人的意志。选举采用无记名投票的方式。候选人的产生要广泛发扬民主，候选人名单要充分酝酿讨论。可以直接采用候选人数多于应选人数的差额选举办法进行选举，也可以采用差额选举办法进行预选，产生候选人名单，然后进行等额正式选举。选举人有了解候选人情况、要求改变候选人、不选任何一个候选人和另选他人的权利。任何组织和个人不得以任何方式强迫选举人选举或不选举某个人。</a:t>
            </a:r>
          </a:p>
          <a:p>
            <a:pPr lvl="0"/>
            <a:r>
              <a:rPr lang="zh-CN" altLang="en-US" dirty="0">
                <a:solidFill>
                  <a:srgbClr val="333333"/>
                </a:solidFill>
                <a:cs typeface="+mn-ea"/>
                <a:sym typeface="+mn-lt"/>
              </a:rPr>
              <a:t>　　团的中央和地方各级委员会委员、候补委员中的专职团干部调离团的岗位，其委员或候补委员的职务自行卸免。委员缺额由候补委员按得票多少依次递补，卸免和递补须经全会确认。</a:t>
            </a:r>
          </a:p>
        </p:txBody>
      </p:sp>
      <p:pic>
        <p:nvPicPr>
          <p:cNvPr id="13" name="图片 12">
            <a:extLst>
              <a:ext uri="{FF2B5EF4-FFF2-40B4-BE49-F238E27FC236}">
                <a16:creationId xmlns:a16="http://schemas.microsoft.com/office/drawing/2014/main" xmlns="" id="{84DBAE20-FB35-428F-9C09-3A1E03AD3DB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1626" y="4128295"/>
            <a:ext cx="5329684" cy="2309018"/>
          </a:xfrm>
          <a:prstGeom prst="rect">
            <a:avLst/>
          </a:prstGeom>
        </p:spPr>
      </p:pic>
      <p:sp>
        <p:nvSpPr>
          <p:cNvPr id="14" name="文本框 13">
            <a:extLst>
              <a:ext uri="{FF2B5EF4-FFF2-40B4-BE49-F238E27FC236}">
                <a16:creationId xmlns:a16="http://schemas.microsoft.com/office/drawing/2014/main" xmlns="" id="{EAE2520C-F4D0-4225-9C5B-DD48B5073B33}"/>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团的组织制度</a:t>
            </a:r>
          </a:p>
        </p:txBody>
      </p:sp>
      <p:cxnSp>
        <p:nvCxnSpPr>
          <p:cNvPr id="15" name="直接连接符 14">
            <a:extLst>
              <a:ext uri="{FF2B5EF4-FFF2-40B4-BE49-F238E27FC236}">
                <a16:creationId xmlns:a16="http://schemas.microsoft.com/office/drawing/2014/main" xmlns="" id="{F7ED89F7-DA59-4016-9773-33952D852081}"/>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xmlns="" id="{73CEFF0F-EF28-4B80-BF9D-755EF49A025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170904519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animBg="1"/>
      <p:bldP spid="11" grpId="0" animBg="1"/>
      <p:bldP spid="12"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4734" y="1852515"/>
            <a:ext cx="5452166" cy="370645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2095018" y="1575196"/>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第十三条</a:t>
            </a:r>
            <a:endParaRPr lang="zh-CN" altLang="en-US" sz="2400" dirty="0">
              <a:solidFill>
                <a:schemeClr val="bg1"/>
              </a:solidFill>
              <a:cs typeface="+mn-ea"/>
              <a:sym typeface="+mn-lt"/>
            </a:endParaRPr>
          </a:p>
        </p:txBody>
      </p:sp>
      <p:sp>
        <p:nvSpPr>
          <p:cNvPr id="8" name="矩形 7"/>
          <p:cNvSpPr/>
          <p:nvPr/>
        </p:nvSpPr>
        <p:spPr>
          <a:xfrm>
            <a:off x="465975" y="2407151"/>
            <a:ext cx="5329684" cy="3000821"/>
          </a:xfrm>
          <a:prstGeom prst="rect">
            <a:avLst/>
          </a:prstGeom>
        </p:spPr>
        <p:txBody>
          <a:bodyPr wrap="square">
            <a:spAutoFit/>
          </a:bodyPr>
          <a:lstStyle/>
          <a:p>
            <a:pPr lvl="0">
              <a:lnSpc>
                <a:spcPct val="150000"/>
              </a:lnSpc>
            </a:pPr>
            <a:r>
              <a:rPr lang="zh-CN" altLang="en-US" dirty="0">
                <a:solidFill>
                  <a:srgbClr val="333333"/>
                </a:solidFill>
                <a:cs typeface="+mn-ea"/>
                <a:sym typeface="+mn-lt"/>
              </a:rPr>
              <a:t>    团的县级和县级以上委员会在必要时可以召集代表会议，讨论和决定需要由代表大会解决的重大问题。代表会议可以调整和增选委员会的部分成员。调整和增选委员会委员和候补委员的数额，不得超过该级代表大会选出的委员和候补委员总数的三分之一。代表会议代表的名额和产生办法，由召集代表会议的委员会决定。</a:t>
            </a:r>
          </a:p>
        </p:txBody>
      </p:sp>
      <p:sp>
        <p:nvSpPr>
          <p:cNvPr id="9" name="矩形 8"/>
          <p:cNvSpPr/>
          <p:nvPr/>
        </p:nvSpPr>
        <p:spPr>
          <a:xfrm>
            <a:off x="6140006" y="1852515"/>
            <a:ext cx="5695054" cy="370645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 name="圆角矩形 9"/>
          <p:cNvSpPr/>
          <p:nvPr/>
        </p:nvSpPr>
        <p:spPr>
          <a:xfrm>
            <a:off x="7951734" y="1575197"/>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第十四条</a:t>
            </a:r>
            <a:endParaRPr lang="zh-CN" altLang="en-US" sz="2400" dirty="0">
              <a:solidFill>
                <a:schemeClr val="bg1"/>
              </a:solidFill>
              <a:cs typeface="+mn-ea"/>
              <a:sym typeface="+mn-lt"/>
            </a:endParaRPr>
          </a:p>
        </p:txBody>
      </p:sp>
      <p:sp>
        <p:nvSpPr>
          <p:cNvPr id="11" name="矩形 10"/>
          <p:cNvSpPr/>
          <p:nvPr/>
        </p:nvSpPr>
        <p:spPr>
          <a:xfrm>
            <a:off x="6294355" y="2332202"/>
            <a:ext cx="5386356" cy="2169825"/>
          </a:xfrm>
          <a:prstGeom prst="rect">
            <a:avLst/>
          </a:prstGeom>
        </p:spPr>
        <p:txBody>
          <a:bodyPr wrap="square">
            <a:spAutoFit/>
          </a:bodyPr>
          <a:lstStyle/>
          <a:p>
            <a:pPr lvl="0">
              <a:lnSpc>
                <a:spcPct val="150000"/>
              </a:lnSpc>
            </a:pPr>
            <a:r>
              <a:rPr lang="zh-CN" altLang="en-US" dirty="0">
                <a:solidFill>
                  <a:srgbClr val="333333"/>
                </a:solidFill>
                <a:cs typeface="+mn-ea"/>
                <a:sym typeface="+mn-lt"/>
              </a:rPr>
              <a:t>    有关全团性的工作，由团的中央委员会作出决定，统一部署。</a:t>
            </a:r>
          </a:p>
          <a:p>
            <a:pPr lvl="0">
              <a:lnSpc>
                <a:spcPct val="150000"/>
              </a:lnSpc>
            </a:pPr>
            <a:r>
              <a:rPr lang="zh-CN" altLang="en-US" dirty="0">
                <a:solidFill>
                  <a:srgbClr val="333333"/>
                </a:solidFill>
                <a:cs typeface="+mn-ea"/>
                <a:sym typeface="+mn-lt"/>
              </a:rPr>
              <a:t>　　各级团组织的报刊和其他宣传工具，必须宣传党的路线、方针和政策，宣传团的上级组织和本级组织的决议与工作任务，反映青年的意见和要求。</a:t>
            </a:r>
          </a:p>
        </p:txBody>
      </p:sp>
      <p:sp>
        <p:nvSpPr>
          <p:cNvPr id="13" name="文本框 12">
            <a:extLst>
              <a:ext uri="{FF2B5EF4-FFF2-40B4-BE49-F238E27FC236}">
                <a16:creationId xmlns:a16="http://schemas.microsoft.com/office/drawing/2014/main" xmlns="" id="{773B5669-D433-4976-AE3F-C0EDCEFC56F4}"/>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团的组织制度</a:t>
            </a:r>
          </a:p>
        </p:txBody>
      </p:sp>
      <p:cxnSp>
        <p:nvCxnSpPr>
          <p:cNvPr id="14" name="直接连接符 13">
            <a:extLst>
              <a:ext uri="{FF2B5EF4-FFF2-40B4-BE49-F238E27FC236}">
                <a16:creationId xmlns:a16="http://schemas.microsoft.com/office/drawing/2014/main" xmlns="" id="{447B8E04-C819-4D2A-A76C-EEB31E32E119}"/>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xmlns="" id="{9831E045-77F1-4F90-BAA8-D22FA5D4833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6" name="图片 15">
            <a:extLst>
              <a:ext uri="{FF2B5EF4-FFF2-40B4-BE49-F238E27FC236}">
                <a16:creationId xmlns:a16="http://schemas.microsoft.com/office/drawing/2014/main" xmlns="" id="{1CC40692-78E0-4E30-B118-26EC1ECE265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25373611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第三章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767278"/>
            <a:ext cx="9745755" cy="1200329"/>
          </a:xfrm>
          <a:prstGeom prst="rect">
            <a:avLst/>
          </a:prstGeom>
        </p:spPr>
        <p:txBody>
          <a:bodyPr wrap="square">
            <a:spAutoFit/>
          </a:bodyPr>
          <a:lstStyle/>
          <a:p>
            <a:pPr algn="ctr"/>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团的中央组织</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138119357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864" y="2032622"/>
            <a:ext cx="5452166" cy="3221549"/>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2178148" y="1755303"/>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第十五条</a:t>
            </a:r>
            <a:endParaRPr lang="zh-CN" altLang="en-US" sz="2400" dirty="0">
              <a:solidFill>
                <a:schemeClr val="bg1"/>
              </a:solidFill>
              <a:cs typeface="+mn-ea"/>
              <a:sym typeface="+mn-lt"/>
            </a:endParaRPr>
          </a:p>
        </p:txBody>
      </p:sp>
      <p:sp>
        <p:nvSpPr>
          <p:cNvPr id="2" name="矩形 1"/>
          <p:cNvSpPr/>
          <p:nvPr/>
        </p:nvSpPr>
        <p:spPr>
          <a:xfrm>
            <a:off x="886694" y="2587258"/>
            <a:ext cx="4738254" cy="2169825"/>
          </a:xfrm>
          <a:prstGeom prst="rect">
            <a:avLst/>
          </a:prstGeom>
        </p:spPr>
        <p:txBody>
          <a:bodyPr wrap="square">
            <a:spAutoFit/>
          </a:bodyPr>
          <a:lstStyle/>
          <a:p>
            <a:pPr lvl="0">
              <a:lnSpc>
                <a:spcPct val="150000"/>
              </a:lnSpc>
            </a:pPr>
            <a:r>
              <a:rPr lang="zh-CN" altLang="en-US" dirty="0">
                <a:solidFill>
                  <a:srgbClr val="333333"/>
                </a:solidFill>
                <a:cs typeface="+mn-ea"/>
                <a:sym typeface="+mn-lt"/>
              </a:rPr>
              <a:t>    团的全国代表大会每五年举行一次，由中央委员会召集，在特殊情况下，可以提前或延期举行。</a:t>
            </a:r>
          </a:p>
          <a:p>
            <a:pPr lvl="0">
              <a:lnSpc>
                <a:spcPct val="150000"/>
              </a:lnSpc>
            </a:pPr>
            <a:r>
              <a:rPr lang="zh-CN" altLang="en-US" dirty="0">
                <a:solidFill>
                  <a:srgbClr val="333333"/>
                </a:solidFill>
                <a:cs typeface="+mn-ea"/>
                <a:sym typeface="+mn-lt"/>
              </a:rPr>
              <a:t>　　全国代表大会代表的名额及产生办法，由中央委员会决定。</a:t>
            </a:r>
          </a:p>
        </p:txBody>
      </p:sp>
      <p:sp>
        <p:nvSpPr>
          <p:cNvPr id="8" name="矩形 7"/>
          <p:cNvSpPr/>
          <p:nvPr/>
        </p:nvSpPr>
        <p:spPr>
          <a:xfrm>
            <a:off x="6279064" y="2032622"/>
            <a:ext cx="5452166" cy="3221549"/>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9" name="圆角矩形 8"/>
          <p:cNvSpPr/>
          <p:nvPr/>
        </p:nvSpPr>
        <p:spPr>
          <a:xfrm>
            <a:off x="7969348" y="1755303"/>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第十六条</a:t>
            </a:r>
            <a:endParaRPr lang="zh-CN" altLang="en-US" sz="2400" dirty="0">
              <a:solidFill>
                <a:schemeClr val="bg1"/>
              </a:solidFill>
              <a:cs typeface="+mn-ea"/>
              <a:sym typeface="+mn-lt"/>
            </a:endParaRPr>
          </a:p>
        </p:txBody>
      </p:sp>
      <p:sp>
        <p:nvSpPr>
          <p:cNvPr id="10" name="矩形 9"/>
          <p:cNvSpPr/>
          <p:nvPr/>
        </p:nvSpPr>
        <p:spPr>
          <a:xfrm>
            <a:off x="6677894" y="2587258"/>
            <a:ext cx="4738254" cy="2308324"/>
          </a:xfrm>
          <a:prstGeom prst="rect">
            <a:avLst/>
          </a:prstGeom>
        </p:spPr>
        <p:txBody>
          <a:bodyPr wrap="square">
            <a:spAutoFit/>
          </a:bodyPr>
          <a:lstStyle/>
          <a:p>
            <a:pPr lvl="0" algn="ctr"/>
            <a:r>
              <a:rPr lang="zh-CN" altLang="en-US" b="1" dirty="0">
                <a:solidFill>
                  <a:srgbClr val="DD0004"/>
                </a:solidFill>
                <a:cs typeface="+mn-ea"/>
                <a:sym typeface="+mn-lt"/>
              </a:rPr>
              <a:t>团的全国代表大会的职权是</a:t>
            </a:r>
          </a:p>
          <a:p>
            <a:pPr lvl="0"/>
            <a:r>
              <a:rPr lang="zh-CN" altLang="en-US" dirty="0">
                <a:solidFill>
                  <a:srgbClr val="DD0004"/>
                </a:solidFill>
                <a:cs typeface="+mn-ea"/>
                <a:sym typeface="+mn-lt"/>
              </a:rPr>
              <a:t>（一）</a:t>
            </a:r>
            <a:r>
              <a:rPr lang="zh-CN" altLang="en-US" dirty="0">
                <a:solidFill>
                  <a:srgbClr val="333333"/>
                </a:solidFill>
                <a:cs typeface="+mn-ea"/>
                <a:sym typeface="+mn-lt"/>
              </a:rPr>
              <a:t>审查和批准中央委员会的工作报告；</a:t>
            </a:r>
          </a:p>
          <a:p>
            <a:pPr lvl="0"/>
            <a:r>
              <a:rPr lang="zh-CN" altLang="en-US" dirty="0">
                <a:solidFill>
                  <a:srgbClr val="DD0004"/>
                </a:solidFill>
                <a:cs typeface="+mn-ea"/>
                <a:sym typeface="+mn-lt"/>
              </a:rPr>
              <a:t>（二）</a:t>
            </a:r>
            <a:r>
              <a:rPr lang="zh-CN" altLang="en-US" dirty="0">
                <a:solidFill>
                  <a:srgbClr val="333333"/>
                </a:solidFill>
                <a:cs typeface="+mn-ea"/>
                <a:sym typeface="+mn-lt"/>
              </a:rPr>
              <a:t>讨论和决定全团的工作方针、任务和有关重大事项；</a:t>
            </a:r>
          </a:p>
          <a:p>
            <a:pPr lvl="0"/>
            <a:r>
              <a:rPr lang="zh-CN" altLang="en-US" dirty="0">
                <a:solidFill>
                  <a:srgbClr val="DD0004"/>
                </a:solidFill>
                <a:cs typeface="+mn-ea"/>
                <a:sym typeface="+mn-lt"/>
              </a:rPr>
              <a:t>（三）</a:t>
            </a:r>
            <a:r>
              <a:rPr lang="zh-CN" altLang="en-US" dirty="0">
                <a:solidFill>
                  <a:srgbClr val="333333"/>
                </a:solidFill>
                <a:cs typeface="+mn-ea"/>
                <a:sym typeface="+mn-lt"/>
              </a:rPr>
              <a:t>修改团的章程；</a:t>
            </a:r>
          </a:p>
          <a:p>
            <a:pPr lvl="0"/>
            <a:r>
              <a:rPr lang="zh-CN" altLang="en-US" dirty="0">
                <a:solidFill>
                  <a:srgbClr val="DD0004"/>
                </a:solidFill>
                <a:cs typeface="+mn-ea"/>
                <a:sym typeface="+mn-lt"/>
              </a:rPr>
              <a:t>（四）</a:t>
            </a:r>
            <a:r>
              <a:rPr lang="zh-CN" altLang="en-US" dirty="0">
                <a:solidFill>
                  <a:srgbClr val="333333"/>
                </a:solidFill>
                <a:cs typeface="+mn-ea"/>
                <a:sym typeface="+mn-lt"/>
              </a:rPr>
              <a:t>选举中央委员会。</a:t>
            </a:r>
          </a:p>
          <a:p>
            <a:pPr lvl="0"/>
            <a:r>
              <a:rPr lang="zh-CN" altLang="en-US" dirty="0">
                <a:solidFill>
                  <a:srgbClr val="333333"/>
                </a:solidFill>
                <a:cs typeface="+mn-ea"/>
                <a:sym typeface="+mn-lt"/>
              </a:rPr>
              <a:t>在全国代表大会闭会期间，中央委员会执行全国代表大会的决议，领导团的全部工作。</a:t>
            </a:r>
          </a:p>
        </p:txBody>
      </p:sp>
      <p:sp>
        <p:nvSpPr>
          <p:cNvPr id="11" name="文本框 10">
            <a:extLst>
              <a:ext uri="{FF2B5EF4-FFF2-40B4-BE49-F238E27FC236}">
                <a16:creationId xmlns:a16="http://schemas.microsoft.com/office/drawing/2014/main" xmlns="" id="{6CDBC5EF-1F9E-4A57-9AE5-6D341D20445B}"/>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团的中央组织</a:t>
            </a:r>
          </a:p>
        </p:txBody>
      </p:sp>
      <p:cxnSp>
        <p:nvCxnSpPr>
          <p:cNvPr id="12" name="直接连接符 11">
            <a:extLst>
              <a:ext uri="{FF2B5EF4-FFF2-40B4-BE49-F238E27FC236}">
                <a16:creationId xmlns:a16="http://schemas.microsoft.com/office/drawing/2014/main" xmlns="" id="{9F3E3867-9B0C-484F-A300-880A5640FAFE}"/>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AD002490-FF1A-4555-8416-2E880CF458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4" name="图片 13">
            <a:extLst>
              <a:ext uri="{FF2B5EF4-FFF2-40B4-BE49-F238E27FC236}">
                <a16:creationId xmlns:a16="http://schemas.microsoft.com/office/drawing/2014/main" xmlns="" id="{3A917BB6-B4B0-48AF-A234-A764A4C973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49784622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strVal val="#ppt_w*0.70"/>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p:bldP spid="8" grpId="0" animBg="1"/>
      <p:bldP spid="9" grpId="0" animBg="1"/>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78830" y="2380347"/>
            <a:ext cx="10561316" cy="247326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 name="圆角矩形 4"/>
          <p:cNvSpPr/>
          <p:nvPr/>
        </p:nvSpPr>
        <p:spPr>
          <a:xfrm>
            <a:off x="5034250" y="2103028"/>
            <a:ext cx="2050476"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第十七条</a:t>
            </a:r>
            <a:endParaRPr lang="zh-CN" altLang="en-US" sz="2400" dirty="0">
              <a:solidFill>
                <a:schemeClr val="bg1"/>
              </a:solidFill>
              <a:cs typeface="+mn-ea"/>
              <a:sym typeface="+mn-lt"/>
            </a:endParaRPr>
          </a:p>
        </p:txBody>
      </p:sp>
      <p:sp>
        <p:nvSpPr>
          <p:cNvPr id="7" name="矩形 6"/>
          <p:cNvSpPr/>
          <p:nvPr/>
        </p:nvSpPr>
        <p:spPr>
          <a:xfrm>
            <a:off x="897459" y="2870571"/>
            <a:ext cx="10324058" cy="1754326"/>
          </a:xfrm>
          <a:prstGeom prst="rect">
            <a:avLst/>
          </a:prstGeom>
        </p:spPr>
        <p:txBody>
          <a:bodyPr wrap="square">
            <a:spAutoFit/>
          </a:bodyPr>
          <a:lstStyle/>
          <a:p>
            <a:pPr lvl="0">
              <a:lnSpc>
                <a:spcPct val="150000"/>
              </a:lnSpc>
            </a:pPr>
            <a:r>
              <a:rPr lang="zh-CN" altLang="en-US" dirty="0">
                <a:solidFill>
                  <a:srgbClr val="333333"/>
                </a:solidFill>
                <a:cs typeface="+mn-ea"/>
                <a:sym typeface="+mn-lt"/>
              </a:rPr>
              <a:t>    团的中央委员会全体会议选举常务委员若干人，组成常务委员会；选举第一书记一人和书记若干人，组成书记处。</a:t>
            </a:r>
            <a:endParaRPr lang="en-US" altLang="zh-CN" dirty="0">
              <a:solidFill>
                <a:srgbClr val="333333"/>
              </a:solidFill>
              <a:cs typeface="+mn-ea"/>
              <a:sym typeface="+mn-lt"/>
            </a:endParaRPr>
          </a:p>
          <a:p>
            <a:pPr lvl="0">
              <a:lnSpc>
                <a:spcPct val="150000"/>
              </a:lnSpc>
            </a:pPr>
            <a:r>
              <a:rPr lang="zh-CN" altLang="en-US" dirty="0">
                <a:solidFill>
                  <a:srgbClr val="333333"/>
                </a:solidFill>
                <a:cs typeface="+mn-ea"/>
                <a:sym typeface="+mn-lt"/>
              </a:rPr>
              <a:t>中央委员会全体会议由常务委员会召集，每年至少举行一次。</a:t>
            </a:r>
            <a:endParaRPr lang="en-US" altLang="zh-CN" dirty="0">
              <a:solidFill>
                <a:srgbClr val="333333"/>
              </a:solidFill>
              <a:cs typeface="+mn-ea"/>
              <a:sym typeface="+mn-lt"/>
            </a:endParaRPr>
          </a:p>
          <a:p>
            <a:pPr lvl="0">
              <a:lnSpc>
                <a:spcPct val="150000"/>
              </a:lnSpc>
            </a:pPr>
            <a:r>
              <a:rPr lang="zh-CN" altLang="en-US" dirty="0">
                <a:solidFill>
                  <a:srgbClr val="333333"/>
                </a:solidFill>
                <a:cs typeface="+mn-ea"/>
                <a:sym typeface="+mn-lt"/>
              </a:rPr>
              <a:t>在中央委员会全体会议和常务委员会闭会期间，书记处行使中央委员会的职权。</a:t>
            </a:r>
          </a:p>
        </p:txBody>
      </p:sp>
      <p:sp>
        <p:nvSpPr>
          <p:cNvPr id="12" name="文本框 11">
            <a:extLst>
              <a:ext uri="{FF2B5EF4-FFF2-40B4-BE49-F238E27FC236}">
                <a16:creationId xmlns:a16="http://schemas.microsoft.com/office/drawing/2014/main" xmlns="" id="{B9FF60F2-16E4-4E6D-B01F-87D9D49472C9}"/>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团的中央组织</a:t>
            </a:r>
          </a:p>
        </p:txBody>
      </p:sp>
      <p:cxnSp>
        <p:nvCxnSpPr>
          <p:cNvPr id="13" name="直接连接符 12">
            <a:extLst>
              <a:ext uri="{FF2B5EF4-FFF2-40B4-BE49-F238E27FC236}">
                <a16:creationId xmlns:a16="http://schemas.microsoft.com/office/drawing/2014/main" xmlns="" id="{A988B848-BBD6-4F08-A4CC-68458EB81764}"/>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xmlns="" id="{DBAE3643-BB7F-4440-B39B-E44D6AD2734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5" name="图片 14">
            <a:extLst>
              <a:ext uri="{FF2B5EF4-FFF2-40B4-BE49-F238E27FC236}">
                <a16:creationId xmlns:a16="http://schemas.microsoft.com/office/drawing/2014/main" xmlns="" id="{FFFE84CA-F7E8-4058-B5B5-9C021B0495D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238246544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第四章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1" y="2706832"/>
            <a:ext cx="9745755" cy="1323439"/>
          </a:xfrm>
          <a:prstGeom prst="rect">
            <a:avLst/>
          </a:prstGeom>
        </p:spPr>
        <p:txBody>
          <a:bodyPr wrap="square">
            <a:spAutoFit/>
          </a:bodyPr>
          <a:lstStyle/>
          <a:p>
            <a:pPr algn="ctr"/>
            <a:r>
              <a:rPr lang="zh-CN" altLang="en-US" sz="40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团的地方组织、解放军</a:t>
            </a:r>
          </a:p>
          <a:p>
            <a:pPr algn="ctr"/>
            <a:r>
              <a:rPr lang="zh-CN" altLang="en-US" sz="40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和武警部队中团的组织</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370463423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864" y="2032622"/>
            <a:ext cx="5452166" cy="399410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2178148" y="1755303"/>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第十八条</a:t>
            </a:r>
            <a:endParaRPr lang="zh-CN" altLang="en-US" sz="2400" dirty="0">
              <a:solidFill>
                <a:schemeClr val="bg1"/>
              </a:solidFill>
              <a:cs typeface="+mn-ea"/>
              <a:sym typeface="+mn-lt"/>
            </a:endParaRPr>
          </a:p>
        </p:txBody>
      </p:sp>
      <p:sp>
        <p:nvSpPr>
          <p:cNvPr id="8" name="矩形 7"/>
          <p:cNvSpPr/>
          <p:nvPr/>
        </p:nvSpPr>
        <p:spPr>
          <a:xfrm>
            <a:off x="761694" y="2933506"/>
            <a:ext cx="4904506" cy="2308324"/>
          </a:xfrm>
          <a:prstGeom prst="rect">
            <a:avLst/>
          </a:prstGeom>
        </p:spPr>
        <p:txBody>
          <a:bodyPr wrap="square">
            <a:spAutoFit/>
          </a:bodyPr>
          <a:lstStyle/>
          <a:p>
            <a:pPr lvl="0"/>
            <a:r>
              <a:rPr lang="zh-CN" altLang="en-US" kern="100" dirty="0">
                <a:solidFill>
                  <a:srgbClr val="333333"/>
                </a:solidFill>
                <a:cs typeface="+mn-ea"/>
                <a:sym typeface="+mn-lt"/>
              </a:rPr>
              <a:t>         团的省、自治区、直辖市的代表大会，设区的市和自治州的代表大会，县（旗）、自治县、不设区的市和市辖区的代表大会，每五年举行一次，一般在同级党的代表大会后一年内举行。</a:t>
            </a:r>
          </a:p>
          <a:p>
            <a:pPr lvl="0"/>
            <a:r>
              <a:rPr lang="zh-CN" altLang="en-US" kern="100" dirty="0">
                <a:solidFill>
                  <a:srgbClr val="333333"/>
                </a:solidFill>
                <a:cs typeface="+mn-ea"/>
                <a:sym typeface="+mn-lt"/>
              </a:rPr>
              <a:t>　　团的地方各级代表大会由同级团的委员会召集。在特殊情况下，经同级党的委员会和团的上级委员会批准，可以提前或延期举行。</a:t>
            </a:r>
          </a:p>
        </p:txBody>
      </p:sp>
      <p:sp>
        <p:nvSpPr>
          <p:cNvPr id="9" name="矩形 8"/>
          <p:cNvSpPr/>
          <p:nvPr/>
        </p:nvSpPr>
        <p:spPr>
          <a:xfrm>
            <a:off x="6279064" y="2032622"/>
            <a:ext cx="5452166" cy="399410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 name="圆角矩形 9"/>
          <p:cNvSpPr/>
          <p:nvPr/>
        </p:nvSpPr>
        <p:spPr>
          <a:xfrm>
            <a:off x="7969348" y="1755303"/>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第十九条</a:t>
            </a:r>
            <a:endParaRPr lang="zh-CN" altLang="en-US" sz="2400" dirty="0">
              <a:solidFill>
                <a:schemeClr val="bg1"/>
              </a:solidFill>
              <a:cs typeface="+mn-ea"/>
              <a:sym typeface="+mn-lt"/>
            </a:endParaRPr>
          </a:p>
        </p:txBody>
      </p:sp>
      <p:sp>
        <p:nvSpPr>
          <p:cNvPr id="11" name="矩形 10"/>
          <p:cNvSpPr/>
          <p:nvPr/>
        </p:nvSpPr>
        <p:spPr>
          <a:xfrm>
            <a:off x="6677894" y="2587258"/>
            <a:ext cx="4807524" cy="3000821"/>
          </a:xfrm>
          <a:prstGeom prst="rect">
            <a:avLst/>
          </a:prstGeom>
        </p:spPr>
        <p:txBody>
          <a:bodyPr wrap="square">
            <a:spAutoFit/>
          </a:bodyPr>
          <a:lstStyle/>
          <a:p>
            <a:pPr lvl="0" algn="ctr">
              <a:lnSpc>
                <a:spcPct val="150000"/>
              </a:lnSpc>
            </a:pPr>
            <a:r>
              <a:rPr lang="zh-CN" altLang="en-US" b="1" kern="100" dirty="0">
                <a:solidFill>
                  <a:srgbClr val="DD0004"/>
                </a:solidFill>
                <a:cs typeface="+mn-ea"/>
                <a:sym typeface="+mn-lt"/>
              </a:rPr>
              <a:t>团的地方各级代表大会的职权是</a:t>
            </a:r>
            <a:endParaRPr lang="en-US" altLang="zh-CN" b="1" kern="100" dirty="0">
              <a:solidFill>
                <a:srgbClr val="DD0004"/>
              </a:solidFill>
              <a:cs typeface="+mn-ea"/>
              <a:sym typeface="+mn-lt"/>
            </a:endParaRPr>
          </a:p>
          <a:p>
            <a:pPr lvl="0"/>
            <a:r>
              <a:rPr lang="zh-CN" altLang="en-US" kern="100" dirty="0">
                <a:solidFill>
                  <a:srgbClr val="DD0004"/>
                </a:solidFill>
                <a:cs typeface="+mn-ea"/>
                <a:sym typeface="+mn-lt"/>
              </a:rPr>
              <a:t>（一）</a:t>
            </a:r>
            <a:r>
              <a:rPr lang="zh-CN" altLang="en-US" kern="100" dirty="0">
                <a:solidFill>
                  <a:srgbClr val="333333"/>
                </a:solidFill>
                <a:cs typeface="+mn-ea"/>
                <a:sym typeface="+mn-lt"/>
              </a:rPr>
              <a:t>审查和批准同级委员会的工作报告；</a:t>
            </a:r>
          </a:p>
          <a:p>
            <a:pPr lvl="0"/>
            <a:r>
              <a:rPr lang="zh-CN" altLang="en-US" kern="100" dirty="0">
                <a:solidFill>
                  <a:srgbClr val="DD0004"/>
                </a:solidFill>
                <a:cs typeface="+mn-ea"/>
                <a:sym typeface="+mn-lt"/>
              </a:rPr>
              <a:t>（二）</a:t>
            </a:r>
            <a:r>
              <a:rPr lang="zh-CN" altLang="en-US" kern="100" dirty="0">
                <a:solidFill>
                  <a:srgbClr val="333333"/>
                </a:solidFill>
                <a:cs typeface="+mn-ea"/>
                <a:sym typeface="+mn-lt"/>
              </a:rPr>
              <a:t>讨论和决定本地区团的工作任务和有关重要事项；</a:t>
            </a:r>
          </a:p>
          <a:p>
            <a:pPr lvl="0"/>
            <a:r>
              <a:rPr lang="zh-CN" altLang="en-US" kern="100" dirty="0">
                <a:solidFill>
                  <a:srgbClr val="DD0004"/>
                </a:solidFill>
                <a:cs typeface="+mn-ea"/>
                <a:sym typeface="+mn-lt"/>
              </a:rPr>
              <a:t>（三）</a:t>
            </a:r>
            <a:r>
              <a:rPr lang="zh-CN" altLang="en-US" kern="100" dirty="0">
                <a:solidFill>
                  <a:srgbClr val="333333"/>
                </a:solidFill>
                <a:cs typeface="+mn-ea"/>
                <a:sym typeface="+mn-lt"/>
              </a:rPr>
              <a:t>选举同级委员会；</a:t>
            </a:r>
          </a:p>
          <a:p>
            <a:pPr lvl="0"/>
            <a:r>
              <a:rPr lang="zh-CN" altLang="en-US" kern="100" dirty="0">
                <a:solidFill>
                  <a:srgbClr val="DD0004"/>
                </a:solidFill>
                <a:cs typeface="+mn-ea"/>
                <a:sym typeface="+mn-lt"/>
              </a:rPr>
              <a:t>（四）</a:t>
            </a:r>
            <a:r>
              <a:rPr lang="zh-CN" altLang="en-US" kern="100" dirty="0">
                <a:solidFill>
                  <a:srgbClr val="333333"/>
                </a:solidFill>
                <a:cs typeface="+mn-ea"/>
                <a:sym typeface="+mn-lt"/>
              </a:rPr>
              <a:t>选举出席上一级团的代表大会的代表。</a:t>
            </a:r>
          </a:p>
          <a:p>
            <a:pPr lvl="0"/>
            <a:r>
              <a:rPr lang="zh-CN" altLang="en-US" kern="100" dirty="0">
                <a:solidFill>
                  <a:srgbClr val="333333"/>
                </a:solidFill>
                <a:cs typeface="+mn-ea"/>
                <a:sym typeface="+mn-lt"/>
              </a:rPr>
              <a:t>　　团的地方各级委员会在代表大会闭会期间，执行上级团组织的指示和同级团的代表大会的决议，领导本地方团的工作，定期向上级团的委员会报告工作。</a:t>
            </a:r>
            <a:endParaRPr lang="zh-CN" altLang="en-US" dirty="0">
              <a:solidFill>
                <a:srgbClr val="333333"/>
              </a:solidFill>
              <a:cs typeface="+mn-ea"/>
              <a:sym typeface="+mn-lt"/>
            </a:endParaRPr>
          </a:p>
        </p:txBody>
      </p:sp>
      <p:sp>
        <p:nvSpPr>
          <p:cNvPr id="12" name="文本框 11">
            <a:extLst>
              <a:ext uri="{FF2B5EF4-FFF2-40B4-BE49-F238E27FC236}">
                <a16:creationId xmlns:a16="http://schemas.microsoft.com/office/drawing/2014/main" xmlns="" id="{6EE0A628-99C1-471A-923E-D447722E8C09}"/>
              </a:ext>
            </a:extLst>
          </p:cNvPr>
          <p:cNvSpPr txBox="1"/>
          <p:nvPr/>
        </p:nvSpPr>
        <p:spPr>
          <a:xfrm>
            <a:off x="1396637" y="549572"/>
            <a:ext cx="7009425" cy="461665"/>
          </a:xfrm>
          <a:prstGeom prst="rect">
            <a:avLst/>
          </a:prstGeom>
          <a:noFill/>
        </p:spPr>
        <p:txBody>
          <a:bodyPr wrap="square" rtlCol="0">
            <a:spAutoFit/>
          </a:bodyPr>
          <a:lstStyle/>
          <a:p>
            <a:r>
              <a:rPr lang="zh-CN" altLang="en-US" sz="2400" dirty="0">
                <a:solidFill>
                  <a:srgbClr val="C00000"/>
                </a:solidFill>
                <a:cs typeface="+mn-ea"/>
                <a:sym typeface="+mn-lt"/>
              </a:rPr>
              <a:t>团的地方组织、解放军和武警部队中团的组织</a:t>
            </a:r>
          </a:p>
        </p:txBody>
      </p:sp>
      <p:cxnSp>
        <p:nvCxnSpPr>
          <p:cNvPr id="13" name="直接连接符 12">
            <a:extLst>
              <a:ext uri="{FF2B5EF4-FFF2-40B4-BE49-F238E27FC236}">
                <a16:creationId xmlns:a16="http://schemas.microsoft.com/office/drawing/2014/main" xmlns="" id="{822E92A6-01BD-4AE3-85C2-441AB3779832}"/>
              </a:ext>
            </a:extLst>
          </p:cNvPr>
          <p:cNvCxnSpPr>
            <a:cxnSpLocks/>
          </p:cNvCxnSpPr>
          <p:nvPr/>
        </p:nvCxnSpPr>
        <p:spPr>
          <a:xfrm>
            <a:off x="1099602" y="973494"/>
            <a:ext cx="6488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xmlns="" id="{033014A3-DCA8-41DE-8AF9-A7403301B1B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231854381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3">
            <a:extLst>
              <a:ext uri="{FF2B5EF4-FFF2-40B4-BE49-F238E27FC236}">
                <a16:creationId xmlns:a16="http://schemas.microsoft.com/office/drawing/2014/main" xmlns="" id="{E7C58637-AA34-409F-AAD4-C98463B940ED}"/>
              </a:ext>
            </a:extLst>
          </p:cNvPr>
          <p:cNvSpPr/>
          <p:nvPr>
            <p:custDataLst>
              <p:tags r:id="rId1"/>
            </p:custDataLst>
          </p:nvPr>
        </p:nvSpPr>
        <p:spPr>
          <a:xfrm>
            <a:off x="1223122" y="2172192"/>
            <a:ext cx="9745755" cy="1569660"/>
          </a:xfrm>
          <a:prstGeom prst="rect">
            <a:avLst/>
          </a:prstGeom>
        </p:spPr>
        <p:txBody>
          <a:bodyPr wrap="square">
            <a:spAutoFit/>
          </a:bodyPr>
          <a:lstStyle/>
          <a:p>
            <a:pPr algn="ctr"/>
            <a:r>
              <a:rPr lang="zh-CN" altLang="en-US" sz="96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总 则</a:t>
            </a:r>
          </a:p>
        </p:txBody>
      </p:sp>
      <p:sp>
        <p:nvSpPr>
          <p:cNvPr id="6" name="PA_矩形 3">
            <a:extLst>
              <a:ext uri="{FF2B5EF4-FFF2-40B4-BE49-F238E27FC236}">
                <a16:creationId xmlns:a16="http://schemas.microsoft.com/office/drawing/2014/main" xmlns="" id="{5D2AF710-B731-4000-A064-B218BF4DFFF8}"/>
              </a:ext>
            </a:extLst>
          </p:cNvPr>
          <p:cNvSpPr/>
          <p:nvPr>
            <p:custDataLst>
              <p:tags r:id="rId2"/>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345849249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1+#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864" y="2032622"/>
            <a:ext cx="5452166" cy="399410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2178148" y="1755303"/>
            <a:ext cx="2071598"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第二十条</a:t>
            </a:r>
            <a:endParaRPr lang="zh-CN" altLang="en-US" sz="2400" dirty="0">
              <a:solidFill>
                <a:schemeClr val="bg1"/>
              </a:solidFill>
              <a:cs typeface="+mn-ea"/>
              <a:sym typeface="+mn-lt"/>
            </a:endParaRPr>
          </a:p>
        </p:txBody>
      </p:sp>
      <p:sp>
        <p:nvSpPr>
          <p:cNvPr id="8" name="矩形 7"/>
          <p:cNvSpPr/>
          <p:nvPr/>
        </p:nvSpPr>
        <p:spPr>
          <a:xfrm>
            <a:off x="761694" y="2627591"/>
            <a:ext cx="4904506" cy="3000821"/>
          </a:xfrm>
          <a:prstGeom prst="rect">
            <a:avLst/>
          </a:prstGeom>
        </p:spPr>
        <p:txBody>
          <a:bodyPr wrap="square">
            <a:spAutoFit/>
          </a:bodyPr>
          <a:lstStyle/>
          <a:p>
            <a:pPr lvl="0">
              <a:lnSpc>
                <a:spcPct val="150000"/>
              </a:lnSpc>
            </a:pPr>
            <a:r>
              <a:rPr lang="zh-CN" altLang="en-US" kern="100" dirty="0">
                <a:solidFill>
                  <a:srgbClr val="333333"/>
                </a:solidFill>
                <a:cs typeface="+mn-ea"/>
                <a:sym typeface="+mn-lt"/>
              </a:rPr>
              <a:t>         团的地方各级委员会全体会议选举各该级委员会的常务委员会和书记、副书记。团的地方各级委员会全体会议由常务委员会召集，每年至少举行一次。在委员会全体会议闭会期间，由常务委员会行使委员会的职权。</a:t>
            </a:r>
          </a:p>
          <a:p>
            <a:pPr lvl="0">
              <a:lnSpc>
                <a:spcPct val="150000"/>
              </a:lnSpc>
            </a:pPr>
            <a:r>
              <a:rPr lang="zh-CN" altLang="en-US" kern="100" dirty="0">
                <a:solidFill>
                  <a:srgbClr val="333333"/>
                </a:solidFill>
                <a:cs typeface="+mn-ea"/>
                <a:sym typeface="+mn-lt"/>
              </a:rPr>
              <a:t>　　团的地方各级委员会的组成，必须经同级党的委员会和上级团的委员会批准。</a:t>
            </a:r>
          </a:p>
        </p:txBody>
      </p:sp>
      <p:sp>
        <p:nvSpPr>
          <p:cNvPr id="9" name="矩形 8"/>
          <p:cNvSpPr/>
          <p:nvPr/>
        </p:nvSpPr>
        <p:spPr>
          <a:xfrm>
            <a:off x="6279064" y="2032622"/>
            <a:ext cx="5452166" cy="399410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 name="圆角矩形 9"/>
          <p:cNvSpPr/>
          <p:nvPr/>
        </p:nvSpPr>
        <p:spPr>
          <a:xfrm>
            <a:off x="7822076" y="1755303"/>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第二十一条</a:t>
            </a:r>
            <a:endParaRPr lang="zh-CN" altLang="en-US" sz="2400" dirty="0">
              <a:solidFill>
                <a:schemeClr val="bg1"/>
              </a:solidFill>
              <a:cs typeface="+mn-ea"/>
              <a:sym typeface="+mn-lt"/>
            </a:endParaRPr>
          </a:p>
        </p:txBody>
      </p:sp>
      <p:sp>
        <p:nvSpPr>
          <p:cNvPr id="11" name="矩形 10"/>
          <p:cNvSpPr/>
          <p:nvPr/>
        </p:nvSpPr>
        <p:spPr>
          <a:xfrm>
            <a:off x="6677894" y="2627591"/>
            <a:ext cx="4807524" cy="3000821"/>
          </a:xfrm>
          <a:prstGeom prst="rect">
            <a:avLst/>
          </a:prstGeom>
        </p:spPr>
        <p:txBody>
          <a:bodyPr wrap="square">
            <a:spAutoFit/>
          </a:bodyPr>
          <a:lstStyle/>
          <a:p>
            <a:pPr lvl="0">
              <a:lnSpc>
                <a:spcPct val="150000"/>
              </a:lnSpc>
            </a:pPr>
            <a:r>
              <a:rPr lang="zh-CN" altLang="en-US" kern="100" dirty="0">
                <a:solidFill>
                  <a:srgbClr val="333333"/>
                </a:solidFill>
                <a:cs typeface="+mn-ea"/>
                <a:sym typeface="+mn-lt"/>
              </a:rPr>
              <a:t>         中国人民解放军和中国人民武装警察部队中团的工作，是解放军和武警部队政治工作的重要组成部分，由中央军事委员会领导。中国人民解放军和中国人民武装警察部队中团的组织，在本单位党组织的领导下，根据团的章程、</a:t>
            </a:r>
            <a:r>
              <a:rPr lang="en-US" altLang="zh-CN" kern="100" dirty="0">
                <a:solidFill>
                  <a:srgbClr val="DD0004"/>
                </a:solidFill>
                <a:cs typeface="+mn-ea"/>
                <a:sym typeface="+mn-lt"/>
              </a:rPr>
              <a:t>《</a:t>
            </a:r>
            <a:r>
              <a:rPr lang="zh-CN" altLang="en-US" kern="100" dirty="0">
                <a:solidFill>
                  <a:srgbClr val="DD0004"/>
                </a:solidFill>
                <a:cs typeface="+mn-ea"/>
                <a:sym typeface="+mn-lt"/>
              </a:rPr>
              <a:t>中国人民解放军政治工作条例</a:t>
            </a:r>
            <a:r>
              <a:rPr lang="en-US" altLang="zh-CN" kern="100" dirty="0">
                <a:solidFill>
                  <a:srgbClr val="DD0004"/>
                </a:solidFill>
                <a:cs typeface="+mn-ea"/>
                <a:sym typeface="+mn-lt"/>
              </a:rPr>
              <a:t>》</a:t>
            </a:r>
            <a:r>
              <a:rPr lang="zh-CN" altLang="en-US" kern="100" dirty="0">
                <a:solidFill>
                  <a:srgbClr val="DD0004"/>
                </a:solidFill>
                <a:cs typeface="+mn-ea"/>
                <a:sym typeface="+mn-lt"/>
              </a:rPr>
              <a:t>和有关规定进行工作。</a:t>
            </a:r>
          </a:p>
        </p:txBody>
      </p:sp>
      <p:sp>
        <p:nvSpPr>
          <p:cNvPr id="12" name="文本框 11">
            <a:extLst>
              <a:ext uri="{FF2B5EF4-FFF2-40B4-BE49-F238E27FC236}">
                <a16:creationId xmlns:a16="http://schemas.microsoft.com/office/drawing/2014/main" xmlns="" id="{2D7CA688-2026-441F-B176-7117B81C82C5}"/>
              </a:ext>
            </a:extLst>
          </p:cNvPr>
          <p:cNvSpPr txBox="1"/>
          <p:nvPr/>
        </p:nvSpPr>
        <p:spPr>
          <a:xfrm>
            <a:off x="1396637" y="549572"/>
            <a:ext cx="7009425" cy="461665"/>
          </a:xfrm>
          <a:prstGeom prst="rect">
            <a:avLst/>
          </a:prstGeom>
          <a:noFill/>
        </p:spPr>
        <p:txBody>
          <a:bodyPr wrap="square" rtlCol="0">
            <a:spAutoFit/>
          </a:bodyPr>
          <a:lstStyle/>
          <a:p>
            <a:r>
              <a:rPr lang="zh-CN" altLang="en-US" sz="2400" dirty="0">
                <a:solidFill>
                  <a:srgbClr val="C00000"/>
                </a:solidFill>
                <a:cs typeface="+mn-ea"/>
                <a:sym typeface="+mn-lt"/>
              </a:rPr>
              <a:t>团的地方组织、解放军和武警部队中团的组织</a:t>
            </a:r>
          </a:p>
        </p:txBody>
      </p:sp>
      <p:cxnSp>
        <p:nvCxnSpPr>
          <p:cNvPr id="13" name="直接连接符 12">
            <a:extLst>
              <a:ext uri="{FF2B5EF4-FFF2-40B4-BE49-F238E27FC236}">
                <a16:creationId xmlns:a16="http://schemas.microsoft.com/office/drawing/2014/main" xmlns="" id="{4E6A37E7-D3DB-4AFF-8108-89F1E6025859}"/>
              </a:ext>
            </a:extLst>
          </p:cNvPr>
          <p:cNvCxnSpPr>
            <a:cxnSpLocks/>
          </p:cNvCxnSpPr>
          <p:nvPr/>
        </p:nvCxnSpPr>
        <p:spPr>
          <a:xfrm>
            <a:off x="1099602" y="973494"/>
            <a:ext cx="6488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xmlns="" id="{9FD979A1-4876-47B4-AC09-C20F84DBF62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60779743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第五章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767278"/>
            <a:ext cx="9745755" cy="1200329"/>
          </a:xfrm>
          <a:prstGeom prst="rect">
            <a:avLst/>
          </a:prstGeom>
        </p:spPr>
        <p:txBody>
          <a:bodyPr wrap="square">
            <a:spAutoFit/>
          </a:bodyPr>
          <a:lstStyle/>
          <a:p>
            <a:pPr algn="ctr"/>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团的基层组织</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277735701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8814" y="1712477"/>
            <a:ext cx="5452166" cy="4451305"/>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9" name="矩形 8"/>
          <p:cNvSpPr/>
          <p:nvPr/>
        </p:nvSpPr>
        <p:spPr>
          <a:xfrm>
            <a:off x="6260014" y="1712477"/>
            <a:ext cx="5452166" cy="4451305"/>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 name="圆角矩形 9"/>
          <p:cNvSpPr/>
          <p:nvPr/>
        </p:nvSpPr>
        <p:spPr>
          <a:xfrm>
            <a:off x="7803026" y="1435159"/>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第二十三条</a:t>
            </a:r>
            <a:endParaRPr lang="zh-CN" altLang="en-US" sz="2400" dirty="0">
              <a:solidFill>
                <a:schemeClr val="bg1"/>
              </a:solidFill>
              <a:cs typeface="+mn-ea"/>
              <a:sym typeface="+mn-lt"/>
            </a:endParaRPr>
          </a:p>
        </p:txBody>
      </p:sp>
      <p:sp>
        <p:nvSpPr>
          <p:cNvPr id="11" name="圆角矩形 10"/>
          <p:cNvSpPr/>
          <p:nvPr/>
        </p:nvSpPr>
        <p:spPr>
          <a:xfrm>
            <a:off x="2011826" y="1435159"/>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第二十二条</a:t>
            </a:r>
            <a:endParaRPr lang="zh-CN" altLang="en-US" sz="2400" dirty="0">
              <a:solidFill>
                <a:schemeClr val="bg1"/>
              </a:solidFill>
              <a:cs typeface="+mn-ea"/>
              <a:sym typeface="+mn-lt"/>
            </a:endParaRPr>
          </a:p>
        </p:txBody>
      </p:sp>
      <p:sp>
        <p:nvSpPr>
          <p:cNvPr id="5" name="矩形 4"/>
          <p:cNvSpPr/>
          <p:nvPr/>
        </p:nvSpPr>
        <p:spPr>
          <a:xfrm>
            <a:off x="651521" y="2198251"/>
            <a:ext cx="5086751" cy="3785652"/>
          </a:xfrm>
          <a:prstGeom prst="rect">
            <a:avLst/>
          </a:prstGeom>
        </p:spPr>
        <p:txBody>
          <a:bodyPr wrap="square">
            <a:spAutoFit/>
          </a:bodyPr>
          <a:lstStyle/>
          <a:p>
            <a:pPr lvl="0"/>
            <a:r>
              <a:rPr lang="zh-CN" altLang="en-US" sz="1600" dirty="0">
                <a:solidFill>
                  <a:srgbClr val="333333"/>
                </a:solidFill>
                <a:cs typeface="+mn-ea"/>
                <a:sym typeface="+mn-lt"/>
              </a:rPr>
              <a:t>     企业、农村、机关、学校、科研院所、街道社区、社会组织、人民解放军连队、人民武装警察部队中队和其他基层单位，凡是有团员三人以上的，都应当建立团的基层组织。</a:t>
            </a:r>
          </a:p>
          <a:p>
            <a:pPr lvl="0"/>
            <a:r>
              <a:rPr lang="zh-CN" altLang="en-US" sz="1600" dirty="0">
                <a:solidFill>
                  <a:srgbClr val="333333"/>
                </a:solidFill>
                <a:cs typeface="+mn-ea"/>
                <a:sym typeface="+mn-lt"/>
              </a:rPr>
              <a:t>　　团的基层组织，根据工作需要和团员人数，经上级团的委员会批准，分别设立团的基层委员会、总支部委员会、支部委员会。</a:t>
            </a:r>
          </a:p>
          <a:p>
            <a:pPr lvl="0"/>
            <a:r>
              <a:rPr lang="zh-CN" altLang="en-US" sz="1600" dirty="0">
                <a:solidFill>
                  <a:srgbClr val="333333"/>
                </a:solidFill>
                <a:cs typeface="+mn-ea"/>
                <a:sym typeface="+mn-lt"/>
              </a:rPr>
              <a:t>　　在基层委员会、总支部下建立支部。工作需要的，在基层委员会下也可以建立总支部。在一个支部内可以分若干个小组。</a:t>
            </a:r>
          </a:p>
          <a:p>
            <a:pPr lvl="0"/>
            <a:r>
              <a:rPr lang="zh-CN" altLang="en-US" sz="1600" dirty="0">
                <a:solidFill>
                  <a:srgbClr val="333333"/>
                </a:solidFill>
                <a:cs typeface="+mn-ea"/>
                <a:sym typeface="+mn-lt"/>
              </a:rPr>
              <a:t>　　支部委员会、总支部委员会由团员大会选举产生，每届任期两年或三年，其中大、中学校学生支部委员会每届任期一年。基层委员会由团员大会或代表大会选举产生，每届任期三年至五年，一般与同级党的委员会任期保持一致。</a:t>
            </a:r>
          </a:p>
        </p:txBody>
      </p:sp>
      <p:sp>
        <p:nvSpPr>
          <p:cNvPr id="2" name="矩形 1"/>
          <p:cNvSpPr/>
          <p:nvPr/>
        </p:nvSpPr>
        <p:spPr>
          <a:xfrm>
            <a:off x="6457643" y="2267113"/>
            <a:ext cx="5056909" cy="2169825"/>
          </a:xfrm>
          <a:prstGeom prst="rect">
            <a:avLst/>
          </a:prstGeom>
        </p:spPr>
        <p:txBody>
          <a:bodyPr wrap="square">
            <a:spAutoFit/>
          </a:bodyPr>
          <a:lstStyle/>
          <a:p>
            <a:pPr lvl="0">
              <a:lnSpc>
                <a:spcPct val="150000"/>
              </a:lnSpc>
            </a:pPr>
            <a:r>
              <a:rPr lang="zh-CN" altLang="en-US" dirty="0">
                <a:solidFill>
                  <a:srgbClr val="333333"/>
                </a:solidFill>
                <a:cs typeface="+mn-ea"/>
                <a:sym typeface="+mn-lt"/>
              </a:rPr>
              <a:t>    </a:t>
            </a:r>
            <a:r>
              <a:rPr lang="zh-CN" altLang="en-US" dirty="0">
                <a:solidFill>
                  <a:srgbClr val="DD0004"/>
                </a:solidFill>
                <a:cs typeface="+mn-ea"/>
                <a:sym typeface="+mn-lt"/>
              </a:rPr>
              <a:t>团的基层组织设置应从实际出发，可以不完全与党组织和行政建制对应。</a:t>
            </a:r>
            <a:r>
              <a:rPr lang="zh-CN" altLang="en-US" dirty="0">
                <a:solidFill>
                  <a:srgbClr val="333333"/>
                </a:solidFill>
                <a:cs typeface="+mn-ea"/>
                <a:sym typeface="+mn-lt"/>
              </a:rPr>
              <a:t>适应街道社区、非公有制经济组织、社会组织等单位和领域的特点，适应团员青年流动和分布聚集的特点，灵活设置团的组织。</a:t>
            </a:r>
          </a:p>
        </p:txBody>
      </p:sp>
      <p:pic>
        <p:nvPicPr>
          <p:cNvPr id="12" name="图片 11">
            <a:extLst>
              <a:ext uri="{FF2B5EF4-FFF2-40B4-BE49-F238E27FC236}">
                <a16:creationId xmlns:a16="http://schemas.microsoft.com/office/drawing/2014/main" xmlns="" id="{9492B5CA-F239-4FB0-ABB2-2EF61D97736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479523" y="3684820"/>
            <a:ext cx="3232657" cy="3362980"/>
          </a:xfrm>
          <a:prstGeom prst="rect">
            <a:avLst/>
          </a:prstGeom>
        </p:spPr>
      </p:pic>
      <p:sp>
        <p:nvSpPr>
          <p:cNvPr id="13" name="文本框 12">
            <a:extLst>
              <a:ext uri="{FF2B5EF4-FFF2-40B4-BE49-F238E27FC236}">
                <a16:creationId xmlns:a16="http://schemas.microsoft.com/office/drawing/2014/main" xmlns="" id="{CA5AB0AC-DB1E-4BBA-8488-DAD8FC86B8F0}"/>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团的基层组织</a:t>
            </a:r>
          </a:p>
        </p:txBody>
      </p:sp>
      <p:cxnSp>
        <p:nvCxnSpPr>
          <p:cNvPr id="14" name="直接连接符 13">
            <a:extLst>
              <a:ext uri="{FF2B5EF4-FFF2-40B4-BE49-F238E27FC236}">
                <a16:creationId xmlns:a16="http://schemas.microsoft.com/office/drawing/2014/main" xmlns="" id="{C28A6F64-82EC-4A63-A345-E6D0C9963E5A}"/>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xmlns="" id="{6DAC29A4-C51F-4C36-A819-C21E2597A8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313767604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5" grpId="0"/>
      <p:bldP spid="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78830" y="1702330"/>
            <a:ext cx="10561316" cy="453782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4875852" y="1425011"/>
            <a:ext cx="2367272"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第二十四条</a:t>
            </a:r>
            <a:endParaRPr lang="zh-CN" altLang="en-US" sz="2400" dirty="0">
              <a:solidFill>
                <a:schemeClr val="bg1"/>
              </a:solidFill>
              <a:cs typeface="+mn-ea"/>
              <a:sym typeface="+mn-lt"/>
            </a:endParaRPr>
          </a:p>
        </p:txBody>
      </p:sp>
      <p:sp>
        <p:nvSpPr>
          <p:cNvPr id="8" name="矩形 7"/>
          <p:cNvSpPr/>
          <p:nvPr/>
        </p:nvSpPr>
        <p:spPr>
          <a:xfrm>
            <a:off x="897459" y="2192554"/>
            <a:ext cx="10324058" cy="458908"/>
          </a:xfrm>
          <a:prstGeom prst="rect">
            <a:avLst/>
          </a:prstGeom>
        </p:spPr>
        <p:txBody>
          <a:bodyPr wrap="square">
            <a:spAutoFit/>
          </a:bodyPr>
          <a:lstStyle/>
          <a:p>
            <a:pPr lvl="0" algn="ctr">
              <a:lnSpc>
                <a:spcPct val="150000"/>
              </a:lnSpc>
            </a:pPr>
            <a:r>
              <a:rPr lang="zh-CN" altLang="en-US" dirty="0">
                <a:solidFill>
                  <a:srgbClr val="DD0004"/>
                </a:solidFill>
                <a:cs typeface="+mn-ea"/>
                <a:sym typeface="+mn-lt"/>
              </a:rPr>
              <a:t>团的基层组织是团的工作和活动的基本单位，应该充分发挥团结教育青年的核心作用。</a:t>
            </a:r>
          </a:p>
        </p:txBody>
      </p:sp>
      <p:sp>
        <p:nvSpPr>
          <p:cNvPr id="2" name="矩形 1"/>
          <p:cNvSpPr/>
          <p:nvPr/>
        </p:nvSpPr>
        <p:spPr>
          <a:xfrm>
            <a:off x="5159242" y="2754296"/>
            <a:ext cx="1800493" cy="369332"/>
          </a:xfrm>
          <a:prstGeom prst="rect">
            <a:avLst/>
          </a:prstGeom>
          <a:solidFill>
            <a:srgbClr val="DD0004"/>
          </a:solidFill>
        </p:spPr>
        <p:txBody>
          <a:bodyPr wrap="none">
            <a:spAutoFit/>
          </a:bodyPr>
          <a:lstStyle/>
          <a:p>
            <a:r>
              <a:rPr lang="zh-CN" altLang="en-US" dirty="0">
                <a:solidFill>
                  <a:schemeClr val="bg1"/>
                </a:solidFill>
                <a:cs typeface="+mn-ea"/>
                <a:sym typeface="+mn-lt"/>
              </a:rPr>
              <a:t>它的基本任务是</a:t>
            </a:r>
          </a:p>
        </p:txBody>
      </p:sp>
      <p:sp>
        <p:nvSpPr>
          <p:cNvPr id="3" name="矩形 2"/>
          <p:cNvSpPr/>
          <p:nvPr/>
        </p:nvSpPr>
        <p:spPr>
          <a:xfrm>
            <a:off x="1272743" y="3193167"/>
            <a:ext cx="9573491" cy="3046988"/>
          </a:xfrm>
          <a:prstGeom prst="rect">
            <a:avLst/>
          </a:prstGeom>
        </p:spPr>
        <p:txBody>
          <a:bodyPr wrap="square">
            <a:spAutoFit/>
          </a:bodyPr>
          <a:lstStyle/>
          <a:p>
            <a:pPr lvl="0">
              <a:lnSpc>
                <a:spcPct val="150000"/>
              </a:lnSpc>
            </a:pPr>
            <a:r>
              <a:rPr lang="zh-CN" altLang="en-US" sz="1600" dirty="0">
                <a:solidFill>
                  <a:srgbClr val="333333"/>
                </a:solidFill>
                <a:cs typeface="+mn-ea"/>
                <a:sym typeface="+mn-lt"/>
              </a:rPr>
              <a:t>　　</a:t>
            </a:r>
            <a:r>
              <a:rPr lang="zh-CN" altLang="en-US" sz="1600" dirty="0">
                <a:solidFill>
                  <a:srgbClr val="DD0004"/>
                </a:solidFill>
                <a:cs typeface="+mn-ea"/>
                <a:sym typeface="+mn-lt"/>
              </a:rPr>
              <a:t>（一）</a:t>
            </a:r>
            <a:r>
              <a:rPr lang="zh-CN" altLang="en-US" sz="1600" dirty="0">
                <a:solidFill>
                  <a:srgbClr val="333333"/>
                </a:solidFill>
                <a:cs typeface="+mn-ea"/>
                <a:sym typeface="+mn-lt"/>
              </a:rPr>
              <a:t>组织团员和青年学习马克思列宁主义、毛泽东思想、邓小平理论、“三个代表”重要思想、科学发展观、习近平新时代中国特色社会主义思想，学习党的路线、方针和政策，学习团章和团的基本知识，学习科学、文化、法律和业务。</a:t>
            </a:r>
          </a:p>
          <a:p>
            <a:pPr lvl="0">
              <a:lnSpc>
                <a:spcPct val="150000"/>
              </a:lnSpc>
            </a:pPr>
            <a:r>
              <a:rPr lang="zh-CN" altLang="en-US" sz="1600" dirty="0">
                <a:solidFill>
                  <a:srgbClr val="333333"/>
                </a:solidFill>
                <a:cs typeface="+mn-ea"/>
                <a:sym typeface="+mn-lt"/>
              </a:rPr>
              <a:t>　　</a:t>
            </a:r>
            <a:r>
              <a:rPr lang="zh-CN" altLang="en-US" sz="1600" dirty="0">
                <a:solidFill>
                  <a:srgbClr val="DD0004"/>
                </a:solidFill>
                <a:cs typeface="+mn-ea"/>
                <a:sym typeface="+mn-lt"/>
              </a:rPr>
              <a:t>（二）</a:t>
            </a:r>
            <a:r>
              <a:rPr lang="zh-CN" altLang="en-US" sz="1600" dirty="0">
                <a:solidFill>
                  <a:srgbClr val="333333"/>
                </a:solidFill>
                <a:cs typeface="+mn-ea"/>
                <a:sym typeface="+mn-lt"/>
              </a:rPr>
              <a:t>宣传、执行党和团组织的指示和决议，参与民主管理和民主监督，充分发挥团员的模范作用，积极创先争优，团结带领青年积极投身改革开放和现代化建设，为社会主义经济建设、政治建设、文化建设、社会建设、生态文明建设作贡献。</a:t>
            </a:r>
          </a:p>
          <a:p>
            <a:pPr lvl="0">
              <a:lnSpc>
                <a:spcPct val="150000"/>
              </a:lnSpc>
            </a:pPr>
            <a:r>
              <a:rPr lang="zh-CN" altLang="en-US" sz="1600" dirty="0">
                <a:solidFill>
                  <a:srgbClr val="333333"/>
                </a:solidFill>
                <a:cs typeface="+mn-ea"/>
                <a:sym typeface="+mn-lt"/>
              </a:rPr>
              <a:t>　　</a:t>
            </a:r>
            <a:r>
              <a:rPr lang="zh-CN" altLang="en-US" sz="1600" dirty="0">
                <a:solidFill>
                  <a:srgbClr val="DD0004"/>
                </a:solidFill>
                <a:cs typeface="+mn-ea"/>
                <a:sym typeface="+mn-lt"/>
              </a:rPr>
              <a:t>（三）</a:t>
            </a:r>
            <a:r>
              <a:rPr lang="zh-CN" altLang="en-US" sz="1600" dirty="0">
                <a:solidFill>
                  <a:srgbClr val="333333"/>
                </a:solidFill>
                <a:cs typeface="+mn-ea"/>
                <a:sym typeface="+mn-lt"/>
              </a:rPr>
              <a:t>教育团员和青年学习革命前辈，继承党的优良传统，发扬社会主义道德风尚，弘扬网上主旋律，树立与改革开放和社会发展相适应的新观念，自觉抵制不良倾向，坚决同各种违纪违法行为作斗争。</a:t>
            </a:r>
          </a:p>
        </p:txBody>
      </p:sp>
      <p:sp>
        <p:nvSpPr>
          <p:cNvPr id="9" name="文本框 8">
            <a:extLst>
              <a:ext uri="{FF2B5EF4-FFF2-40B4-BE49-F238E27FC236}">
                <a16:creationId xmlns:a16="http://schemas.microsoft.com/office/drawing/2014/main" xmlns="" id="{7CC0D164-165C-40D8-BB35-10828B87315A}"/>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团的基层组织</a:t>
            </a:r>
          </a:p>
        </p:txBody>
      </p:sp>
      <p:cxnSp>
        <p:nvCxnSpPr>
          <p:cNvPr id="10" name="直接连接符 9">
            <a:extLst>
              <a:ext uri="{FF2B5EF4-FFF2-40B4-BE49-F238E27FC236}">
                <a16:creationId xmlns:a16="http://schemas.microsoft.com/office/drawing/2014/main" xmlns="" id="{3229A3D8-DA8A-40FA-A01D-9233EEED7F00}"/>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xmlns="" id="{11DADF81-6BBB-4B31-8E3C-CAC953A1C37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61525834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iterate type="lt">
                                    <p:tmPct val="5000"/>
                                  </p:iterate>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2" grpId="0" animBg="1"/>
      <p:bldP spid="3"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4908" y="-13855"/>
            <a:ext cx="10561316" cy="5014097"/>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矩形 3"/>
          <p:cNvSpPr/>
          <p:nvPr/>
        </p:nvSpPr>
        <p:spPr>
          <a:xfrm>
            <a:off x="1283403" y="489616"/>
            <a:ext cx="9684327" cy="3046988"/>
          </a:xfrm>
          <a:prstGeom prst="rect">
            <a:avLst/>
          </a:prstGeom>
        </p:spPr>
        <p:txBody>
          <a:bodyPr wrap="square">
            <a:spAutoFit/>
          </a:bodyPr>
          <a:lstStyle/>
          <a:p>
            <a:pPr lvl="0">
              <a:lnSpc>
                <a:spcPct val="150000"/>
              </a:lnSpc>
            </a:pPr>
            <a:r>
              <a:rPr lang="zh-CN" altLang="en-US" sz="1600" dirty="0">
                <a:solidFill>
                  <a:srgbClr val="333333"/>
                </a:solidFill>
                <a:cs typeface="+mn-ea"/>
                <a:sym typeface="+mn-lt"/>
              </a:rPr>
              <a:t>　</a:t>
            </a:r>
            <a:r>
              <a:rPr lang="zh-CN" altLang="en-US" sz="1600" dirty="0">
                <a:solidFill>
                  <a:srgbClr val="DD0004"/>
                </a:solidFill>
                <a:cs typeface="+mn-ea"/>
                <a:sym typeface="+mn-lt"/>
              </a:rPr>
              <a:t>　（四）</a:t>
            </a:r>
            <a:r>
              <a:rPr lang="zh-CN" altLang="en-US" sz="1600" dirty="0">
                <a:solidFill>
                  <a:srgbClr val="333333"/>
                </a:solidFill>
                <a:cs typeface="+mn-ea"/>
                <a:sym typeface="+mn-lt"/>
              </a:rPr>
              <a:t>了解和反映团员与青年的思想、要求，维护他们的权益，关心他们的学习、工作、生活和休息，开展文化、娱乐、体育活动。</a:t>
            </a:r>
          </a:p>
          <a:p>
            <a:pPr lvl="0">
              <a:lnSpc>
                <a:spcPct val="150000"/>
              </a:lnSpc>
            </a:pPr>
            <a:r>
              <a:rPr lang="zh-CN" altLang="en-US" sz="1600" dirty="0">
                <a:solidFill>
                  <a:srgbClr val="333333"/>
                </a:solidFill>
                <a:cs typeface="+mn-ea"/>
                <a:sym typeface="+mn-lt"/>
              </a:rPr>
              <a:t>　　</a:t>
            </a:r>
            <a:r>
              <a:rPr lang="zh-CN" altLang="en-US" sz="1600" dirty="0">
                <a:solidFill>
                  <a:srgbClr val="DD0004"/>
                </a:solidFill>
                <a:cs typeface="+mn-ea"/>
                <a:sym typeface="+mn-lt"/>
              </a:rPr>
              <a:t>（五）</a:t>
            </a:r>
            <a:r>
              <a:rPr lang="zh-CN" altLang="en-US" sz="1600" dirty="0">
                <a:solidFill>
                  <a:srgbClr val="333333"/>
                </a:solidFill>
                <a:cs typeface="+mn-ea"/>
                <a:sym typeface="+mn-lt"/>
              </a:rPr>
              <a:t>对要求入团的青年进行培养教育，做好经常性发展团员工作，收缴团费，办理超龄团员的离团手续。</a:t>
            </a:r>
          </a:p>
          <a:p>
            <a:pPr lvl="0">
              <a:lnSpc>
                <a:spcPct val="150000"/>
              </a:lnSpc>
            </a:pPr>
            <a:r>
              <a:rPr lang="zh-CN" altLang="en-US" sz="1600" dirty="0">
                <a:solidFill>
                  <a:srgbClr val="333333"/>
                </a:solidFill>
                <a:cs typeface="+mn-ea"/>
                <a:sym typeface="+mn-lt"/>
              </a:rPr>
              <a:t>　　</a:t>
            </a:r>
            <a:r>
              <a:rPr lang="zh-CN" altLang="en-US" sz="1600" dirty="0">
                <a:solidFill>
                  <a:srgbClr val="DD0004"/>
                </a:solidFill>
                <a:cs typeface="+mn-ea"/>
                <a:sym typeface="+mn-lt"/>
              </a:rPr>
              <a:t>（六）</a:t>
            </a:r>
            <a:r>
              <a:rPr lang="zh-CN" altLang="en-US" sz="1600" dirty="0">
                <a:solidFill>
                  <a:srgbClr val="333333"/>
                </a:solidFill>
                <a:cs typeface="+mn-ea"/>
                <a:sym typeface="+mn-lt"/>
              </a:rPr>
              <a:t>对团员进行教育、管理和服务，健全团的组织生活，落实“三会两制一课”制度，开展批评和自我批评，监督团员切实履行义务，保障团员的权利不受侵犯，表彰先进，执行团的纪律。</a:t>
            </a:r>
          </a:p>
          <a:p>
            <a:pPr lvl="0">
              <a:lnSpc>
                <a:spcPct val="150000"/>
              </a:lnSpc>
            </a:pPr>
            <a:r>
              <a:rPr lang="zh-CN" altLang="en-US" sz="1600" dirty="0">
                <a:solidFill>
                  <a:srgbClr val="333333"/>
                </a:solidFill>
                <a:cs typeface="+mn-ea"/>
                <a:sym typeface="+mn-lt"/>
              </a:rPr>
              <a:t>　　</a:t>
            </a:r>
            <a:r>
              <a:rPr lang="zh-CN" altLang="en-US" sz="1600" dirty="0">
                <a:solidFill>
                  <a:srgbClr val="DD0004"/>
                </a:solidFill>
                <a:cs typeface="+mn-ea"/>
                <a:sym typeface="+mn-lt"/>
              </a:rPr>
              <a:t>（七）</a:t>
            </a:r>
            <a:r>
              <a:rPr lang="zh-CN" altLang="en-US" sz="1600" dirty="0">
                <a:solidFill>
                  <a:srgbClr val="333333"/>
                </a:solidFill>
                <a:cs typeface="+mn-ea"/>
                <a:sym typeface="+mn-lt"/>
              </a:rPr>
              <a:t>对团员进行党的基本知识教育，推荐优秀团员作党的发展对象；发现和培养青年中的优秀人才，推荐他们进入更重要的生产和工作岗位。</a:t>
            </a:r>
          </a:p>
        </p:txBody>
      </p:sp>
      <p:pic>
        <p:nvPicPr>
          <p:cNvPr id="9" name="图片 8">
            <a:extLst>
              <a:ext uri="{FF2B5EF4-FFF2-40B4-BE49-F238E27FC236}">
                <a16:creationId xmlns:a16="http://schemas.microsoft.com/office/drawing/2014/main" xmlns="" id="{8D1DC9E3-C981-479B-B4BF-E848A909185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178332655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7864" y="2032622"/>
            <a:ext cx="5452166" cy="2809202"/>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矩形 6"/>
          <p:cNvSpPr/>
          <p:nvPr/>
        </p:nvSpPr>
        <p:spPr>
          <a:xfrm>
            <a:off x="6279064" y="2032622"/>
            <a:ext cx="5452166" cy="2809202"/>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8" name="圆角矩形 7"/>
          <p:cNvSpPr/>
          <p:nvPr/>
        </p:nvSpPr>
        <p:spPr>
          <a:xfrm>
            <a:off x="7822076" y="1755303"/>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第二十六条</a:t>
            </a:r>
            <a:endParaRPr lang="zh-CN" altLang="en-US" sz="2400" dirty="0">
              <a:solidFill>
                <a:schemeClr val="bg1"/>
              </a:solidFill>
              <a:cs typeface="+mn-ea"/>
              <a:sym typeface="+mn-lt"/>
            </a:endParaRPr>
          </a:p>
        </p:txBody>
      </p:sp>
      <p:sp>
        <p:nvSpPr>
          <p:cNvPr id="9" name="圆角矩形 8"/>
          <p:cNvSpPr/>
          <p:nvPr/>
        </p:nvSpPr>
        <p:spPr>
          <a:xfrm>
            <a:off x="2030876" y="1755303"/>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第二十五条</a:t>
            </a:r>
            <a:endParaRPr lang="zh-CN" altLang="en-US" sz="2400" dirty="0">
              <a:solidFill>
                <a:schemeClr val="bg1"/>
              </a:solidFill>
              <a:cs typeface="+mn-ea"/>
              <a:sym typeface="+mn-lt"/>
            </a:endParaRPr>
          </a:p>
        </p:txBody>
      </p:sp>
      <p:sp>
        <p:nvSpPr>
          <p:cNvPr id="10" name="矩形 9"/>
          <p:cNvSpPr/>
          <p:nvPr/>
        </p:nvSpPr>
        <p:spPr>
          <a:xfrm>
            <a:off x="670571" y="2518395"/>
            <a:ext cx="5086751" cy="1338828"/>
          </a:xfrm>
          <a:prstGeom prst="rect">
            <a:avLst/>
          </a:prstGeom>
        </p:spPr>
        <p:txBody>
          <a:bodyPr wrap="square">
            <a:spAutoFit/>
          </a:bodyPr>
          <a:lstStyle/>
          <a:p>
            <a:pPr lvl="0">
              <a:lnSpc>
                <a:spcPct val="150000"/>
              </a:lnSpc>
            </a:pPr>
            <a:r>
              <a:rPr lang="zh-CN" altLang="en-US" dirty="0">
                <a:solidFill>
                  <a:srgbClr val="333333"/>
                </a:solidFill>
                <a:cs typeface="+mn-ea"/>
                <a:sym typeface="+mn-lt"/>
              </a:rPr>
              <a:t>团支部是团的基础组织，担负直接教育团员、管理团员、监督团员和组织青年、宣传青年、凝聚青年、服务青年的职责。</a:t>
            </a:r>
          </a:p>
        </p:txBody>
      </p:sp>
      <p:sp>
        <p:nvSpPr>
          <p:cNvPr id="11" name="矩形 10"/>
          <p:cNvSpPr/>
          <p:nvPr/>
        </p:nvSpPr>
        <p:spPr>
          <a:xfrm>
            <a:off x="6476693" y="2587257"/>
            <a:ext cx="5056909" cy="1754326"/>
          </a:xfrm>
          <a:prstGeom prst="rect">
            <a:avLst/>
          </a:prstGeom>
        </p:spPr>
        <p:txBody>
          <a:bodyPr wrap="square">
            <a:spAutoFit/>
          </a:bodyPr>
          <a:lstStyle/>
          <a:p>
            <a:pPr lvl="0">
              <a:lnSpc>
                <a:spcPct val="150000"/>
              </a:lnSpc>
            </a:pPr>
            <a:r>
              <a:rPr lang="zh-CN" altLang="en-US" dirty="0">
                <a:solidFill>
                  <a:srgbClr val="333333"/>
                </a:solidFill>
                <a:cs typeface="+mn-ea"/>
                <a:sym typeface="+mn-lt"/>
              </a:rPr>
              <a:t>    对工作活跃、成绩显著的团的基层组织，上级团的组织应当给以奖励。</a:t>
            </a:r>
          </a:p>
          <a:p>
            <a:pPr lvl="0">
              <a:lnSpc>
                <a:spcPct val="150000"/>
              </a:lnSpc>
            </a:pPr>
            <a:r>
              <a:rPr lang="zh-CN" altLang="en-US" dirty="0">
                <a:solidFill>
                  <a:srgbClr val="333333"/>
                </a:solidFill>
                <a:cs typeface="+mn-ea"/>
                <a:sym typeface="+mn-lt"/>
              </a:rPr>
              <a:t>　　</a:t>
            </a:r>
            <a:r>
              <a:rPr lang="zh-CN" altLang="en-US" dirty="0">
                <a:solidFill>
                  <a:srgbClr val="DD0004"/>
                </a:solidFill>
                <a:cs typeface="+mn-ea"/>
                <a:sym typeface="+mn-lt"/>
              </a:rPr>
              <a:t>奖励分为：</a:t>
            </a:r>
            <a:r>
              <a:rPr lang="zh-CN" altLang="en-US" dirty="0">
                <a:solidFill>
                  <a:srgbClr val="333333"/>
                </a:solidFill>
                <a:cs typeface="+mn-ea"/>
                <a:sym typeface="+mn-lt"/>
              </a:rPr>
              <a:t>通报表扬，由团的中央、省、市、县级委员会和基层团委授予五四红旗团组织称号。</a:t>
            </a:r>
          </a:p>
        </p:txBody>
      </p:sp>
      <p:sp>
        <p:nvSpPr>
          <p:cNvPr id="13" name="文本框 12">
            <a:extLst>
              <a:ext uri="{FF2B5EF4-FFF2-40B4-BE49-F238E27FC236}">
                <a16:creationId xmlns:a16="http://schemas.microsoft.com/office/drawing/2014/main" xmlns="" id="{0B48B7FB-ECC0-4E3C-A5F6-DEFCE2866469}"/>
              </a:ext>
            </a:extLst>
          </p:cNvPr>
          <p:cNvSpPr txBox="1"/>
          <p:nvPr/>
        </p:nvSpPr>
        <p:spPr>
          <a:xfrm>
            <a:off x="1396638" y="549572"/>
            <a:ext cx="2031325" cy="461665"/>
          </a:xfrm>
          <a:prstGeom prst="rect">
            <a:avLst/>
          </a:prstGeom>
          <a:noFill/>
        </p:spPr>
        <p:txBody>
          <a:bodyPr wrap="none" rtlCol="0">
            <a:spAutoFit/>
          </a:bodyPr>
          <a:lstStyle/>
          <a:p>
            <a:r>
              <a:rPr lang="zh-CN" altLang="en-US" sz="2400" dirty="0">
                <a:solidFill>
                  <a:srgbClr val="C00000"/>
                </a:solidFill>
                <a:cs typeface="+mn-ea"/>
                <a:sym typeface="+mn-lt"/>
              </a:rPr>
              <a:t>团的基层组织</a:t>
            </a:r>
          </a:p>
        </p:txBody>
      </p:sp>
      <p:cxnSp>
        <p:nvCxnSpPr>
          <p:cNvPr id="14" name="直接连接符 13">
            <a:extLst>
              <a:ext uri="{FF2B5EF4-FFF2-40B4-BE49-F238E27FC236}">
                <a16:creationId xmlns:a16="http://schemas.microsoft.com/office/drawing/2014/main" xmlns="" id="{2785244A-536A-4A08-A9C7-26AD2A81853D}"/>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xmlns="" id="{C11563DB-5749-488D-888D-7EF2EFBBA5F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6" name="图片 15">
            <a:extLst>
              <a:ext uri="{FF2B5EF4-FFF2-40B4-BE49-F238E27FC236}">
                <a16:creationId xmlns:a16="http://schemas.microsoft.com/office/drawing/2014/main" xmlns="" id="{94931165-B9CD-4FA1-9FC5-4F3D6D791FC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278079232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第六章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767278"/>
            <a:ext cx="9745755" cy="1200329"/>
          </a:xfrm>
          <a:prstGeom prst="rect">
            <a:avLst/>
          </a:prstGeom>
        </p:spPr>
        <p:txBody>
          <a:bodyPr wrap="square">
            <a:spAutoFit/>
          </a:bodyPr>
          <a:lstStyle/>
          <a:p>
            <a:pPr algn="ctr"/>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团的干部</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
        <p:nvSpPr>
          <p:cNvPr id="9" name="TextBox 8"/>
          <p:cNvSpPr txBox="1"/>
          <p:nvPr/>
        </p:nvSpPr>
        <p:spPr>
          <a:xfrm>
            <a:off x="238561" y="6341978"/>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行业</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http://www.1ppt.com/hangye/</a:t>
            </a:r>
          </a:p>
        </p:txBody>
      </p:sp>
    </p:spTree>
    <p:extLst>
      <p:ext uri="{BB962C8B-B14F-4D97-AF65-F5344CB8AC3E}">
        <p14:creationId xmlns:p14="http://schemas.microsoft.com/office/powerpoint/2010/main" val="293442336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29390" y="1957671"/>
            <a:ext cx="10388184" cy="3618670"/>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4669145" y="1680352"/>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第二十七条</a:t>
            </a:r>
            <a:endParaRPr lang="zh-CN" altLang="en-US" sz="2400" dirty="0">
              <a:solidFill>
                <a:schemeClr val="bg1"/>
              </a:solidFill>
              <a:cs typeface="+mn-ea"/>
              <a:sym typeface="+mn-lt"/>
            </a:endParaRPr>
          </a:p>
        </p:txBody>
      </p:sp>
      <p:sp>
        <p:nvSpPr>
          <p:cNvPr id="4" name="矩形 3"/>
          <p:cNvSpPr/>
          <p:nvPr/>
        </p:nvSpPr>
        <p:spPr>
          <a:xfrm>
            <a:off x="1219430" y="2623608"/>
            <a:ext cx="9798340" cy="2400657"/>
          </a:xfrm>
          <a:prstGeom prst="rect">
            <a:avLst/>
          </a:prstGeom>
        </p:spPr>
        <p:txBody>
          <a:bodyPr wrap="square">
            <a:spAutoFit/>
          </a:bodyPr>
          <a:lstStyle/>
          <a:p>
            <a:pPr lvl="0">
              <a:lnSpc>
                <a:spcPct val="150000"/>
              </a:lnSpc>
            </a:pPr>
            <a:r>
              <a:rPr lang="zh-CN" altLang="en-US" sz="2000" dirty="0">
                <a:solidFill>
                  <a:srgbClr val="333333"/>
                </a:solidFill>
                <a:cs typeface="+mn-ea"/>
                <a:sym typeface="+mn-lt"/>
              </a:rPr>
              <a:t>    团的干部是团的工作的骨干，必须坚定理想信念、心系广大青年、提高工作能力、锤炼优良作风。共青团要贯彻党管干部原则，坚持德才兼备、以德为先，坚持五湖四海、任人唯贤，坚持事业为上、公道正派，在“保留骨干、以资熟手”的同时，注重培养选拔优秀年轻干部，努力实现团干部队伍的革命化、年轻化、知识化、专业化，建设符合群团组织特点、充满生机活力的团干部队伍。</a:t>
            </a:r>
          </a:p>
        </p:txBody>
      </p:sp>
      <p:sp>
        <p:nvSpPr>
          <p:cNvPr id="8" name="文本框 7">
            <a:extLst>
              <a:ext uri="{FF2B5EF4-FFF2-40B4-BE49-F238E27FC236}">
                <a16:creationId xmlns:a16="http://schemas.microsoft.com/office/drawing/2014/main" xmlns="" id="{77ABF7FA-AE41-4AF5-8756-14E1270DB82F}"/>
              </a:ext>
            </a:extLst>
          </p:cNvPr>
          <p:cNvSpPr txBox="1"/>
          <p:nvPr/>
        </p:nvSpPr>
        <p:spPr>
          <a:xfrm>
            <a:off x="1396638" y="549572"/>
            <a:ext cx="1415772" cy="461665"/>
          </a:xfrm>
          <a:prstGeom prst="rect">
            <a:avLst/>
          </a:prstGeom>
          <a:noFill/>
        </p:spPr>
        <p:txBody>
          <a:bodyPr wrap="none" rtlCol="0">
            <a:spAutoFit/>
          </a:bodyPr>
          <a:lstStyle/>
          <a:p>
            <a:r>
              <a:rPr lang="zh-CN" altLang="en-US" sz="2400" dirty="0">
                <a:solidFill>
                  <a:srgbClr val="C00000"/>
                </a:solidFill>
                <a:cs typeface="+mn-ea"/>
                <a:sym typeface="+mn-lt"/>
              </a:rPr>
              <a:t>团的干部</a:t>
            </a:r>
          </a:p>
        </p:txBody>
      </p:sp>
      <p:cxnSp>
        <p:nvCxnSpPr>
          <p:cNvPr id="9" name="直接连接符 8">
            <a:extLst>
              <a:ext uri="{FF2B5EF4-FFF2-40B4-BE49-F238E27FC236}">
                <a16:creationId xmlns:a16="http://schemas.microsoft.com/office/drawing/2014/main" xmlns="" id="{66962BE5-BAFC-4134-BAF0-E095064EE66A}"/>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xmlns="" id="{47DD0BAA-0F06-41FE-9971-FBCFFD2E69A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387284375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29390" y="1612897"/>
            <a:ext cx="10388184" cy="477291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4940411" y="1335578"/>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第二十八条</a:t>
            </a:r>
            <a:endParaRPr lang="zh-CN" altLang="en-US" sz="2400" dirty="0">
              <a:solidFill>
                <a:schemeClr val="bg1"/>
              </a:solidFill>
              <a:cs typeface="+mn-ea"/>
              <a:sym typeface="+mn-lt"/>
            </a:endParaRPr>
          </a:p>
        </p:txBody>
      </p:sp>
      <p:sp>
        <p:nvSpPr>
          <p:cNvPr id="4" name="矩形 3"/>
          <p:cNvSpPr/>
          <p:nvPr/>
        </p:nvSpPr>
        <p:spPr>
          <a:xfrm>
            <a:off x="1063840" y="1966366"/>
            <a:ext cx="10119284" cy="923330"/>
          </a:xfrm>
          <a:prstGeom prst="rect">
            <a:avLst/>
          </a:prstGeom>
        </p:spPr>
        <p:txBody>
          <a:bodyPr wrap="square">
            <a:spAutoFit/>
          </a:bodyPr>
          <a:lstStyle/>
          <a:p>
            <a:pPr lvl="0"/>
            <a:r>
              <a:rPr lang="zh-CN" altLang="en-US" dirty="0">
                <a:solidFill>
                  <a:srgbClr val="333333"/>
                </a:solidFill>
                <a:cs typeface="+mn-ea"/>
                <a:sym typeface="+mn-lt"/>
              </a:rPr>
              <a:t>　　团的各级领导干部必须做到忠诚干净担当，信念坚定、为民服务、勤政务实、敢于担当、清正廉洁，做团员和青年的表率，模范地履行团员的各项义务，刻苦学习、勤奋工作、勇于创造、自觉奉献，做党放心、青年满意的干部。</a:t>
            </a:r>
          </a:p>
        </p:txBody>
      </p:sp>
      <p:sp>
        <p:nvSpPr>
          <p:cNvPr id="9" name="任意多边形 8"/>
          <p:cNvSpPr/>
          <p:nvPr/>
        </p:nvSpPr>
        <p:spPr>
          <a:xfrm>
            <a:off x="1155463" y="3066580"/>
            <a:ext cx="1509519" cy="2974457"/>
          </a:xfrm>
          <a:custGeom>
            <a:avLst/>
            <a:gdLst>
              <a:gd name="connsiteX0" fmla="*/ 0 w 1509519"/>
              <a:gd name="connsiteY0" fmla="*/ 150952 h 2476556"/>
              <a:gd name="connsiteX1" fmla="*/ 150952 w 1509519"/>
              <a:gd name="connsiteY1" fmla="*/ 0 h 2476556"/>
              <a:gd name="connsiteX2" fmla="*/ 1358567 w 1509519"/>
              <a:gd name="connsiteY2" fmla="*/ 0 h 2476556"/>
              <a:gd name="connsiteX3" fmla="*/ 1509519 w 1509519"/>
              <a:gd name="connsiteY3" fmla="*/ 150952 h 2476556"/>
              <a:gd name="connsiteX4" fmla="*/ 1509519 w 1509519"/>
              <a:gd name="connsiteY4" fmla="*/ 2325604 h 2476556"/>
              <a:gd name="connsiteX5" fmla="*/ 1358567 w 1509519"/>
              <a:gd name="connsiteY5" fmla="*/ 2476556 h 2476556"/>
              <a:gd name="connsiteX6" fmla="*/ 150952 w 1509519"/>
              <a:gd name="connsiteY6" fmla="*/ 2476556 h 2476556"/>
              <a:gd name="connsiteX7" fmla="*/ 0 w 1509519"/>
              <a:gd name="connsiteY7" fmla="*/ 2325604 h 2476556"/>
              <a:gd name="connsiteX8" fmla="*/ 0 w 1509519"/>
              <a:gd name="connsiteY8" fmla="*/ 150952 h 247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519" h="2476556">
                <a:moveTo>
                  <a:pt x="0" y="150952"/>
                </a:moveTo>
                <a:cubicBezTo>
                  <a:pt x="0" y="67584"/>
                  <a:pt x="67584" y="0"/>
                  <a:pt x="150952" y="0"/>
                </a:cubicBezTo>
                <a:lnTo>
                  <a:pt x="1358567" y="0"/>
                </a:lnTo>
                <a:cubicBezTo>
                  <a:pt x="1441935" y="0"/>
                  <a:pt x="1509519" y="67584"/>
                  <a:pt x="1509519" y="150952"/>
                </a:cubicBezTo>
                <a:lnTo>
                  <a:pt x="1509519" y="2325604"/>
                </a:lnTo>
                <a:cubicBezTo>
                  <a:pt x="1509519" y="2408972"/>
                  <a:pt x="1441935" y="2476556"/>
                  <a:pt x="1358567" y="2476556"/>
                </a:cubicBezTo>
                <a:lnTo>
                  <a:pt x="150952" y="2476556"/>
                </a:lnTo>
                <a:cubicBezTo>
                  <a:pt x="67584" y="2476556"/>
                  <a:pt x="0" y="2408972"/>
                  <a:pt x="0" y="2325604"/>
                </a:cubicBezTo>
                <a:lnTo>
                  <a:pt x="0" y="150952"/>
                </a:lnTo>
                <a:close/>
              </a:path>
            </a:pathLst>
          </a:custGeom>
          <a:gradFill flip="none" rotWithShape="1">
            <a:gsLst>
              <a:gs pos="0">
                <a:srgbClr val="DD0004">
                  <a:shade val="30000"/>
                  <a:satMod val="115000"/>
                </a:srgbClr>
              </a:gs>
              <a:gs pos="50000">
                <a:srgbClr val="DD0004">
                  <a:shade val="67500"/>
                  <a:satMod val="115000"/>
                </a:srgbClr>
              </a:gs>
              <a:gs pos="100000">
                <a:srgbClr val="DD0004">
                  <a:shade val="100000"/>
                  <a:satMod val="115000"/>
                </a:srgbClr>
              </a:gs>
            </a:gsLst>
            <a:lin ang="16200000" scaled="1"/>
            <a:tileRect/>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502" tIns="78502" rIns="78502" bIns="78502" numCol="1" spcCol="1270" anchor="ctr" anchorCtr="0">
            <a:noAutofit/>
          </a:bodyPr>
          <a:lstStyle/>
          <a:p>
            <a:pPr lvl="0" algn="ctr" defTabSz="400050" rtl="0">
              <a:lnSpc>
                <a:spcPct val="150000"/>
              </a:lnSpc>
              <a:spcBef>
                <a:spcPct val="0"/>
              </a:spcBef>
              <a:spcAft>
                <a:spcPct val="35000"/>
              </a:spcAft>
            </a:pPr>
            <a:r>
              <a:rPr lang="zh-CN" altLang="en-US" sz="900" kern="1200" dirty="0">
                <a:cs typeface="+mn-ea"/>
                <a:sym typeface="+mn-lt"/>
              </a:rPr>
              <a:t>（一）政治上要坚强。具有相应的马克思列宁主义、毛泽东思想、邓小平理论、“三个代表”重要思想、科学发展观的水平，带头贯彻落实习近平新时代中国特色社会主义思想，高扬理想旗帜，坚持讲学习、讲政治、讲正气，坚决执行党的基本路线和各项方针政策，立志改革开放，献身社会主义现代化建设事业。</a:t>
            </a:r>
          </a:p>
        </p:txBody>
      </p:sp>
      <p:sp>
        <p:nvSpPr>
          <p:cNvPr id="10" name="任意多边形 9"/>
          <p:cNvSpPr/>
          <p:nvPr/>
        </p:nvSpPr>
        <p:spPr>
          <a:xfrm>
            <a:off x="2815935" y="4117679"/>
            <a:ext cx="320018" cy="374360"/>
          </a:xfrm>
          <a:custGeom>
            <a:avLst/>
            <a:gdLst>
              <a:gd name="connsiteX0" fmla="*/ 0 w 320018"/>
              <a:gd name="connsiteY0" fmla="*/ 74872 h 374360"/>
              <a:gd name="connsiteX1" fmla="*/ 160009 w 320018"/>
              <a:gd name="connsiteY1" fmla="*/ 74872 h 374360"/>
              <a:gd name="connsiteX2" fmla="*/ 160009 w 320018"/>
              <a:gd name="connsiteY2" fmla="*/ 0 h 374360"/>
              <a:gd name="connsiteX3" fmla="*/ 320018 w 320018"/>
              <a:gd name="connsiteY3" fmla="*/ 187180 h 374360"/>
              <a:gd name="connsiteX4" fmla="*/ 160009 w 320018"/>
              <a:gd name="connsiteY4" fmla="*/ 374360 h 374360"/>
              <a:gd name="connsiteX5" fmla="*/ 160009 w 320018"/>
              <a:gd name="connsiteY5" fmla="*/ 299488 h 374360"/>
              <a:gd name="connsiteX6" fmla="*/ 0 w 320018"/>
              <a:gd name="connsiteY6" fmla="*/ 299488 h 374360"/>
              <a:gd name="connsiteX7" fmla="*/ 0 w 320018"/>
              <a:gd name="connsiteY7" fmla="*/ 74872 h 3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18" h="374360">
                <a:moveTo>
                  <a:pt x="0" y="74872"/>
                </a:moveTo>
                <a:lnTo>
                  <a:pt x="160009" y="74872"/>
                </a:lnTo>
                <a:lnTo>
                  <a:pt x="160009" y="0"/>
                </a:lnTo>
                <a:lnTo>
                  <a:pt x="320018" y="187180"/>
                </a:lnTo>
                <a:lnTo>
                  <a:pt x="160009" y="374360"/>
                </a:lnTo>
                <a:lnTo>
                  <a:pt x="160009" y="299488"/>
                </a:lnTo>
                <a:lnTo>
                  <a:pt x="0" y="299488"/>
                </a:lnTo>
                <a:lnTo>
                  <a:pt x="0" y="74872"/>
                </a:lnTo>
                <a:close/>
              </a:path>
            </a:pathLst>
          </a:cu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872" rIns="96005" bIns="74872" numCol="1" spcCol="1270" anchor="ctr" anchorCtr="0">
            <a:noAutofit/>
          </a:bodyPr>
          <a:lstStyle/>
          <a:p>
            <a:pPr lvl="0" algn="ctr" defTabSz="755650">
              <a:lnSpc>
                <a:spcPct val="150000"/>
              </a:lnSpc>
              <a:spcBef>
                <a:spcPct val="0"/>
              </a:spcBef>
              <a:spcAft>
                <a:spcPct val="35000"/>
              </a:spcAft>
            </a:pPr>
            <a:endParaRPr lang="zh-CN" altLang="en-US" sz="1700" kern="1200" dirty="0">
              <a:cs typeface="+mn-ea"/>
              <a:sym typeface="+mn-lt"/>
            </a:endParaRPr>
          </a:p>
        </p:txBody>
      </p:sp>
      <p:sp>
        <p:nvSpPr>
          <p:cNvPr id="11" name="任意多边形 10"/>
          <p:cNvSpPr/>
          <p:nvPr/>
        </p:nvSpPr>
        <p:spPr>
          <a:xfrm>
            <a:off x="3268791" y="3066580"/>
            <a:ext cx="1509519" cy="2974457"/>
          </a:xfrm>
          <a:custGeom>
            <a:avLst/>
            <a:gdLst>
              <a:gd name="connsiteX0" fmla="*/ 0 w 1509519"/>
              <a:gd name="connsiteY0" fmla="*/ 150952 h 2476556"/>
              <a:gd name="connsiteX1" fmla="*/ 150952 w 1509519"/>
              <a:gd name="connsiteY1" fmla="*/ 0 h 2476556"/>
              <a:gd name="connsiteX2" fmla="*/ 1358567 w 1509519"/>
              <a:gd name="connsiteY2" fmla="*/ 0 h 2476556"/>
              <a:gd name="connsiteX3" fmla="*/ 1509519 w 1509519"/>
              <a:gd name="connsiteY3" fmla="*/ 150952 h 2476556"/>
              <a:gd name="connsiteX4" fmla="*/ 1509519 w 1509519"/>
              <a:gd name="connsiteY4" fmla="*/ 2325604 h 2476556"/>
              <a:gd name="connsiteX5" fmla="*/ 1358567 w 1509519"/>
              <a:gd name="connsiteY5" fmla="*/ 2476556 h 2476556"/>
              <a:gd name="connsiteX6" fmla="*/ 150952 w 1509519"/>
              <a:gd name="connsiteY6" fmla="*/ 2476556 h 2476556"/>
              <a:gd name="connsiteX7" fmla="*/ 0 w 1509519"/>
              <a:gd name="connsiteY7" fmla="*/ 2325604 h 2476556"/>
              <a:gd name="connsiteX8" fmla="*/ 0 w 1509519"/>
              <a:gd name="connsiteY8" fmla="*/ 150952 h 247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519" h="2476556">
                <a:moveTo>
                  <a:pt x="0" y="150952"/>
                </a:moveTo>
                <a:cubicBezTo>
                  <a:pt x="0" y="67584"/>
                  <a:pt x="67584" y="0"/>
                  <a:pt x="150952" y="0"/>
                </a:cubicBezTo>
                <a:lnTo>
                  <a:pt x="1358567" y="0"/>
                </a:lnTo>
                <a:cubicBezTo>
                  <a:pt x="1441935" y="0"/>
                  <a:pt x="1509519" y="67584"/>
                  <a:pt x="1509519" y="150952"/>
                </a:cubicBezTo>
                <a:lnTo>
                  <a:pt x="1509519" y="2325604"/>
                </a:lnTo>
                <a:cubicBezTo>
                  <a:pt x="1509519" y="2408972"/>
                  <a:pt x="1441935" y="2476556"/>
                  <a:pt x="1358567" y="2476556"/>
                </a:cubicBezTo>
                <a:lnTo>
                  <a:pt x="150952" y="2476556"/>
                </a:lnTo>
                <a:cubicBezTo>
                  <a:pt x="67584" y="2476556"/>
                  <a:pt x="0" y="2408972"/>
                  <a:pt x="0" y="2325604"/>
                </a:cubicBezTo>
                <a:lnTo>
                  <a:pt x="0" y="150952"/>
                </a:lnTo>
                <a:close/>
              </a:path>
            </a:pathLst>
          </a:custGeom>
          <a:gradFill flip="none" rotWithShape="1">
            <a:gsLst>
              <a:gs pos="0">
                <a:srgbClr val="DD0004">
                  <a:shade val="30000"/>
                  <a:satMod val="115000"/>
                </a:srgbClr>
              </a:gs>
              <a:gs pos="50000">
                <a:srgbClr val="DD0004">
                  <a:shade val="67500"/>
                  <a:satMod val="115000"/>
                </a:srgbClr>
              </a:gs>
              <a:gs pos="100000">
                <a:srgbClr val="DD0004">
                  <a:shade val="100000"/>
                  <a:satMod val="115000"/>
                </a:srgbClr>
              </a:gs>
            </a:gsLst>
            <a:lin ang="16200000" scaled="1"/>
            <a:tileRect/>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502" tIns="78502" rIns="78502" bIns="78502" numCol="1" spcCol="1270" anchor="ctr" anchorCtr="0">
            <a:noAutofit/>
          </a:bodyPr>
          <a:lstStyle/>
          <a:p>
            <a:pPr lvl="0" algn="ctr" defTabSz="400050" rtl="0">
              <a:lnSpc>
                <a:spcPct val="150000"/>
              </a:lnSpc>
              <a:spcBef>
                <a:spcPct val="0"/>
              </a:spcBef>
              <a:spcAft>
                <a:spcPct val="35000"/>
              </a:spcAft>
            </a:pPr>
            <a:r>
              <a:rPr lang="zh-CN" altLang="en-US" sz="900" kern="1200" dirty="0">
                <a:cs typeface="+mn-ea"/>
                <a:sym typeface="+mn-lt"/>
              </a:rPr>
              <a:t>（二）学习要刻苦。带头学习政治、经济、文化、历史、法律、科学技术和现代管理知识，向书本学习，向实践学习，向青年学习，努力提高青年群众工作本领，不断提高思想政策水平和实际工作能力。</a:t>
            </a:r>
          </a:p>
        </p:txBody>
      </p:sp>
      <p:sp>
        <p:nvSpPr>
          <p:cNvPr id="12" name="任意多边形 11"/>
          <p:cNvSpPr/>
          <p:nvPr/>
        </p:nvSpPr>
        <p:spPr>
          <a:xfrm>
            <a:off x="4929263" y="4117679"/>
            <a:ext cx="320018" cy="374360"/>
          </a:xfrm>
          <a:custGeom>
            <a:avLst/>
            <a:gdLst>
              <a:gd name="connsiteX0" fmla="*/ 0 w 320018"/>
              <a:gd name="connsiteY0" fmla="*/ 74872 h 374360"/>
              <a:gd name="connsiteX1" fmla="*/ 160009 w 320018"/>
              <a:gd name="connsiteY1" fmla="*/ 74872 h 374360"/>
              <a:gd name="connsiteX2" fmla="*/ 160009 w 320018"/>
              <a:gd name="connsiteY2" fmla="*/ 0 h 374360"/>
              <a:gd name="connsiteX3" fmla="*/ 320018 w 320018"/>
              <a:gd name="connsiteY3" fmla="*/ 187180 h 374360"/>
              <a:gd name="connsiteX4" fmla="*/ 160009 w 320018"/>
              <a:gd name="connsiteY4" fmla="*/ 374360 h 374360"/>
              <a:gd name="connsiteX5" fmla="*/ 160009 w 320018"/>
              <a:gd name="connsiteY5" fmla="*/ 299488 h 374360"/>
              <a:gd name="connsiteX6" fmla="*/ 0 w 320018"/>
              <a:gd name="connsiteY6" fmla="*/ 299488 h 374360"/>
              <a:gd name="connsiteX7" fmla="*/ 0 w 320018"/>
              <a:gd name="connsiteY7" fmla="*/ 74872 h 3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18" h="374360">
                <a:moveTo>
                  <a:pt x="0" y="74872"/>
                </a:moveTo>
                <a:lnTo>
                  <a:pt x="160009" y="74872"/>
                </a:lnTo>
                <a:lnTo>
                  <a:pt x="160009" y="0"/>
                </a:lnTo>
                <a:lnTo>
                  <a:pt x="320018" y="187180"/>
                </a:lnTo>
                <a:lnTo>
                  <a:pt x="160009" y="374360"/>
                </a:lnTo>
                <a:lnTo>
                  <a:pt x="160009" y="299488"/>
                </a:lnTo>
                <a:lnTo>
                  <a:pt x="0" y="299488"/>
                </a:lnTo>
                <a:lnTo>
                  <a:pt x="0" y="74872"/>
                </a:lnTo>
                <a:close/>
              </a:path>
            </a:pathLst>
          </a:cu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872" rIns="96005" bIns="74872" numCol="1" spcCol="1270" anchor="ctr" anchorCtr="0">
            <a:noAutofit/>
          </a:bodyPr>
          <a:lstStyle/>
          <a:p>
            <a:pPr lvl="0" algn="ctr" defTabSz="755650">
              <a:lnSpc>
                <a:spcPct val="150000"/>
              </a:lnSpc>
              <a:spcBef>
                <a:spcPct val="0"/>
              </a:spcBef>
              <a:spcAft>
                <a:spcPct val="35000"/>
              </a:spcAft>
            </a:pPr>
            <a:endParaRPr lang="zh-CN" altLang="en-US" sz="1700" kern="1200" dirty="0">
              <a:cs typeface="+mn-ea"/>
              <a:sym typeface="+mn-lt"/>
            </a:endParaRPr>
          </a:p>
        </p:txBody>
      </p:sp>
      <p:sp>
        <p:nvSpPr>
          <p:cNvPr id="13" name="任意多边形 12"/>
          <p:cNvSpPr/>
          <p:nvPr/>
        </p:nvSpPr>
        <p:spPr>
          <a:xfrm>
            <a:off x="5382119" y="3066580"/>
            <a:ext cx="1509519" cy="2974457"/>
          </a:xfrm>
          <a:custGeom>
            <a:avLst/>
            <a:gdLst>
              <a:gd name="connsiteX0" fmla="*/ 0 w 1509519"/>
              <a:gd name="connsiteY0" fmla="*/ 150952 h 2476556"/>
              <a:gd name="connsiteX1" fmla="*/ 150952 w 1509519"/>
              <a:gd name="connsiteY1" fmla="*/ 0 h 2476556"/>
              <a:gd name="connsiteX2" fmla="*/ 1358567 w 1509519"/>
              <a:gd name="connsiteY2" fmla="*/ 0 h 2476556"/>
              <a:gd name="connsiteX3" fmla="*/ 1509519 w 1509519"/>
              <a:gd name="connsiteY3" fmla="*/ 150952 h 2476556"/>
              <a:gd name="connsiteX4" fmla="*/ 1509519 w 1509519"/>
              <a:gd name="connsiteY4" fmla="*/ 2325604 h 2476556"/>
              <a:gd name="connsiteX5" fmla="*/ 1358567 w 1509519"/>
              <a:gd name="connsiteY5" fmla="*/ 2476556 h 2476556"/>
              <a:gd name="connsiteX6" fmla="*/ 150952 w 1509519"/>
              <a:gd name="connsiteY6" fmla="*/ 2476556 h 2476556"/>
              <a:gd name="connsiteX7" fmla="*/ 0 w 1509519"/>
              <a:gd name="connsiteY7" fmla="*/ 2325604 h 2476556"/>
              <a:gd name="connsiteX8" fmla="*/ 0 w 1509519"/>
              <a:gd name="connsiteY8" fmla="*/ 150952 h 247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519" h="2476556">
                <a:moveTo>
                  <a:pt x="0" y="150952"/>
                </a:moveTo>
                <a:cubicBezTo>
                  <a:pt x="0" y="67584"/>
                  <a:pt x="67584" y="0"/>
                  <a:pt x="150952" y="0"/>
                </a:cubicBezTo>
                <a:lnTo>
                  <a:pt x="1358567" y="0"/>
                </a:lnTo>
                <a:cubicBezTo>
                  <a:pt x="1441935" y="0"/>
                  <a:pt x="1509519" y="67584"/>
                  <a:pt x="1509519" y="150952"/>
                </a:cubicBezTo>
                <a:lnTo>
                  <a:pt x="1509519" y="2325604"/>
                </a:lnTo>
                <a:cubicBezTo>
                  <a:pt x="1509519" y="2408972"/>
                  <a:pt x="1441935" y="2476556"/>
                  <a:pt x="1358567" y="2476556"/>
                </a:cubicBezTo>
                <a:lnTo>
                  <a:pt x="150952" y="2476556"/>
                </a:lnTo>
                <a:cubicBezTo>
                  <a:pt x="67584" y="2476556"/>
                  <a:pt x="0" y="2408972"/>
                  <a:pt x="0" y="2325604"/>
                </a:cubicBezTo>
                <a:lnTo>
                  <a:pt x="0" y="150952"/>
                </a:lnTo>
                <a:close/>
              </a:path>
            </a:pathLst>
          </a:custGeom>
          <a:gradFill flip="none" rotWithShape="1">
            <a:gsLst>
              <a:gs pos="0">
                <a:srgbClr val="DD0004">
                  <a:shade val="30000"/>
                  <a:satMod val="115000"/>
                </a:srgbClr>
              </a:gs>
              <a:gs pos="50000">
                <a:srgbClr val="DD0004">
                  <a:shade val="67500"/>
                  <a:satMod val="115000"/>
                </a:srgbClr>
              </a:gs>
              <a:gs pos="100000">
                <a:srgbClr val="DD0004">
                  <a:shade val="100000"/>
                  <a:satMod val="115000"/>
                </a:srgbClr>
              </a:gs>
            </a:gsLst>
            <a:lin ang="16200000" scaled="1"/>
            <a:tileRect/>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502" tIns="78502" rIns="78502" bIns="78502" numCol="1" spcCol="1270" anchor="ctr" anchorCtr="0">
            <a:noAutofit/>
          </a:bodyPr>
          <a:lstStyle/>
          <a:p>
            <a:pPr lvl="0" algn="ctr" defTabSz="400050" rtl="0">
              <a:lnSpc>
                <a:spcPct val="150000"/>
              </a:lnSpc>
              <a:spcBef>
                <a:spcPct val="0"/>
              </a:spcBef>
              <a:spcAft>
                <a:spcPct val="35000"/>
              </a:spcAft>
            </a:pPr>
            <a:r>
              <a:rPr lang="zh-CN" altLang="en-US" sz="900" kern="1200" dirty="0">
                <a:cs typeface="+mn-ea"/>
                <a:sym typeface="+mn-lt"/>
              </a:rPr>
              <a:t>（三）工作要勤奋。有强烈的革命事业心和责任感，勤于思考，勇于创新，知难而进，积极主动地在青年中开展工作，努力做出实绩。</a:t>
            </a:r>
          </a:p>
        </p:txBody>
      </p:sp>
      <p:sp>
        <p:nvSpPr>
          <p:cNvPr id="14" name="任意多边形 13"/>
          <p:cNvSpPr/>
          <p:nvPr/>
        </p:nvSpPr>
        <p:spPr>
          <a:xfrm>
            <a:off x="7042590" y="4117679"/>
            <a:ext cx="320018" cy="374360"/>
          </a:xfrm>
          <a:custGeom>
            <a:avLst/>
            <a:gdLst>
              <a:gd name="connsiteX0" fmla="*/ 0 w 320018"/>
              <a:gd name="connsiteY0" fmla="*/ 74872 h 374360"/>
              <a:gd name="connsiteX1" fmla="*/ 160009 w 320018"/>
              <a:gd name="connsiteY1" fmla="*/ 74872 h 374360"/>
              <a:gd name="connsiteX2" fmla="*/ 160009 w 320018"/>
              <a:gd name="connsiteY2" fmla="*/ 0 h 374360"/>
              <a:gd name="connsiteX3" fmla="*/ 320018 w 320018"/>
              <a:gd name="connsiteY3" fmla="*/ 187180 h 374360"/>
              <a:gd name="connsiteX4" fmla="*/ 160009 w 320018"/>
              <a:gd name="connsiteY4" fmla="*/ 374360 h 374360"/>
              <a:gd name="connsiteX5" fmla="*/ 160009 w 320018"/>
              <a:gd name="connsiteY5" fmla="*/ 299488 h 374360"/>
              <a:gd name="connsiteX6" fmla="*/ 0 w 320018"/>
              <a:gd name="connsiteY6" fmla="*/ 299488 h 374360"/>
              <a:gd name="connsiteX7" fmla="*/ 0 w 320018"/>
              <a:gd name="connsiteY7" fmla="*/ 74872 h 3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18" h="374360">
                <a:moveTo>
                  <a:pt x="0" y="74872"/>
                </a:moveTo>
                <a:lnTo>
                  <a:pt x="160009" y="74872"/>
                </a:lnTo>
                <a:lnTo>
                  <a:pt x="160009" y="0"/>
                </a:lnTo>
                <a:lnTo>
                  <a:pt x="320018" y="187180"/>
                </a:lnTo>
                <a:lnTo>
                  <a:pt x="160009" y="374360"/>
                </a:lnTo>
                <a:lnTo>
                  <a:pt x="160009" y="299488"/>
                </a:lnTo>
                <a:lnTo>
                  <a:pt x="0" y="299488"/>
                </a:lnTo>
                <a:lnTo>
                  <a:pt x="0" y="74872"/>
                </a:lnTo>
                <a:close/>
              </a:path>
            </a:pathLst>
          </a:cu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872" rIns="96005" bIns="74872" numCol="1" spcCol="1270" anchor="ctr" anchorCtr="0">
            <a:noAutofit/>
          </a:bodyPr>
          <a:lstStyle/>
          <a:p>
            <a:pPr lvl="0" algn="ctr" defTabSz="755650">
              <a:lnSpc>
                <a:spcPct val="150000"/>
              </a:lnSpc>
              <a:spcBef>
                <a:spcPct val="0"/>
              </a:spcBef>
              <a:spcAft>
                <a:spcPct val="35000"/>
              </a:spcAft>
            </a:pPr>
            <a:endParaRPr lang="zh-CN" altLang="en-US" sz="1700" kern="1200" dirty="0">
              <a:cs typeface="+mn-ea"/>
              <a:sym typeface="+mn-lt"/>
            </a:endParaRPr>
          </a:p>
        </p:txBody>
      </p:sp>
      <p:sp>
        <p:nvSpPr>
          <p:cNvPr id="15" name="任意多边形 14"/>
          <p:cNvSpPr/>
          <p:nvPr/>
        </p:nvSpPr>
        <p:spPr>
          <a:xfrm>
            <a:off x="7495446" y="3066580"/>
            <a:ext cx="1509519" cy="2974457"/>
          </a:xfrm>
          <a:custGeom>
            <a:avLst/>
            <a:gdLst>
              <a:gd name="connsiteX0" fmla="*/ 0 w 1509519"/>
              <a:gd name="connsiteY0" fmla="*/ 150952 h 2476556"/>
              <a:gd name="connsiteX1" fmla="*/ 150952 w 1509519"/>
              <a:gd name="connsiteY1" fmla="*/ 0 h 2476556"/>
              <a:gd name="connsiteX2" fmla="*/ 1358567 w 1509519"/>
              <a:gd name="connsiteY2" fmla="*/ 0 h 2476556"/>
              <a:gd name="connsiteX3" fmla="*/ 1509519 w 1509519"/>
              <a:gd name="connsiteY3" fmla="*/ 150952 h 2476556"/>
              <a:gd name="connsiteX4" fmla="*/ 1509519 w 1509519"/>
              <a:gd name="connsiteY4" fmla="*/ 2325604 h 2476556"/>
              <a:gd name="connsiteX5" fmla="*/ 1358567 w 1509519"/>
              <a:gd name="connsiteY5" fmla="*/ 2476556 h 2476556"/>
              <a:gd name="connsiteX6" fmla="*/ 150952 w 1509519"/>
              <a:gd name="connsiteY6" fmla="*/ 2476556 h 2476556"/>
              <a:gd name="connsiteX7" fmla="*/ 0 w 1509519"/>
              <a:gd name="connsiteY7" fmla="*/ 2325604 h 2476556"/>
              <a:gd name="connsiteX8" fmla="*/ 0 w 1509519"/>
              <a:gd name="connsiteY8" fmla="*/ 150952 h 247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519" h="2476556">
                <a:moveTo>
                  <a:pt x="0" y="150952"/>
                </a:moveTo>
                <a:cubicBezTo>
                  <a:pt x="0" y="67584"/>
                  <a:pt x="67584" y="0"/>
                  <a:pt x="150952" y="0"/>
                </a:cubicBezTo>
                <a:lnTo>
                  <a:pt x="1358567" y="0"/>
                </a:lnTo>
                <a:cubicBezTo>
                  <a:pt x="1441935" y="0"/>
                  <a:pt x="1509519" y="67584"/>
                  <a:pt x="1509519" y="150952"/>
                </a:cubicBezTo>
                <a:lnTo>
                  <a:pt x="1509519" y="2325604"/>
                </a:lnTo>
                <a:cubicBezTo>
                  <a:pt x="1509519" y="2408972"/>
                  <a:pt x="1441935" y="2476556"/>
                  <a:pt x="1358567" y="2476556"/>
                </a:cubicBezTo>
                <a:lnTo>
                  <a:pt x="150952" y="2476556"/>
                </a:lnTo>
                <a:cubicBezTo>
                  <a:pt x="67584" y="2476556"/>
                  <a:pt x="0" y="2408972"/>
                  <a:pt x="0" y="2325604"/>
                </a:cubicBezTo>
                <a:lnTo>
                  <a:pt x="0" y="150952"/>
                </a:lnTo>
                <a:close/>
              </a:path>
            </a:pathLst>
          </a:custGeom>
          <a:gradFill flip="none" rotWithShape="1">
            <a:gsLst>
              <a:gs pos="0">
                <a:srgbClr val="DD0004">
                  <a:shade val="30000"/>
                  <a:satMod val="115000"/>
                </a:srgbClr>
              </a:gs>
              <a:gs pos="50000">
                <a:srgbClr val="DD0004">
                  <a:shade val="67500"/>
                  <a:satMod val="115000"/>
                </a:srgbClr>
              </a:gs>
              <a:gs pos="100000">
                <a:srgbClr val="DD0004">
                  <a:shade val="100000"/>
                  <a:satMod val="115000"/>
                </a:srgbClr>
              </a:gs>
            </a:gsLst>
            <a:lin ang="16200000" scaled="1"/>
            <a:tileRect/>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502" tIns="78502" rIns="78502" bIns="78502" numCol="1" spcCol="1270" anchor="ctr" anchorCtr="0">
            <a:noAutofit/>
          </a:bodyPr>
          <a:lstStyle/>
          <a:p>
            <a:pPr lvl="0" algn="ctr" defTabSz="400050" rtl="0">
              <a:lnSpc>
                <a:spcPct val="150000"/>
              </a:lnSpc>
              <a:spcBef>
                <a:spcPct val="0"/>
              </a:spcBef>
              <a:spcAft>
                <a:spcPct val="35000"/>
              </a:spcAft>
            </a:pPr>
            <a:r>
              <a:rPr lang="zh-CN" altLang="en-US" sz="900" kern="1200" dirty="0">
                <a:cs typeface="+mn-ea"/>
                <a:sym typeface="+mn-lt"/>
              </a:rPr>
              <a:t>（四）作风要严实。朝气蓬勃，实事求是，发扬民主，敢想敢干，深入基层，调查研究，讲实话，办实事，求实效，反对形式主义、官僚主义、享乐主义和奢靡之风，带头直接联系青年，热心为青年服务，做青年的知心朋友。</a:t>
            </a:r>
          </a:p>
        </p:txBody>
      </p:sp>
      <p:sp>
        <p:nvSpPr>
          <p:cNvPr id="16" name="任意多边形 15"/>
          <p:cNvSpPr/>
          <p:nvPr/>
        </p:nvSpPr>
        <p:spPr>
          <a:xfrm>
            <a:off x="9155918" y="4117679"/>
            <a:ext cx="320018" cy="374360"/>
          </a:xfrm>
          <a:custGeom>
            <a:avLst/>
            <a:gdLst>
              <a:gd name="connsiteX0" fmla="*/ 0 w 320018"/>
              <a:gd name="connsiteY0" fmla="*/ 74872 h 374360"/>
              <a:gd name="connsiteX1" fmla="*/ 160009 w 320018"/>
              <a:gd name="connsiteY1" fmla="*/ 74872 h 374360"/>
              <a:gd name="connsiteX2" fmla="*/ 160009 w 320018"/>
              <a:gd name="connsiteY2" fmla="*/ 0 h 374360"/>
              <a:gd name="connsiteX3" fmla="*/ 320018 w 320018"/>
              <a:gd name="connsiteY3" fmla="*/ 187180 h 374360"/>
              <a:gd name="connsiteX4" fmla="*/ 160009 w 320018"/>
              <a:gd name="connsiteY4" fmla="*/ 374360 h 374360"/>
              <a:gd name="connsiteX5" fmla="*/ 160009 w 320018"/>
              <a:gd name="connsiteY5" fmla="*/ 299488 h 374360"/>
              <a:gd name="connsiteX6" fmla="*/ 0 w 320018"/>
              <a:gd name="connsiteY6" fmla="*/ 299488 h 374360"/>
              <a:gd name="connsiteX7" fmla="*/ 0 w 320018"/>
              <a:gd name="connsiteY7" fmla="*/ 74872 h 3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18" h="374360">
                <a:moveTo>
                  <a:pt x="0" y="74872"/>
                </a:moveTo>
                <a:lnTo>
                  <a:pt x="160009" y="74872"/>
                </a:lnTo>
                <a:lnTo>
                  <a:pt x="160009" y="0"/>
                </a:lnTo>
                <a:lnTo>
                  <a:pt x="320018" y="187180"/>
                </a:lnTo>
                <a:lnTo>
                  <a:pt x="160009" y="374360"/>
                </a:lnTo>
                <a:lnTo>
                  <a:pt x="160009" y="299488"/>
                </a:lnTo>
                <a:lnTo>
                  <a:pt x="0" y="299488"/>
                </a:lnTo>
                <a:lnTo>
                  <a:pt x="0" y="74872"/>
                </a:lnTo>
                <a:close/>
              </a:path>
            </a:pathLst>
          </a:cu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872" rIns="96005" bIns="74872" numCol="1" spcCol="1270" anchor="ctr" anchorCtr="0">
            <a:noAutofit/>
          </a:bodyPr>
          <a:lstStyle/>
          <a:p>
            <a:pPr lvl="0" algn="ctr" defTabSz="755650">
              <a:lnSpc>
                <a:spcPct val="150000"/>
              </a:lnSpc>
              <a:spcBef>
                <a:spcPct val="0"/>
              </a:spcBef>
              <a:spcAft>
                <a:spcPct val="35000"/>
              </a:spcAft>
            </a:pPr>
            <a:endParaRPr lang="zh-CN" altLang="en-US" sz="1700" kern="1200" dirty="0">
              <a:cs typeface="+mn-ea"/>
              <a:sym typeface="+mn-lt"/>
            </a:endParaRPr>
          </a:p>
        </p:txBody>
      </p:sp>
      <p:sp>
        <p:nvSpPr>
          <p:cNvPr id="17" name="任意多边形 16"/>
          <p:cNvSpPr/>
          <p:nvPr/>
        </p:nvSpPr>
        <p:spPr>
          <a:xfrm>
            <a:off x="9608774" y="3066580"/>
            <a:ext cx="1509519" cy="2974457"/>
          </a:xfrm>
          <a:custGeom>
            <a:avLst/>
            <a:gdLst>
              <a:gd name="connsiteX0" fmla="*/ 0 w 1509519"/>
              <a:gd name="connsiteY0" fmla="*/ 150952 h 2476556"/>
              <a:gd name="connsiteX1" fmla="*/ 150952 w 1509519"/>
              <a:gd name="connsiteY1" fmla="*/ 0 h 2476556"/>
              <a:gd name="connsiteX2" fmla="*/ 1358567 w 1509519"/>
              <a:gd name="connsiteY2" fmla="*/ 0 h 2476556"/>
              <a:gd name="connsiteX3" fmla="*/ 1509519 w 1509519"/>
              <a:gd name="connsiteY3" fmla="*/ 150952 h 2476556"/>
              <a:gd name="connsiteX4" fmla="*/ 1509519 w 1509519"/>
              <a:gd name="connsiteY4" fmla="*/ 2325604 h 2476556"/>
              <a:gd name="connsiteX5" fmla="*/ 1358567 w 1509519"/>
              <a:gd name="connsiteY5" fmla="*/ 2476556 h 2476556"/>
              <a:gd name="connsiteX6" fmla="*/ 150952 w 1509519"/>
              <a:gd name="connsiteY6" fmla="*/ 2476556 h 2476556"/>
              <a:gd name="connsiteX7" fmla="*/ 0 w 1509519"/>
              <a:gd name="connsiteY7" fmla="*/ 2325604 h 2476556"/>
              <a:gd name="connsiteX8" fmla="*/ 0 w 1509519"/>
              <a:gd name="connsiteY8" fmla="*/ 150952 h 247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519" h="2476556">
                <a:moveTo>
                  <a:pt x="0" y="150952"/>
                </a:moveTo>
                <a:cubicBezTo>
                  <a:pt x="0" y="67584"/>
                  <a:pt x="67584" y="0"/>
                  <a:pt x="150952" y="0"/>
                </a:cubicBezTo>
                <a:lnTo>
                  <a:pt x="1358567" y="0"/>
                </a:lnTo>
                <a:cubicBezTo>
                  <a:pt x="1441935" y="0"/>
                  <a:pt x="1509519" y="67584"/>
                  <a:pt x="1509519" y="150952"/>
                </a:cubicBezTo>
                <a:lnTo>
                  <a:pt x="1509519" y="2325604"/>
                </a:lnTo>
                <a:cubicBezTo>
                  <a:pt x="1509519" y="2408972"/>
                  <a:pt x="1441935" y="2476556"/>
                  <a:pt x="1358567" y="2476556"/>
                </a:cubicBezTo>
                <a:lnTo>
                  <a:pt x="150952" y="2476556"/>
                </a:lnTo>
                <a:cubicBezTo>
                  <a:pt x="67584" y="2476556"/>
                  <a:pt x="0" y="2408972"/>
                  <a:pt x="0" y="2325604"/>
                </a:cubicBezTo>
                <a:lnTo>
                  <a:pt x="0" y="150952"/>
                </a:lnTo>
                <a:close/>
              </a:path>
            </a:pathLst>
          </a:custGeom>
          <a:gradFill flip="none" rotWithShape="1">
            <a:gsLst>
              <a:gs pos="0">
                <a:srgbClr val="DD0004">
                  <a:shade val="30000"/>
                  <a:satMod val="115000"/>
                </a:srgbClr>
              </a:gs>
              <a:gs pos="50000">
                <a:srgbClr val="DD0004">
                  <a:shade val="67500"/>
                  <a:satMod val="115000"/>
                </a:srgbClr>
              </a:gs>
              <a:gs pos="100000">
                <a:srgbClr val="DD0004">
                  <a:shade val="100000"/>
                  <a:satMod val="115000"/>
                </a:srgbClr>
              </a:gs>
            </a:gsLst>
            <a:lin ang="16200000" scaled="1"/>
            <a:tileRect/>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502" tIns="78502" rIns="78502" bIns="78502" numCol="1" spcCol="1270" anchor="ctr" anchorCtr="0">
            <a:noAutofit/>
          </a:bodyPr>
          <a:lstStyle/>
          <a:p>
            <a:pPr lvl="0" algn="ctr" defTabSz="400050" rtl="0">
              <a:lnSpc>
                <a:spcPct val="150000"/>
              </a:lnSpc>
              <a:spcBef>
                <a:spcPct val="0"/>
              </a:spcBef>
              <a:spcAft>
                <a:spcPct val="35000"/>
              </a:spcAft>
            </a:pPr>
            <a:r>
              <a:rPr lang="zh-CN" altLang="en-US" sz="900" kern="1200" dirty="0">
                <a:cs typeface="+mn-ea"/>
                <a:sym typeface="+mn-lt"/>
              </a:rPr>
              <a:t>（五）品德要高尚。顾全大局，公道正派，团结同志，助人为乐，诚实谦虚，清正廉洁，有自我批评精神，自觉接受团员和青年的监督。</a:t>
            </a:r>
          </a:p>
        </p:txBody>
      </p:sp>
      <p:sp>
        <p:nvSpPr>
          <p:cNvPr id="18" name="文本框 17">
            <a:extLst>
              <a:ext uri="{FF2B5EF4-FFF2-40B4-BE49-F238E27FC236}">
                <a16:creationId xmlns:a16="http://schemas.microsoft.com/office/drawing/2014/main" xmlns="" id="{68064CD9-4751-461A-A275-A52657ACEB29}"/>
              </a:ext>
            </a:extLst>
          </p:cNvPr>
          <p:cNvSpPr txBox="1"/>
          <p:nvPr/>
        </p:nvSpPr>
        <p:spPr>
          <a:xfrm>
            <a:off x="1396638" y="549572"/>
            <a:ext cx="1415772" cy="461665"/>
          </a:xfrm>
          <a:prstGeom prst="rect">
            <a:avLst/>
          </a:prstGeom>
          <a:noFill/>
        </p:spPr>
        <p:txBody>
          <a:bodyPr wrap="none" rtlCol="0">
            <a:spAutoFit/>
          </a:bodyPr>
          <a:lstStyle/>
          <a:p>
            <a:r>
              <a:rPr lang="zh-CN" altLang="en-US" sz="2400" dirty="0">
                <a:solidFill>
                  <a:srgbClr val="C00000"/>
                </a:solidFill>
                <a:cs typeface="+mn-ea"/>
                <a:sym typeface="+mn-lt"/>
              </a:rPr>
              <a:t>团的干部</a:t>
            </a:r>
          </a:p>
        </p:txBody>
      </p:sp>
      <p:cxnSp>
        <p:nvCxnSpPr>
          <p:cNvPr id="19" name="直接连接符 18">
            <a:extLst>
              <a:ext uri="{FF2B5EF4-FFF2-40B4-BE49-F238E27FC236}">
                <a16:creationId xmlns:a16="http://schemas.microsoft.com/office/drawing/2014/main" xmlns="" id="{7EF0315D-1E84-4FCE-B8CE-984ED44D5A98}"/>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ECE1AA58-D69E-4C44-9419-DAD807FF1BA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39299486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975"/>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975"/>
                            </p:stCondLst>
                            <p:childTnLst>
                              <p:par>
                                <p:cTn id="27" presetID="1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p:tgtEl>
                                          <p:spTgt spid="10"/>
                                        </p:tgtEl>
                                        <p:attrNameLst>
                                          <p:attrName>ppt_x</p:attrName>
                                        </p:attrNameLst>
                                      </p:cBhvr>
                                      <p:tavLst>
                                        <p:tav tm="0">
                                          <p:val>
                                            <p:strVal val="#ppt_x-#ppt_w*1.125000"/>
                                          </p:val>
                                        </p:tav>
                                        <p:tav tm="100000">
                                          <p:val>
                                            <p:strVal val="#ppt_x"/>
                                          </p:val>
                                        </p:tav>
                                      </p:tavLst>
                                    </p:anim>
                                    <p:animEffect transition="in" filter="wipe(right)">
                                      <p:cBhvr>
                                        <p:cTn id="30" dur="500"/>
                                        <p:tgtEl>
                                          <p:spTgt spid="10"/>
                                        </p:tgtEl>
                                      </p:cBhvr>
                                    </p:animEffect>
                                  </p:childTnLst>
                                </p:cTn>
                              </p:par>
                            </p:childTnLst>
                          </p:cTn>
                        </p:par>
                        <p:par>
                          <p:cTn id="31" fill="hold">
                            <p:stCondLst>
                              <p:cond delay="4475"/>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5475"/>
                            </p:stCondLst>
                            <p:childTnLst>
                              <p:par>
                                <p:cTn id="38" presetID="12" presetClass="entr" presetSubtype="8"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p:tgtEl>
                                          <p:spTgt spid="12"/>
                                        </p:tgtEl>
                                        <p:attrNameLst>
                                          <p:attrName>ppt_x</p:attrName>
                                        </p:attrNameLst>
                                      </p:cBhvr>
                                      <p:tavLst>
                                        <p:tav tm="0">
                                          <p:val>
                                            <p:strVal val="#ppt_x-#ppt_w*1.125000"/>
                                          </p:val>
                                        </p:tav>
                                        <p:tav tm="100000">
                                          <p:val>
                                            <p:strVal val="#ppt_x"/>
                                          </p:val>
                                        </p:tav>
                                      </p:tavLst>
                                    </p:anim>
                                    <p:animEffect transition="in" filter="wipe(right)">
                                      <p:cBhvr>
                                        <p:cTn id="41" dur="500"/>
                                        <p:tgtEl>
                                          <p:spTgt spid="12"/>
                                        </p:tgtEl>
                                      </p:cBhvr>
                                    </p:animEffect>
                                  </p:childTnLst>
                                </p:cTn>
                              </p:par>
                            </p:childTnLst>
                          </p:cTn>
                        </p:par>
                        <p:par>
                          <p:cTn id="42" fill="hold">
                            <p:stCondLst>
                              <p:cond delay="5975"/>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par>
                          <p:cTn id="48" fill="hold">
                            <p:stCondLst>
                              <p:cond delay="6975"/>
                            </p:stCondLst>
                            <p:childTnLst>
                              <p:par>
                                <p:cTn id="49" presetID="1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p:tgtEl>
                                          <p:spTgt spid="14"/>
                                        </p:tgtEl>
                                        <p:attrNameLst>
                                          <p:attrName>ppt_x</p:attrName>
                                        </p:attrNameLst>
                                      </p:cBhvr>
                                      <p:tavLst>
                                        <p:tav tm="0">
                                          <p:val>
                                            <p:strVal val="#ppt_x-#ppt_w*1.125000"/>
                                          </p:val>
                                        </p:tav>
                                        <p:tav tm="100000">
                                          <p:val>
                                            <p:strVal val="#ppt_x"/>
                                          </p:val>
                                        </p:tav>
                                      </p:tavLst>
                                    </p:anim>
                                    <p:animEffect transition="in" filter="wipe(right)">
                                      <p:cBhvr>
                                        <p:cTn id="52" dur="500"/>
                                        <p:tgtEl>
                                          <p:spTgt spid="14"/>
                                        </p:tgtEl>
                                      </p:cBhvr>
                                    </p:animEffect>
                                  </p:childTnLst>
                                </p:cTn>
                              </p:par>
                            </p:childTnLst>
                          </p:cTn>
                        </p:par>
                        <p:par>
                          <p:cTn id="53" fill="hold">
                            <p:stCondLst>
                              <p:cond delay="7475"/>
                            </p:stCondLst>
                            <p:childTnLst>
                              <p:par>
                                <p:cTn id="54" presetID="42"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par>
                          <p:cTn id="59" fill="hold">
                            <p:stCondLst>
                              <p:cond delay="8475"/>
                            </p:stCondLst>
                            <p:childTnLst>
                              <p:par>
                                <p:cTn id="60" presetID="1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p:tgtEl>
                                          <p:spTgt spid="16"/>
                                        </p:tgtEl>
                                        <p:attrNameLst>
                                          <p:attrName>ppt_x</p:attrName>
                                        </p:attrNameLst>
                                      </p:cBhvr>
                                      <p:tavLst>
                                        <p:tav tm="0">
                                          <p:val>
                                            <p:strVal val="#ppt_x-#ppt_w*1.125000"/>
                                          </p:val>
                                        </p:tav>
                                        <p:tav tm="100000">
                                          <p:val>
                                            <p:strVal val="#ppt_x"/>
                                          </p:val>
                                        </p:tav>
                                      </p:tavLst>
                                    </p:anim>
                                    <p:animEffect transition="in" filter="wipe(right)">
                                      <p:cBhvr>
                                        <p:cTn id="63" dur="500"/>
                                        <p:tgtEl>
                                          <p:spTgt spid="16"/>
                                        </p:tgtEl>
                                      </p:cBhvr>
                                    </p:animEffect>
                                  </p:childTnLst>
                                </p:cTn>
                              </p:par>
                            </p:childTnLst>
                          </p:cTn>
                        </p:par>
                        <p:par>
                          <p:cTn id="64" fill="hold">
                            <p:stCondLst>
                              <p:cond delay="8975"/>
                            </p:stCondLst>
                            <p:childTnLst>
                              <p:par>
                                <p:cTn id="65" presetID="42" presetClass="entr" presetSubtype="0"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p:bldP spid="9" grpId="0" animBg="1"/>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864" y="1837749"/>
            <a:ext cx="5452166" cy="4652991"/>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矩形 6"/>
          <p:cNvSpPr/>
          <p:nvPr/>
        </p:nvSpPr>
        <p:spPr>
          <a:xfrm>
            <a:off x="6279064" y="1837750"/>
            <a:ext cx="5452166" cy="2809202"/>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8" name="圆角矩形 7"/>
          <p:cNvSpPr/>
          <p:nvPr/>
        </p:nvSpPr>
        <p:spPr>
          <a:xfrm>
            <a:off x="7822076" y="1560431"/>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第三十条</a:t>
            </a:r>
            <a:endParaRPr lang="zh-CN" altLang="en-US" sz="2400" dirty="0">
              <a:solidFill>
                <a:schemeClr val="bg1"/>
              </a:solidFill>
              <a:cs typeface="+mn-ea"/>
              <a:sym typeface="+mn-lt"/>
            </a:endParaRPr>
          </a:p>
        </p:txBody>
      </p:sp>
      <p:sp>
        <p:nvSpPr>
          <p:cNvPr id="9" name="圆角矩形 8"/>
          <p:cNvSpPr/>
          <p:nvPr/>
        </p:nvSpPr>
        <p:spPr>
          <a:xfrm>
            <a:off x="2030876" y="1560431"/>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第二十九条</a:t>
            </a:r>
            <a:endParaRPr lang="zh-CN" altLang="en-US" sz="2400" dirty="0">
              <a:solidFill>
                <a:schemeClr val="bg1"/>
              </a:solidFill>
              <a:cs typeface="+mn-ea"/>
              <a:sym typeface="+mn-lt"/>
            </a:endParaRPr>
          </a:p>
        </p:txBody>
      </p:sp>
      <p:sp>
        <p:nvSpPr>
          <p:cNvPr id="10" name="矩形 9"/>
          <p:cNvSpPr/>
          <p:nvPr/>
        </p:nvSpPr>
        <p:spPr>
          <a:xfrm>
            <a:off x="670571" y="2323523"/>
            <a:ext cx="5086751" cy="3970318"/>
          </a:xfrm>
          <a:prstGeom prst="rect">
            <a:avLst/>
          </a:prstGeom>
        </p:spPr>
        <p:txBody>
          <a:bodyPr wrap="square">
            <a:spAutoFit/>
          </a:bodyPr>
          <a:lstStyle/>
          <a:p>
            <a:pPr lvl="0"/>
            <a:r>
              <a:rPr lang="zh-CN" altLang="en-US" dirty="0">
                <a:solidFill>
                  <a:srgbClr val="333333"/>
                </a:solidFill>
                <a:cs typeface="+mn-ea"/>
                <a:sym typeface="+mn-lt"/>
              </a:rPr>
              <a:t>    团的各级组织负有协助党管理团干部的责任。要加强对团干部的选拔、培养和管理，拓宽干部来源渠道，注重在经济社会发展最需要的地方、基层一线和困难艰苦的地方锻炼干部；建立正规的培训制度，办好各级团校，突出政治培训，建设党在青年工作领域特色鲜明的政治学校；建立和健全团干部的考核、监督和问责制度；主动向有关党委和团委推荐下级或同级团组织负责人人选，对团干部的调动提出建议。</a:t>
            </a:r>
          </a:p>
          <a:p>
            <a:pPr lvl="0"/>
            <a:r>
              <a:rPr lang="zh-CN" altLang="en-US" dirty="0">
                <a:solidFill>
                  <a:srgbClr val="333333"/>
                </a:solidFill>
                <a:cs typeface="+mn-ea"/>
                <a:sym typeface="+mn-lt"/>
              </a:rPr>
              <a:t>　　团的各级组织要关心团干部的工作、学习、生活和休息，努力帮助他们解决实际问题，积极为他们的成长和转业创造条件。</a:t>
            </a:r>
          </a:p>
          <a:p>
            <a:pPr lvl="0"/>
            <a:r>
              <a:rPr lang="zh-CN" altLang="en-US" dirty="0">
                <a:solidFill>
                  <a:srgbClr val="333333"/>
                </a:solidFill>
                <a:cs typeface="+mn-ea"/>
                <a:sym typeface="+mn-lt"/>
              </a:rPr>
              <a:t>　　对工作有显著成绩的团干部，团的组织应当给以表扬和奖励。</a:t>
            </a:r>
          </a:p>
        </p:txBody>
      </p:sp>
      <p:sp>
        <p:nvSpPr>
          <p:cNvPr id="11" name="矩形 10"/>
          <p:cNvSpPr/>
          <p:nvPr/>
        </p:nvSpPr>
        <p:spPr>
          <a:xfrm>
            <a:off x="6476693" y="2392385"/>
            <a:ext cx="5056909" cy="1338828"/>
          </a:xfrm>
          <a:prstGeom prst="rect">
            <a:avLst/>
          </a:prstGeom>
        </p:spPr>
        <p:txBody>
          <a:bodyPr wrap="square">
            <a:spAutoFit/>
          </a:bodyPr>
          <a:lstStyle/>
          <a:p>
            <a:pPr lvl="0">
              <a:lnSpc>
                <a:spcPct val="150000"/>
              </a:lnSpc>
            </a:pPr>
            <a:r>
              <a:rPr lang="zh-CN" altLang="en-US" dirty="0">
                <a:solidFill>
                  <a:srgbClr val="333333"/>
                </a:solidFill>
                <a:cs typeface="+mn-ea"/>
                <a:sym typeface="+mn-lt"/>
              </a:rPr>
              <a:t>团干部要认真了解党组织工作全局，主动汇报团的工作情况，积极负责地发表意见，结合团的工作实际，创造性地完成党组织交给的任务。</a:t>
            </a:r>
          </a:p>
        </p:txBody>
      </p:sp>
      <p:sp>
        <p:nvSpPr>
          <p:cNvPr id="13" name="文本框 12">
            <a:extLst>
              <a:ext uri="{FF2B5EF4-FFF2-40B4-BE49-F238E27FC236}">
                <a16:creationId xmlns:a16="http://schemas.microsoft.com/office/drawing/2014/main" xmlns="" id="{C270455B-B692-456B-9462-FBBDE0AC9646}"/>
              </a:ext>
            </a:extLst>
          </p:cNvPr>
          <p:cNvSpPr txBox="1"/>
          <p:nvPr/>
        </p:nvSpPr>
        <p:spPr>
          <a:xfrm>
            <a:off x="1396638" y="549572"/>
            <a:ext cx="1415772" cy="461665"/>
          </a:xfrm>
          <a:prstGeom prst="rect">
            <a:avLst/>
          </a:prstGeom>
          <a:noFill/>
        </p:spPr>
        <p:txBody>
          <a:bodyPr wrap="none" rtlCol="0">
            <a:spAutoFit/>
          </a:bodyPr>
          <a:lstStyle/>
          <a:p>
            <a:r>
              <a:rPr lang="zh-CN" altLang="en-US" sz="2400" dirty="0">
                <a:solidFill>
                  <a:srgbClr val="C00000"/>
                </a:solidFill>
                <a:cs typeface="+mn-ea"/>
                <a:sym typeface="+mn-lt"/>
              </a:rPr>
              <a:t>团的干部</a:t>
            </a:r>
          </a:p>
        </p:txBody>
      </p:sp>
      <p:cxnSp>
        <p:nvCxnSpPr>
          <p:cNvPr id="14" name="直接连接符 13">
            <a:extLst>
              <a:ext uri="{FF2B5EF4-FFF2-40B4-BE49-F238E27FC236}">
                <a16:creationId xmlns:a16="http://schemas.microsoft.com/office/drawing/2014/main" xmlns="" id="{C626DA00-3BA2-47BD-ACE0-E1CA1CB7720C}"/>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xmlns="" id="{889FE02D-FCB5-464E-A98B-B9E0A1960C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6" name="图片 15">
            <a:extLst>
              <a:ext uri="{FF2B5EF4-FFF2-40B4-BE49-F238E27FC236}">
                <a16:creationId xmlns:a16="http://schemas.microsoft.com/office/drawing/2014/main" xmlns="" id="{543680FB-6558-40D8-B04F-4ECB0E3577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0817" y="3914825"/>
            <a:ext cx="3633292" cy="2018890"/>
          </a:xfrm>
          <a:prstGeom prst="rect">
            <a:avLst/>
          </a:prstGeom>
        </p:spPr>
      </p:pic>
      <p:pic>
        <p:nvPicPr>
          <p:cNvPr id="17" name="图片 16">
            <a:extLst>
              <a:ext uri="{FF2B5EF4-FFF2-40B4-BE49-F238E27FC236}">
                <a16:creationId xmlns:a16="http://schemas.microsoft.com/office/drawing/2014/main" xmlns="" id="{A660C871-59AF-4A33-8F41-F3E570A23D6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00310" y="4471850"/>
            <a:ext cx="3633292" cy="2018890"/>
          </a:xfrm>
          <a:prstGeom prst="rect">
            <a:avLst/>
          </a:prstGeom>
        </p:spPr>
      </p:pic>
    </p:spTree>
    <p:extLst>
      <p:ext uri="{BB962C8B-B14F-4D97-AF65-F5344CB8AC3E}">
        <p14:creationId xmlns:p14="http://schemas.microsoft.com/office/powerpoint/2010/main" val="421579469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par>
                                <p:cTn id="42" presetID="42" presetClass="entr" presetSubtype="0" fill="hold" nodeType="withEffect">
                                  <p:stCondLst>
                                    <p:cond delay="1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1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503BD371-8131-4B33-8171-A108E9848040}"/>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pic>
        <p:nvPicPr>
          <p:cNvPr id="12" name="图片 11">
            <a:extLst>
              <a:ext uri="{FF2B5EF4-FFF2-40B4-BE49-F238E27FC236}">
                <a16:creationId xmlns:a16="http://schemas.microsoft.com/office/drawing/2014/main" xmlns="" id="{EC177ACC-A828-4F92-AFEA-468BBD4DFE2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3" name="图片 12">
            <a:extLst>
              <a:ext uri="{FF2B5EF4-FFF2-40B4-BE49-F238E27FC236}">
                <a16:creationId xmlns:a16="http://schemas.microsoft.com/office/drawing/2014/main" xmlns="" id="{8A2DAE51-381D-4B05-A79F-04B1C3987AF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
        <p:nvSpPr>
          <p:cNvPr id="14" name="矩形 13">
            <a:extLst>
              <a:ext uri="{FF2B5EF4-FFF2-40B4-BE49-F238E27FC236}">
                <a16:creationId xmlns:a16="http://schemas.microsoft.com/office/drawing/2014/main" xmlns="" id="{BBE9C3A5-11F5-431F-AF5B-54F48A1F16B8}"/>
              </a:ext>
            </a:extLst>
          </p:cNvPr>
          <p:cNvSpPr/>
          <p:nvPr/>
        </p:nvSpPr>
        <p:spPr>
          <a:xfrm>
            <a:off x="1100633" y="2409827"/>
            <a:ext cx="4995367" cy="17225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cs typeface="+mn-ea"/>
                <a:sym typeface="+mn-lt"/>
              </a:rPr>
              <a:t>中国共产主义青年团</a:t>
            </a:r>
          </a:p>
        </p:txBody>
      </p:sp>
      <p:sp>
        <p:nvSpPr>
          <p:cNvPr id="15" name="矩形 14">
            <a:extLst>
              <a:ext uri="{FF2B5EF4-FFF2-40B4-BE49-F238E27FC236}">
                <a16:creationId xmlns:a16="http://schemas.microsoft.com/office/drawing/2014/main" xmlns="" id="{8CF5662C-491F-4F25-BF8D-31B78AAB2226}"/>
              </a:ext>
            </a:extLst>
          </p:cNvPr>
          <p:cNvSpPr/>
          <p:nvPr/>
        </p:nvSpPr>
        <p:spPr>
          <a:xfrm>
            <a:off x="6565911" y="2421578"/>
            <a:ext cx="4339650" cy="369332"/>
          </a:xfrm>
          <a:prstGeom prst="rect">
            <a:avLst/>
          </a:prstGeom>
        </p:spPr>
        <p:txBody>
          <a:bodyPr wrap="none">
            <a:spAutoFit/>
          </a:bodyPr>
          <a:lstStyle/>
          <a:p>
            <a:r>
              <a:rPr lang="zh-CN" altLang="en-US" b="1" dirty="0">
                <a:solidFill>
                  <a:srgbClr val="C00000"/>
                </a:solidFill>
                <a:cs typeface="+mn-ea"/>
                <a:sym typeface="+mn-lt"/>
              </a:rPr>
              <a:t>是中国共产党领导的先进青年的群团组织</a:t>
            </a:r>
          </a:p>
        </p:txBody>
      </p:sp>
      <p:sp>
        <p:nvSpPr>
          <p:cNvPr id="17" name="矩形 16">
            <a:extLst>
              <a:ext uri="{FF2B5EF4-FFF2-40B4-BE49-F238E27FC236}">
                <a16:creationId xmlns:a16="http://schemas.microsoft.com/office/drawing/2014/main" xmlns="" id="{5029F37D-D86F-4E1C-B0E3-BF5674EC3CFA}"/>
              </a:ext>
            </a:extLst>
          </p:cNvPr>
          <p:cNvSpPr/>
          <p:nvPr/>
        </p:nvSpPr>
        <p:spPr>
          <a:xfrm>
            <a:off x="6565911" y="2981957"/>
            <a:ext cx="4339650" cy="646331"/>
          </a:xfrm>
          <a:prstGeom prst="rect">
            <a:avLst/>
          </a:prstGeom>
        </p:spPr>
        <p:txBody>
          <a:bodyPr wrap="square">
            <a:spAutoFit/>
          </a:bodyPr>
          <a:lstStyle/>
          <a:p>
            <a:r>
              <a:rPr lang="zh-CN" altLang="en-US" b="1" dirty="0">
                <a:solidFill>
                  <a:srgbClr val="C00000"/>
                </a:solidFill>
                <a:cs typeface="+mn-ea"/>
                <a:sym typeface="+mn-lt"/>
              </a:rPr>
              <a:t>是广大青年在实践中学习中国特色社会主义和共产主义的学校</a:t>
            </a:r>
          </a:p>
        </p:txBody>
      </p:sp>
      <p:sp>
        <p:nvSpPr>
          <p:cNvPr id="23" name="矩形 22">
            <a:extLst>
              <a:ext uri="{FF2B5EF4-FFF2-40B4-BE49-F238E27FC236}">
                <a16:creationId xmlns:a16="http://schemas.microsoft.com/office/drawing/2014/main" xmlns="" id="{63421A54-E8F4-45A6-871D-5C0AA1466195}"/>
              </a:ext>
            </a:extLst>
          </p:cNvPr>
          <p:cNvSpPr/>
          <p:nvPr/>
        </p:nvSpPr>
        <p:spPr>
          <a:xfrm>
            <a:off x="6565911" y="3763061"/>
            <a:ext cx="3185487" cy="369332"/>
          </a:xfrm>
          <a:prstGeom prst="rect">
            <a:avLst/>
          </a:prstGeom>
        </p:spPr>
        <p:txBody>
          <a:bodyPr wrap="none">
            <a:spAutoFit/>
          </a:bodyPr>
          <a:lstStyle/>
          <a:p>
            <a:r>
              <a:rPr lang="zh-CN" altLang="en-US" b="1" dirty="0">
                <a:solidFill>
                  <a:srgbClr val="C00000"/>
                </a:solidFill>
                <a:cs typeface="+mn-ea"/>
                <a:sym typeface="+mn-lt"/>
              </a:rPr>
              <a:t>是中国共产党的助手和后备军</a:t>
            </a:r>
          </a:p>
        </p:txBody>
      </p:sp>
      <p:sp>
        <p:nvSpPr>
          <p:cNvPr id="24" name="燕尾形 7">
            <a:extLst>
              <a:ext uri="{FF2B5EF4-FFF2-40B4-BE49-F238E27FC236}">
                <a16:creationId xmlns:a16="http://schemas.microsoft.com/office/drawing/2014/main" xmlns="" id="{28D474F2-EA0C-4E02-B5E7-5DFD70A9A13B}"/>
              </a:ext>
            </a:extLst>
          </p:cNvPr>
          <p:cNvSpPr/>
          <p:nvPr/>
        </p:nvSpPr>
        <p:spPr>
          <a:xfrm>
            <a:off x="6284594" y="2448226"/>
            <a:ext cx="213629" cy="292535"/>
          </a:xfrm>
          <a:prstGeom prst="chevron">
            <a:avLst/>
          </a:prstGeom>
          <a:solidFill>
            <a:schemeClr val="accent4">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4">
                  <a:lumMod val="60000"/>
                  <a:lumOff val="40000"/>
                </a:schemeClr>
              </a:solidFill>
              <a:cs typeface="+mn-ea"/>
              <a:sym typeface="+mn-lt"/>
            </a:endParaRPr>
          </a:p>
        </p:txBody>
      </p:sp>
      <p:sp>
        <p:nvSpPr>
          <p:cNvPr id="25" name="燕尾形 8">
            <a:extLst>
              <a:ext uri="{FF2B5EF4-FFF2-40B4-BE49-F238E27FC236}">
                <a16:creationId xmlns:a16="http://schemas.microsoft.com/office/drawing/2014/main" xmlns="" id="{86DF5434-039A-4BB4-8C47-1AC805FF68FB}"/>
              </a:ext>
            </a:extLst>
          </p:cNvPr>
          <p:cNvSpPr/>
          <p:nvPr/>
        </p:nvSpPr>
        <p:spPr>
          <a:xfrm>
            <a:off x="6284594" y="3030365"/>
            <a:ext cx="213629" cy="292535"/>
          </a:xfrm>
          <a:prstGeom prst="chevron">
            <a:avLst/>
          </a:prstGeom>
          <a:solidFill>
            <a:schemeClr val="accent4">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4">
                  <a:lumMod val="60000"/>
                  <a:lumOff val="40000"/>
                </a:schemeClr>
              </a:solidFill>
              <a:cs typeface="+mn-ea"/>
              <a:sym typeface="+mn-lt"/>
            </a:endParaRPr>
          </a:p>
        </p:txBody>
      </p:sp>
      <p:sp>
        <p:nvSpPr>
          <p:cNvPr id="26" name="燕尾形 9">
            <a:extLst>
              <a:ext uri="{FF2B5EF4-FFF2-40B4-BE49-F238E27FC236}">
                <a16:creationId xmlns:a16="http://schemas.microsoft.com/office/drawing/2014/main" xmlns="" id="{F081D707-E608-44E8-9787-121DEC7FCEE6}"/>
              </a:ext>
            </a:extLst>
          </p:cNvPr>
          <p:cNvSpPr/>
          <p:nvPr/>
        </p:nvSpPr>
        <p:spPr>
          <a:xfrm>
            <a:off x="6284594" y="3763061"/>
            <a:ext cx="213629" cy="292535"/>
          </a:xfrm>
          <a:prstGeom prst="chevron">
            <a:avLst/>
          </a:prstGeom>
          <a:solidFill>
            <a:schemeClr val="accent4">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4">
                  <a:lumMod val="60000"/>
                  <a:lumOff val="40000"/>
                </a:schemeClr>
              </a:solidFill>
              <a:cs typeface="+mn-ea"/>
              <a:sym typeface="+mn-lt"/>
            </a:endParaRPr>
          </a:p>
        </p:txBody>
      </p:sp>
    </p:spTree>
    <p:extLst>
      <p:ext uri="{BB962C8B-B14F-4D97-AF65-F5344CB8AC3E}">
        <p14:creationId xmlns:p14="http://schemas.microsoft.com/office/powerpoint/2010/main" val="160875589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randombar(horizontal)">
                                      <p:cBhvr>
                                        <p:cTn id="14" dur="500"/>
                                        <p:tgtEl>
                                          <p:spTgt spid="1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1+#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500"/>
                            </p:stCondLst>
                            <p:childTnLst>
                              <p:par>
                                <p:cTn id="38" presetID="2" presetClass="entr" presetSubtype="2"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1+#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p:bldP spid="17" grpId="0"/>
      <p:bldP spid="23" grpId="0"/>
      <p:bldP spid="24" grpId="0" animBg="1"/>
      <p:bldP spid="25" grpId="0" animBg="1"/>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第七章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767278"/>
            <a:ext cx="9745755" cy="1200329"/>
          </a:xfrm>
          <a:prstGeom prst="rect">
            <a:avLst/>
          </a:prstGeom>
        </p:spPr>
        <p:txBody>
          <a:bodyPr wrap="square">
            <a:spAutoFit/>
          </a:bodyPr>
          <a:lstStyle/>
          <a:p>
            <a:pPr algn="ctr"/>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团的纪律</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209313404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2614" y="1435159"/>
            <a:ext cx="5452166" cy="211965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1935626" y="1157840"/>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第三十一条</a:t>
            </a:r>
            <a:endParaRPr lang="zh-CN" altLang="en-US" sz="2400" dirty="0">
              <a:solidFill>
                <a:schemeClr val="bg1"/>
              </a:solidFill>
              <a:cs typeface="+mn-ea"/>
              <a:sym typeface="+mn-lt"/>
            </a:endParaRPr>
          </a:p>
        </p:txBody>
      </p:sp>
      <p:sp>
        <p:nvSpPr>
          <p:cNvPr id="8" name="矩形 7"/>
          <p:cNvSpPr/>
          <p:nvPr/>
        </p:nvSpPr>
        <p:spPr>
          <a:xfrm>
            <a:off x="575321" y="1920932"/>
            <a:ext cx="5086751" cy="1477328"/>
          </a:xfrm>
          <a:prstGeom prst="rect">
            <a:avLst/>
          </a:prstGeom>
        </p:spPr>
        <p:txBody>
          <a:bodyPr wrap="square">
            <a:spAutoFit/>
          </a:bodyPr>
          <a:lstStyle/>
          <a:p>
            <a:pPr lvl="0"/>
            <a:r>
              <a:rPr lang="zh-CN" altLang="en-US" dirty="0">
                <a:solidFill>
                  <a:srgbClr val="333333"/>
                </a:solidFill>
                <a:cs typeface="+mn-ea"/>
                <a:sym typeface="+mn-lt"/>
              </a:rPr>
              <a:t>    团的纪律是团的各级组织和全体团员必须遵守的行为规则，是维护团在党领导下的团结统一、完成党赋予的职责使命的保证。团组织必须严格执行和维护团的纪律，共青团员必须自觉接受团的纪律的约束。</a:t>
            </a:r>
          </a:p>
        </p:txBody>
      </p:sp>
      <p:sp>
        <p:nvSpPr>
          <p:cNvPr id="9" name="矩形 8"/>
          <p:cNvSpPr/>
          <p:nvPr/>
        </p:nvSpPr>
        <p:spPr>
          <a:xfrm>
            <a:off x="6058896" y="1435159"/>
            <a:ext cx="5452166" cy="211965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 name="圆角矩形 9"/>
          <p:cNvSpPr/>
          <p:nvPr/>
        </p:nvSpPr>
        <p:spPr>
          <a:xfrm>
            <a:off x="7601908" y="1157840"/>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第三十二条</a:t>
            </a:r>
            <a:endParaRPr lang="zh-CN" altLang="en-US" sz="2400" dirty="0">
              <a:solidFill>
                <a:schemeClr val="bg1"/>
              </a:solidFill>
              <a:cs typeface="+mn-ea"/>
              <a:sym typeface="+mn-lt"/>
            </a:endParaRPr>
          </a:p>
        </p:txBody>
      </p:sp>
      <p:sp>
        <p:nvSpPr>
          <p:cNvPr id="11" name="矩形 10"/>
          <p:cNvSpPr/>
          <p:nvPr/>
        </p:nvSpPr>
        <p:spPr>
          <a:xfrm>
            <a:off x="6241603" y="1920932"/>
            <a:ext cx="5086751" cy="923330"/>
          </a:xfrm>
          <a:prstGeom prst="rect">
            <a:avLst/>
          </a:prstGeom>
        </p:spPr>
        <p:txBody>
          <a:bodyPr wrap="square">
            <a:spAutoFit/>
          </a:bodyPr>
          <a:lstStyle/>
          <a:p>
            <a:pPr lvl="0"/>
            <a:r>
              <a:rPr lang="zh-CN" altLang="en-US" dirty="0">
                <a:solidFill>
                  <a:srgbClr val="333333"/>
                </a:solidFill>
                <a:cs typeface="+mn-ea"/>
                <a:sym typeface="+mn-lt"/>
              </a:rPr>
              <a:t>    对于违反团的纪律的团员，团的组织应当本着惩前毖后、治病救人的精神，进行批评和帮助，情节严重的，给以纪律处分。</a:t>
            </a:r>
          </a:p>
        </p:txBody>
      </p:sp>
      <p:sp>
        <p:nvSpPr>
          <p:cNvPr id="12" name="矩形 11"/>
          <p:cNvSpPr/>
          <p:nvPr/>
        </p:nvSpPr>
        <p:spPr>
          <a:xfrm>
            <a:off x="392614" y="3920009"/>
            <a:ext cx="5452166" cy="2531448"/>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3" name="圆角矩形 12"/>
          <p:cNvSpPr/>
          <p:nvPr/>
        </p:nvSpPr>
        <p:spPr>
          <a:xfrm>
            <a:off x="1935626" y="3642690"/>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第三十三条</a:t>
            </a:r>
            <a:endParaRPr lang="zh-CN" altLang="en-US" sz="2400" dirty="0">
              <a:solidFill>
                <a:schemeClr val="bg1"/>
              </a:solidFill>
              <a:cs typeface="+mn-ea"/>
              <a:sym typeface="+mn-lt"/>
            </a:endParaRPr>
          </a:p>
        </p:txBody>
      </p:sp>
      <p:sp>
        <p:nvSpPr>
          <p:cNvPr id="14" name="矩形 13"/>
          <p:cNvSpPr/>
          <p:nvPr/>
        </p:nvSpPr>
        <p:spPr>
          <a:xfrm>
            <a:off x="575321" y="4405782"/>
            <a:ext cx="5086751" cy="2031325"/>
          </a:xfrm>
          <a:prstGeom prst="rect">
            <a:avLst/>
          </a:prstGeom>
        </p:spPr>
        <p:txBody>
          <a:bodyPr wrap="square">
            <a:spAutoFit/>
          </a:bodyPr>
          <a:lstStyle/>
          <a:p>
            <a:pPr lvl="0"/>
            <a:r>
              <a:rPr lang="zh-CN" altLang="en-US" dirty="0">
                <a:solidFill>
                  <a:srgbClr val="333333"/>
                </a:solidFill>
                <a:cs typeface="+mn-ea"/>
                <a:sym typeface="+mn-lt"/>
              </a:rPr>
              <a:t>    </a:t>
            </a:r>
            <a:r>
              <a:rPr lang="zh-CN" altLang="en-US" dirty="0">
                <a:solidFill>
                  <a:srgbClr val="DD0004"/>
                </a:solidFill>
                <a:cs typeface="+mn-ea"/>
                <a:sym typeface="+mn-lt"/>
              </a:rPr>
              <a:t>对团员的纪律处分有五种</a:t>
            </a:r>
            <a:r>
              <a:rPr lang="zh-CN" altLang="en-US" dirty="0">
                <a:solidFill>
                  <a:srgbClr val="333333"/>
                </a:solidFill>
                <a:cs typeface="+mn-ea"/>
                <a:sym typeface="+mn-lt"/>
              </a:rPr>
              <a:t>：警告、严重警告、撤销团内职务、留团察看、开除团籍。</a:t>
            </a:r>
          </a:p>
          <a:p>
            <a:pPr lvl="0"/>
            <a:r>
              <a:rPr lang="zh-CN" altLang="en-US" dirty="0">
                <a:solidFill>
                  <a:srgbClr val="333333"/>
                </a:solidFill>
                <a:cs typeface="+mn-ea"/>
                <a:sym typeface="+mn-lt"/>
              </a:rPr>
              <a:t>　　留团察看的时间为六个月或一年。团员在留团察看期间没有选举权、被选举权和表决权，不得作青年入团的介绍人。留团察看期满，改正了错误的，应当及时恢复其团员的上述权利；坚持错误不改的，应当开除团籍。</a:t>
            </a:r>
          </a:p>
        </p:txBody>
      </p:sp>
      <p:sp>
        <p:nvSpPr>
          <p:cNvPr id="15" name="矩形 14"/>
          <p:cNvSpPr/>
          <p:nvPr/>
        </p:nvSpPr>
        <p:spPr>
          <a:xfrm>
            <a:off x="6058896" y="3934999"/>
            <a:ext cx="5452166" cy="2517098"/>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6" name="圆角矩形 15"/>
          <p:cNvSpPr/>
          <p:nvPr/>
        </p:nvSpPr>
        <p:spPr>
          <a:xfrm>
            <a:off x="7601908" y="3657680"/>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第三十四条</a:t>
            </a:r>
            <a:endParaRPr lang="zh-CN" altLang="en-US" sz="2400" dirty="0">
              <a:solidFill>
                <a:schemeClr val="bg1"/>
              </a:solidFill>
              <a:cs typeface="+mn-ea"/>
              <a:sym typeface="+mn-lt"/>
            </a:endParaRPr>
          </a:p>
        </p:txBody>
      </p:sp>
      <p:sp>
        <p:nvSpPr>
          <p:cNvPr id="17" name="矩形 16"/>
          <p:cNvSpPr/>
          <p:nvPr/>
        </p:nvSpPr>
        <p:spPr>
          <a:xfrm>
            <a:off x="6241603" y="4420772"/>
            <a:ext cx="5086751" cy="2031325"/>
          </a:xfrm>
          <a:prstGeom prst="rect">
            <a:avLst/>
          </a:prstGeom>
        </p:spPr>
        <p:txBody>
          <a:bodyPr wrap="square">
            <a:spAutoFit/>
          </a:bodyPr>
          <a:lstStyle/>
          <a:p>
            <a:pPr lvl="0"/>
            <a:r>
              <a:rPr lang="zh-CN" altLang="en-US" dirty="0">
                <a:solidFill>
                  <a:srgbClr val="333333"/>
                </a:solidFill>
                <a:cs typeface="+mn-ea"/>
                <a:sym typeface="+mn-lt"/>
              </a:rPr>
              <a:t>    </a:t>
            </a:r>
            <a:r>
              <a:rPr lang="zh-CN" altLang="en-US" dirty="0">
                <a:solidFill>
                  <a:srgbClr val="DD0004"/>
                </a:solidFill>
                <a:cs typeface="+mn-ea"/>
                <a:sym typeface="+mn-lt"/>
              </a:rPr>
              <a:t>对团员的纪律处分</a:t>
            </a:r>
            <a:r>
              <a:rPr lang="zh-CN" altLang="en-US" dirty="0">
                <a:solidFill>
                  <a:srgbClr val="333333"/>
                </a:solidFill>
                <a:cs typeface="+mn-ea"/>
                <a:sym typeface="+mn-lt"/>
              </a:rPr>
              <a:t>，必须经支部大会讨论通过，报团的基层委员会批准；批准后，报同级党的基层委员会备案。在特殊情况下，县级和县级以上各级团的委员会有权直接决定给团员以纪律处分；涉及的问题比较重要或复杂，或对团员给以开除团籍的处分的，必须经团的省级或中央委员会批准。</a:t>
            </a:r>
          </a:p>
        </p:txBody>
      </p:sp>
      <p:sp>
        <p:nvSpPr>
          <p:cNvPr id="18" name="文本框 17">
            <a:extLst>
              <a:ext uri="{FF2B5EF4-FFF2-40B4-BE49-F238E27FC236}">
                <a16:creationId xmlns:a16="http://schemas.microsoft.com/office/drawing/2014/main" xmlns="" id="{69CE196D-182D-4912-A900-3F691D7C3460}"/>
              </a:ext>
            </a:extLst>
          </p:cNvPr>
          <p:cNvSpPr txBox="1"/>
          <p:nvPr/>
        </p:nvSpPr>
        <p:spPr>
          <a:xfrm>
            <a:off x="1396638" y="549572"/>
            <a:ext cx="1415772" cy="461665"/>
          </a:xfrm>
          <a:prstGeom prst="rect">
            <a:avLst/>
          </a:prstGeom>
          <a:noFill/>
        </p:spPr>
        <p:txBody>
          <a:bodyPr wrap="none" rtlCol="0">
            <a:spAutoFit/>
          </a:bodyPr>
          <a:lstStyle/>
          <a:p>
            <a:r>
              <a:rPr lang="zh-CN" altLang="en-US" sz="2400" dirty="0">
                <a:solidFill>
                  <a:srgbClr val="C00000"/>
                </a:solidFill>
                <a:cs typeface="+mn-ea"/>
                <a:sym typeface="+mn-lt"/>
              </a:rPr>
              <a:t>团的纪律</a:t>
            </a:r>
          </a:p>
        </p:txBody>
      </p:sp>
      <p:cxnSp>
        <p:nvCxnSpPr>
          <p:cNvPr id="19" name="直接连接符 18">
            <a:extLst>
              <a:ext uri="{FF2B5EF4-FFF2-40B4-BE49-F238E27FC236}">
                <a16:creationId xmlns:a16="http://schemas.microsoft.com/office/drawing/2014/main" xmlns="" id="{4CFDCE30-F91A-4D82-AFFB-8BBCA74B1807}"/>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985451EE-DEB1-4B6D-B8CF-AD05456FB2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68529308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000" fill="hold"/>
                                        <p:tgtEl>
                                          <p:spTgt spid="13"/>
                                        </p:tgtEl>
                                        <p:attrNameLst>
                                          <p:attrName>ppt_w</p:attrName>
                                        </p:attrNameLst>
                                      </p:cBhvr>
                                      <p:tavLst>
                                        <p:tav tm="0">
                                          <p:val>
                                            <p:strVal val="#ppt_w*0.70"/>
                                          </p:val>
                                        </p:tav>
                                        <p:tav tm="100000">
                                          <p:val>
                                            <p:strVal val="#ppt_w"/>
                                          </p:val>
                                        </p:tav>
                                      </p:tavLst>
                                    </p:anim>
                                    <p:anim calcmode="lin" valueType="num">
                                      <p:cBhvr>
                                        <p:cTn id="42" dur="1000" fill="hold"/>
                                        <p:tgtEl>
                                          <p:spTgt spid="13"/>
                                        </p:tgtEl>
                                        <p:attrNameLst>
                                          <p:attrName>ppt_h</p:attrName>
                                        </p:attrNameLst>
                                      </p:cBhvr>
                                      <p:tavLst>
                                        <p:tav tm="0">
                                          <p:val>
                                            <p:strVal val="#ppt_h"/>
                                          </p:val>
                                        </p:tav>
                                        <p:tav tm="100000">
                                          <p:val>
                                            <p:strVal val="#ppt_h"/>
                                          </p:val>
                                        </p:tav>
                                      </p:tavLst>
                                    </p:anim>
                                    <p:animEffect transition="in" filter="fade">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iterate type="lt">
                                    <p:tmPct val="5000"/>
                                  </p:iterate>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1000" fill="hold"/>
                                        <p:tgtEl>
                                          <p:spTgt spid="16"/>
                                        </p:tgtEl>
                                        <p:attrNameLst>
                                          <p:attrName>ppt_w</p:attrName>
                                        </p:attrNameLst>
                                      </p:cBhvr>
                                      <p:tavLst>
                                        <p:tav tm="0">
                                          <p:val>
                                            <p:strVal val="#ppt_w*0.70"/>
                                          </p:val>
                                        </p:tav>
                                        <p:tav tm="100000">
                                          <p:val>
                                            <p:strVal val="#ppt_w"/>
                                          </p:val>
                                        </p:tav>
                                      </p:tavLst>
                                    </p:anim>
                                    <p:anim calcmode="lin" valueType="num">
                                      <p:cBhvr>
                                        <p:cTn id="59" dur="1000" fill="hold"/>
                                        <p:tgtEl>
                                          <p:spTgt spid="16"/>
                                        </p:tgtEl>
                                        <p:attrNameLst>
                                          <p:attrName>ppt_h</p:attrName>
                                        </p:attrNameLst>
                                      </p:cBhvr>
                                      <p:tavLst>
                                        <p:tav tm="0">
                                          <p:val>
                                            <p:strVal val="#ppt_h"/>
                                          </p:val>
                                        </p:tav>
                                        <p:tav tm="100000">
                                          <p:val>
                                            <p:strVal val="#ppt_h"/>
                                          </p:val>
                                        </p:tav>
                                      </p:tavLst>
                                    </p:anim>
                                    <p:animEffect transition="in" filter="fade">
                                      <p:cBhvr>
                                        <p:cTn id="60" dur="10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inVertical)">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iterate type="lt">
                                    <p:tmPct val="5000"/>
                                  </p:iterate>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arn(inVertical)">
                                      <p:cBhvr>
                                        <p:cTn id="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2" grpId="0" animBg="1"/>
      <p:bldP spid="13" grpId="0" animBg="1"/>
      <p:bldP spid="14" grpId="0"/>
      <p:bldP spid="15" grpId="0" animBg="1"/>
      <p:bldP spid="16" grpId="0" animBg="1"/>
      <p:bldP spid="17"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7864" y="1837749"/>
            <a:ext cx="5452166" cy="4652991"/>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 name="圆角矩形 4"/>
          <p:cNvSpPr/>
          <p:nvPr/>
        </p:nvSpPr>
        <p:spPr>
          <a:xfrm>
            <a:off x="2030876" y="1560431"/>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第三十五条</a:t>
            </a:r>
            <a:endParaRPr lang="zh-CN" altLang="en-US" sz="2400" dirty="0">
              <a:solidFill>
                <a:schemeClr val="bg1"/>
              </a:solidFill>
              <a:cs typeface="+mn-ea"/>
              <a:sym typeface="+mn-lt"/>
            </a:endParaRPr>
          </a:p>
        </p:txBody>
      </p:sp>
      <p:sp>
        <p:nvSpPr>
          <p:cNvPr id="6" name="矩形 5"/>
          <p:cNvSpPr/>
          <p:nvPr/>
        </p:nvSpPr>
        <p:spPr>
          <a:xfrm>
            <a:off x="670571" y="2323523"/>
            <a:ext cx="5086751" cy="3000821"/>
          </a:xfrm>
          <a:prstGeom prst="rect">
            <a:avLst/>
          </a:prstGeom>
        </p:spPr>
        <p:txBody>
          <a:bodyPr wrap="square">
            <a:spAutoFit/>
          </a:bodyPr>
          <a:lstStyle/>
          <a:p>
            <a:pPr lvl="0">
              <a:lnSpc>
                <a:spcPct val="150000"/>
              </a:lnSpc>
            </a:pPr>
            <a:r>
              <a:rPr lang="zh-CN" altLang="en-US" dirty="0">
                <a:solidFill>
                  <a:srgbClr val="333333"/>
                </a:solidFill>
                <a:cs typeface="+mn-ea"/>
                <a:sym typeface="+mn-lt"/>
              </a:rPr>
              <a:t>    团的组织对团员作出处分决定，必须严肃慎重，实事求是。支部大会在讨论决定对团员的处分时，除特殊情况外，应当吸收本人参加，认真听取本人的意见；决定后本人不服的，可以提出申诉，有关团组织必须负责处理或者迅速转递，不得扣压；对于确属坚持错误意见和无理要求的人，要给以批评教育。</a:t>
            </a:r>
          </a:p>
        </p:txBody>
      </p:sp>
      <p:sp>
        <p:nvSpPr>
          <p:cNvPr id="7" name="矩形 6"/>
          <p:cNvSpPr/>
          <p:nvPr/>
        </p:nvSpPr>
        <p:spPr>
          <a:xfrm>
            <a:off x="6139156" y="1837749"/>
            <a:ext cx="5452166" cy="4652991"/>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8" name="圆角矩形 7"/>
          <p:cNvSpPr/>
          <p:nvPr/>
        </p:nvSpPr>
        <p:spPr>
          <a:xfrm>
            <a:off x="7682168" y="1560431"/>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第三十六条</a:t>
            </a:r>
            <a:endParaRPr lang="zh-CN" altLang="en-US" sz="2400" dirty="0">
              <a:solidFill>
                <a:schemeClr val="bg1"/>
              </a:solidFill>
              <a:cs typeface="+mn-ea"/>
              <a:sym typeface="+mn-lt"/>
            </a:endParaRPr>
          </a:p>
        </p:txBody>
      </p:sp>
      <p:sp>
        <p:nvSpPr>
          <p:cNvPr id="9" name="矩形 8"/>
          <p:cNvSpPr/>
          <p:nvPr/>
        </p:nvSpPr>
        <p:spPr>
          <a:xfrm>
            <a:off x="6321863" y="2323523"/>
            <a:ext cx="5086751" cy="874407"/>
          </a:xfrm>
          <a:prstGeom prst="rect">
            <a:avLst/>
          </a:prstGeom>
        </p:spPr>
        <p:txBody>
          <a:bodyPr wrap="square">
            <a:spAutoFit/>
          </a:bodyPr>
          <a:lstStyle/>
          <a:p>
            <a:pPr lvl="0">
              <a:lnSpc>
                <a:spcPct val="150000"/>
              </a:lnSpc>
            </a:pPr>
            <a:r>
              <a:rPr lang="zh-CN" altLang="en-US" dirty="0">
                <a:solidFill>
                  <a:srgbClr val="333333"/>
                </a:solidFill>
                <a:cs typeface="+mn-ea"/>
                <a:sym typeface="+mn-lt"/>
              </a:rPr>
              <a:t>    团组织在维护团的纪律方面失职的，上级团的委员会应当对其问责。</a:t>
            </a: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76110" y="3680689"/>
            <a:ext cx="3633292" cy="2018890"/>
          </a:xfrm>
          <a:prstGeom prst="rect">
            <a:avLst/>
          </a:prstGeom>
        </p:spPr>
      </p:pic>
      <p:pic>
        <p:nvPicPr>
          <p:cNvPr id="12" name="图片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780047" y="4685702"/>
            <a:ext cx="2536527" cy="1409457"/>
          </a:xfrm>
          <a:prstGeom prst="rect">
            <a:avLst/>
          </a:prstGeom>
        </p:spPr>
      </p:pic>
      <p:sp>
        <p:nvSpPr>
          <p:cNvPr id="13" name="文本框 12">
            <a:extLst>
              <a:ext uri="{FF2B5EF4-FFF2-40B4-BE49-F238E27FC236}">
                <a16:creationId xmlns:a16="http://schemas.microsoft.com/office/drawing/2014/main" xmlns="" id="{336A0EB5-BDBE-494D-8A3E-29B214DF1DB2}"/>
              </a:ext>
            </a:extLst>
          </p:cNvPr>
          <p:cNvSpPr txBox="1"/>
          <p:nvPr/>
        </p:nvSpPr>
        <p:spPr>
          <a:xfrm>
            <a:off x="1396638" y="549572"/>
            <a:ext cx="1415772" cy="461665"/>
          </a:xfrm>
          <a:prstGeom prst="rect">
            <a:avLst/>
          </a:prstGeom>
          <a:noFill/>
        </p:spPr>
        <p:txBody>
          <a:bodyPr wrap="none" rtlCol="0">
            <a:spAutoFit/>
          </a:bodyPr>
          <a:lstStyle/>
          <a:p>
            <a:r>
              <a:rPr lang="zh-CN" altLang="en-US" sz="2400" dirty="0">
                <a:solidFill>
                  <a:srgbClr val="C00000"/>
                </a:solidFill>
                <a:cs typeface="+mn-ea"/>
                <a:sym typeface="+mn-lt"/>
              </a:rPr>
              <a:t>团的纪律</a:t>
            </a:r>
          </a:p>
        </p:txBody>
      </p:sp>
      <p:cxnSp>
        <p:nvCxnSpPr>
          <p:cNvPr id="14" name="直接连接符 13">
            <a:extLst>
              <a:ext uri="{FF2B5EF4-FFF2-40B4-BE49-F238E27FC236}">
                <a16:creationId xmlns:a16="http://schemas.microsoft.com/office/drawing/2014/main" xmlns="" id="{8A84A458-3267-4051-842B-E93A0AB65584}"/>
              </a:ext>
            </a:extLst>
          </p:cNvPr>
          <p:cNvCxnSpPr>
            <a:cxnSpLocks/>
          </p:cNvCxnSpPr>
          <p:nvPr/>
        </p:nvCxnSpPr>
        <p:spPr>
          <a:xfrm>
            <a:off x="1099602" y="973494"/>
            <a:ext cx="23283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xmlns="" id="{B9F85E7A-556E-4842-85CF-5F23E798718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229869054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42" presetClass="entr" presetSubtype="0" fill="hold" nodeType="withEffect">
                                  <p:stCondLst>
                                    <p:cond delay="20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第八章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767278"/>
            <a:ext cx="9745755" cy="1200329"/>
          </a:xfrm>
          <a:prstGeom prst="rect">
            <a:avLst/>
          </a:prstGeom>
        </p:spPr>
        <p:txBody>
          <a:bodyPr wrap="square">
            <a:spAutoFit/>
          </a:bodyPr>
          <a:lstStyle/>
          <a:p>
            <a:pPr algn="ctr"/>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团旗、团徽、团歌</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332702131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864" y="1781307"/>
            <a:ext cx="5452166" cy="211965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2030876" y="1503988"/>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第三十七条</a:t>
            </a:r>
            <a:endParaRPr lang="zh-CN" altLang="en-US" sz="2400" dirty="0">
              <a:solidFill>
                <a:schemeClr val="bg1"/>
              </a:solidFill>
              <a:cs typeface="+mn-ea"/>
              <a:sym typeface="+mn-lt"/>
            </a:endParaRPr>
          </a:p>
        </p:txBody>
      </p:sp>
      <p:sp>
        <p:nvSpPr>
          <p:cNvPr id="8" name="矩形 7"/>
          <p:cNvSpPr/>
          <p:nvPr/>
        </p:nvSpPr>
        <p:spPr>
          <a:xfrm>
            <a:off x="670571" y="2267080"/>
            <a:ext cx="5086751" cy="1200329"/>
          </a:xfrm>
          <a:prstGeom prst="rect">
            <a:avLst/>
          </a:prstGeom>
        </p:spPr>
        <p:txBody>
          <a:bodyPr wrap="square">
            <a:spAutoFit/>
          </a:bodyPr>
          <a:lstStyle/>
          <a:p>
            <a:pPr lvl="0"/>
            <a:r>
              <a:rPr lang="zh-CN" altLang="en-US" dirty="0">
                <a:solidFill>
                  <a:srgbClr val="333333"/>
                </a:solidFill>
                <a:cs typeface="+mn-ea"/>
                <a:sym typeface="+mn-lt"/>
              </a:rPr>
              <a:t>    中国共产主义青年团团旗旗面为红色，象征革命胜利；左上角缀黄色五角星，周围环绕黄色圆圈，象征中国青年一代紧密团结在中国共产党周围。</a:t>
            </a:r>
          </a:p>
        </p:txBody>
      </p:sp>
      <p:sp>
        <p:nvSpPr>
          <p:cNvPr id="9" name="矩形 8"/>
          <p:cNvSpPr/>
          <p:nvPr/>
        </p:nvSpPr>
        <p:spPr>
          <a:xfrm>
            <a:off x="6154146" y="1781307"/>
            <a:ext cx="5452166" cy="211965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 name="圆角矩形 9"/>
          <p:cNvSpPr/>
          <p:nvPr/>
        </p:nvSpPr>
        <p:spPr>
          <a:xfrm>
            <a:off x="7697158" y="1503988"/>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第三十八条</a:t>
            </a:r>
            <a:endParaRPr lang="zh-CN" altLang="en-US" sz="2400" dirty="0">
              <a:solidFill>
                <a:schemeClr val="bg1"/>
              </a:solidFill>
              <a:cs typeface="+mn-ea"/>
              <a:sym typeface="+mn-lt"/>
            </a:endParaRPr>
          </a:p>
        </p:txBody>
      </p:sp>
      <p:sp>
        <p:nvSpPr>
          <p:cNvPr id="11" name="矩形 10"/>
          <p:cNvSpPr/>
          <p:nvPr/>
        </p:nvSpPr>
        <p:spPr>
          <a:xfrm>
            <a:off x="6336853" y="2267080"/>
            <a:ext cx="5086751" cy="1477328"/>
          </a:xfrm>
          <a:prstGeom prst="rect">
            <a:avLst/>
          </a:prstGeom>
        </p:spPr>
        <p:txBody>
          <a:bodyPr wrap="square">
            <a:spAutoFit/>
          </a:bodyPr>
          <a:lstStyle/>
          <a:p>
            <a:pPr lvl="0"/>
            <a:r>
              <a:rPr lang="zh-CN" altLang="en-US" dirty="0">
                <a:solidFill>
                  <a:srgbClr val="333333"/>
                </a:solidFill>
                <a:cs typeface="+mn-ea"/>
                <a:sym typeface="+mn-lt"/>
              </a:rPr>
              <a:t>    中国共产主义青年团团徽的内容为团旗、齿轮、麦穗、初升的太阳及其光芒，写有“中国共青团”五字的绶带。它象征着共青团在马克思列宁主义、毛泽东思想的光辉照耀下，团结各族青年，朝着党所指引的方向奋勇前进。</a:t>
            </a:r>
          </a:p>
        </p:txBody>
      </p:sp>
      <p:sp>
        <p:nvSpPr>
          <p:cNvPr id="12" name="矩形 11"/>
          <p:cNvSpPr/>
          <p:nvPr/>
        </p:nvSpPr>
        <p:spPr>
          <a:xfrm>
            <a:off x="487864" y="4267695"/>
            <a:ext cx="5452166" cy="210158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3" name="圆角矩形 12"/>
          <p:cNvSpPr/>
          <p:nvPr/>
        </p:nvSpPr>
        <p:spPr>
          <a:xfrm>
            <a:off x="2030876" y="3988838"/>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第三十九条</a:t>
            </a:r>
            <a:endParaRPr lang="zh-CN" altLang="en-US" sz="2400" dirty="0">
              <a:solidFill>
                <a:schemeClr val="bg1"/>
              </a:solidFill>
              <a:cs typeface="+mn-ea"/>
              <a:sym typeface="+mn-lt"/>
            </a:endParaRPr>
          </a:p>
        </p:txBody>
      </p:sp>
      <p:sp>
        <p:nvSpPr>
          <p:cNvPr id="14" name="矩形 13"/>
          <p:cNvSpPr/>
          <p:nvPr/>
        </p:nvSpPr>
        <p:spPr>
          <a:xfrm>
            <a:off x="670571" y="4995323"/>
            <a:ext cx="5086751" cy="646331"/>
          </a:xfrm>
          <a:prstGeom prst="rect">
            <a:avLst/>
          </a:prstGeom>
        </p:spPr>
        <p:txBody>
          <a:bodyPr wrap="square">
            <a:spAutoFit/>
          </a:bodyPr>
          <a:lstStyle/>
          <a:p>
            <a:pPr lvl="0"/>
            <a:r>
              <a:rPr lang="zh-CN" altLang="en-US" dirty="0">
                <a:solidFill>
                  <a:srgbClr val="333333"/>
                </a:solidFill>
                <a:cs typeface="+mn-ea"/>
                <a:sym typeface="+mn-lt"/>
              </a:rPr>
              <a:t>    中国共产主义青年团团歌为</a:t>
            </a:r>
            <a:r>
              <a:rPr lang="en-US" altLang="zh-CN" dirty="0">
                <a:solidFill>
                  <a:srgbClr val="333333"/>
                </a:solidFill>
                <a:cs typeface="+mn-ea"/>
                <a:sym typeface="+mn-lt"/>
              </a:rPr>
              <a:t>《</a:t>
            </a:r>
            <a:r>
              <a:rPr lang="zh-CN" altLang="en-US" dirty="0">
                <a:solidFill>
                  <a:srgbClr val="333333"/>
                </a:solidFill>
                <a:cs typeface="+mn-ea"/>
                <a:sym typeface="+mn-lt"/>
              </a:rPr>
              <a:t>光荣啊，中国共青团</a:t>
            </a:r>
            <a:r>
              <a:rPr lang="en-US" altLang="zh-CN" dirty="0">
                <a:solidFill>
                  <a:srgbClr val="333333"/>
                </a:solidFill>
                <a:cs typeface="+mn-ea"/>
                <a:sym typeface="+mn-lt"/>
              </a:rPr>
              <a:t>》</a:t>
            </a:r>
            <a:r>
              <a:rPr lang="zh-CN" altLang="en-US" dirty="0">
                <a:solidFill>
                  <a:srgbClr val="333333"/>
                </a:solidFill>
                <a:cs typeface="+mn-ea"/>
                <a:sym typeface="+mn-lt"/>
              </a:rPr>
              <a:t>。</a:t>
            </a:r>
          </a:p>
        </p:txBody>
      </p:sp>
      <p:sp>
        <p:nvSpPr>
          <p:cNvPr id="15" name="矩形 14"/>
          <p:cNvSpPr/>
          <p:nvPr/>
        </p:nvSpPr>
        <p:spPr>
          <a:xfrm>
            <a:off x="6154146" y="4273652"/>
            <a:ext cx="5452166" cy="2089673"/>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6" name="圆角矩形 15"/>
          <p:cNvSpPr/>
          <p:nvPr/>
        </p:nvSpPr>
        <p:spPr>
          <a:xfrm>
            <a:off x="7697158" y="4003828"/>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第四十条</a:t>
            </a:r>
            <a:endParaRPr lang="zh-CN" altLang="en-US" sz="2400" dirty="0">
              <a:solidFill>
                <a:schemeClr val="bg1"/>
              </a:solidFill>
              <a:cs typeface="+mn-ea"/>
              <a:sym typeface="+mn-lt"/>
            </a:endParaRPr>
          </a:p>
        </p:txBody>
      </p:sp>
      <p:sp>
        <p:nvSpPr>
          <p:cNvPr id="17" name="矩形 16"/>
          <p:cNvSpPr/>
          <p:nvPr/>
        </p:nvSpPr>
        <p:spPr>
          <a:xfrm>
            <a:off x="6336853" y="4856823"/>
            <a:ext cx="5086751" cy="923330"/>
          </a:xfrm>
          <a:prstGeom prst="rect">
            <a:avLst/>
          </a:prstGeom>
        </p:spPr>
        <p:txBody>
          <a:bodyPr wrap="square">
            <a:spAutoFit/>
          </a:bodyPr>
          <a:lstStyle/>
          <a:p>
            <a:pPr lvl="0"/>
            <a:r>
              <a:rPr lang="zh-CN" altLang="en-US" dirty="0">
                <a:solidFill>
                  <a:srgbClr val="333333"/>
                </a:solidFill>
                <a:cs typeface="+mn-ea"/>
                <a:sym typeface="+mn-lt"/>
              </a:rPr>
              <a:t>    中国共产主义青年团的团旗、团徽、团歌是中国共产主义青年团的象征和标志。要按照规定制作和使用团旗、团徽、团歌。</a:t>
            </a:r>
          </a:p>
        </p:txBody>
      </p:sp>
      <p:sp>
        <p:nvSpPr>
          <p:cNvPr id="18" name="文本框 17">
            <a:extLst>
              <a:ext uri="{FF2B5EF4-FFF2-40B4-BE49-F238E27FC236}">
                <a16:creationId xmlns:a16="http://schemas.microsoft.com/office/drawing/2014/main" xmlns="" id="{4FDFCAB9-3F9C-4520-8696-499581AE95CF}"/>
              </a:ext>
            </a:extLst>
          </p:cNvPr>
          <p:cNvSpPr txBox="1"/>
          <p:nvPr/>
        </p:nvSpPr>
        <p:spPr>
          <a:xfrm>
            <a:off x="1396638" y="549572"/>
            <a:ext cx="2646878" cy="461665"/>
          </a:xfrm>
          <a:prstGeom prst="rect">
            <a:avLst/>
          </a:prstGeom>
          <a:noFill/>
        </p:spPr>
        <p:txBody>
          <a:bodyPr wrap="none" rtlCol="0">
            <a:spAutoFit/>
          </a:bodyPr>
          <a:lstStyle/>
          <a:p>
            <a:r>
              <a:rPr lang="zh-CN" altLang="en-US" sz="2400" dirty="0">
                <a:solidFill>
                  <a:srgbClr val="C00000"/>
                </a:solidFill>
                <a:cs typeface="+mn-ea"/>
                <a:sym typeface="+mn-lt"/>
              </a:rPr>
              <a:t>团旗、团徽、团歌</a:t>
            </a:r>
          </a:p>
        </p:txBody>
      </p:sp>
      <p:cxnSp>
        <p:nvCxnSpPr>
          <p:cNvPr id="19" name="直接连接符 18">
            <a:extLst>
              <a:ext uri="{FF2B5EF4-FFF2-40B4-BE49-F238E27FC236}">
                <a16:creationId xmlns:a16="http://schemas.microsoft.com/office/drawing/2014/main" xmlns="" id="{ADDD07CC-2094-4597-80FD-F4DF3CDB2887}"/>
              </a:ext>
            </a:extLst>
          </p:cNvPr>
          <p:cNvCxnSpPr>
            <a:cxnSpLocks/>
          </p:cNvCxnSpPr>
          <p:nvPr/>
        </p:nvCxnSpPr>
        <p:spPr>
          <a:xfrm>
            <a:off x="1099602" y="973494"/>
            <a:ext cx="29439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01E733FD-A6A5-49AA-9384-8B4DA9B67E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292142200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000" fill="hold"/>
                                        <p:tgtEl>
                                          <p:spTgt spid="13"/>
                                        </p:tgtEl>
                                        <p:attrNameLst>
                                          <p:attrName>ppt_w</p:attrName>
                                        </p:attrNameLst>
                                      </p:cBhvr>
                                      <p:tavLst>
                                        <p:tav tm="0">
                                          <p:val>
                                            <p:strVal val="#ppt_w*0.70"/>
                                          </p:val>
                                        </p:tav>
                                        <p:tav tm="100000">
                                          <p:val>
                                            <p:strVal val="#ppt_w"/>
                                          </p:val>
                                        </p:tav>
                                      </p:tavLst>
                                    </p:anim>
                                    <p:anim calcmode="lin" valueType="num">
                                      <p:cBhvr>
                                        <p:cTn id="42" dur="1000" fill="hold"/>
                                        <p:tgtEl>
                                          <p:spTgt spid="13"/>
                                        </p:tgtEl>
                                        <p:attrNameLst>
                                          <p:attrName>ppt_h</p:attrName>
                                        </p:attrNameLst>
                                      </p:cBhvr>
                                      <p:tavLst>
                                        <p:tav tm="0">
                                          <p:val>
                                            <p:strVal val="#ppt_h"/>
                                          </p:val>
                                        </p:tav>
                                        <p:tav tm="100000">
                                          <p:val>
                                            <p:strVal val="#ppt_h"/>
                                          </p:val>
                                        </p:tav>
                                      </p:tavLst>
                                    </p:anim>
                                    <p:animEffect transition="in" filter="fade">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iterate type="lt">
                                    <p:tmPct val="5000"/>
                                  </p:iterate>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1000" fill="hold"/>
                                        <p:tgtEl>
                                          <p:spTgt spid="16"/>
                                        </p:tgtEl>
                                        <p:attrNameLst>
                                          <p:attrName>ppt_w</p:attrName>
                                        </p:attrNameLst>
                                      </p:cBhvr>
                                      <p:tavLst>
                                        <p:tav tm="0">
                                          <p:val>
                                            <p:strVal val="#ppt_w*0.70"/>
                                          </p:val>
                                        </p:tav>
                                        <p:tav tm="100000">
                                          <p:val>
                                            <p:strVal val="#ppt_w"/>
                                          </p:val>
                                        </p:tav>
                                      </p:tavLst>
                                    </p:anim>
                                    <p:anim calcmode="lin" valueType="num">
                                      <p:cBhvr>
                                        <p:cTn id="59" dur="1000" fill="hold"/>
                                        <p:tgtEl>
                                          <p:spTgt spid="16"/>
                                        </p:tgtEl>
                                        <p:attrNameLst>
                                          <p:attrName>ppt_h</p:attrName>
                                        </p:attrNameLst>
                                      </p:cBhvr>
                                      <p:tavLst>
                                        <p:tav tm="0">
                                          <p:val>
                                            <p:strVal val="#ppt_h"/>
                                          </p:val>
                                        </p:tav>
                                        <p:tav tm="100000">
                                          <p:val>
                                            <p:strVal val="#ppt_h"/>
                                          </p:val>
                                        </p:tav>
                                      </p:tavLst>
                                    </p:anim>
                                    <p:animEffect transition="in" filter="fade">
                                      <p:cBhvr>
                                        <p:cTn id="60" dur="10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inVertical)">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iterate type="lt">
                                    <p:tmPct val="5000"/>
                                  </p:iterate>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arn(inVertical)">
                                      <p:cBhvr>
                                        <p:cTn id="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2" grpId="0" animBg="1"/>
      <p:bldP spid="13" grpId="0" animBg="1"/>
      <p:bldP spid="14" grpId="0"/>
      <p:bldP spid="15" grpId="0" animBg="1"/>
      <p:bldP spid="16" grpId="0" animBg="1"/>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第九章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3657599" y="2767278"/>
            <a:ext cx="4876802" cy="1200329"/>
          </a:xfrm>
          <a:prstGeom prst="rect">
            <a:avLst/>
          </a:prstGeom>
        </p:spPr>
        <p:txBody>
          <a:bodyPr wrap="square">
            <a:spAutoFit/>
          </a:bodyPr>
          <a:lstStyle/>
          <a:p>
            <a:pPr algn="dist"/>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团的经费</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349816095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4857" y="1535190"/>
            <a:ext cx="5452166" cy="211965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7337869" y="1257871"/>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第四十一条</a:t>
            </a:r>
            <a:endParaRPr lang="zh-CN" altLang="en-US" sz="2400" dirty="0">
              <a:solidFill>
                <a:schemeClr val="bg1"/>
              </a:solidFill>
              <a:cs typeface="+mn-ea"/>
              <a:sym typeface="+mn-lt"/>
            </a:endParaRPr>
          </a:p>
        </p:txBody>
      </p:sp>
      <p:sp>
        <p:nvSpPr>
          <p:cNvPr id="8" name="矩形 7"/>
          <p:cNvSpPr/>
          <p:nvPr/>
        </p:nvSpPr>
        <p:spPr>
          <a:xfrm>
            <a:off x="5977564" y="2020963"/>
            <a:ext cx="5086751" cy="1200329"/>
          </a:xfrm>
          <a:prstGeom prst="rect">
            <a:avLst/>
          </a:prstGeom>
        </p:spPr>
        <p:txBody>
          <a:bodyPr wrap="square">
            <a:spAutoFit/>
          </a:bodyPr>
          <a:lstStyle/>
          <a:p>
            <a:pPr lvl="0"/>
            <a:r>
              <a:rPr lang="zh-CN" altLang="en-US" dirty="0">
                <a:solidFill>
                  <a:srgbClr val="333333"/>
                </a:solidFill>
                <a:cs typeface="+mn-ea"/>
                <a:sym typeface="+mn-lt"/>
              </a:rPr>
              <a:t>    </a:t>
            </a:r>
            <a:r>
              <a:rPr lang="zh-CN" altLang="en-US" dirty="0">
                <a:solidFill>
                  <a:srgbClr val="DD0004"/>
                </a:solidFill>
                <a:cs typeface="+mn-ea"/>
                <a:sym typeface="+mn-lt"/>
              </a:rPr>
              <a:t>团的经费来源主要是：</a:t>
            </a:r>
            <a:r>
              <a:rPr lang="zh-CN" altLang="en-US" dirty="0">
                <a:solidFill>
                  <a:srgbClr val="333333"/>
                </a:solidFill>
                <a:cs typeface="+mn-ea"/>
                <a:sym typeface="+mn-lt"/>
              </a:rPr>
              <a:t>团员交纳的团费、党和政府以及企事业单位关于青少年事业的经费和团的工作经费、正当的社会资助和团组织的其它合法收入。</a:t>
            </a:r>
          </a:p>
        </p:txBody>
      </p:sp>
      <p:sp>
        <p:nvSpPr>
          <p:cNvPr id="9" name="矩形 8"/>
          <p:cNvSpPr/>
          <p:nvPr/>
        </p:nvSpPr>
        <p:spPr>
          <a:xfrm>
            <a:off x="5794857" y="4083754"/>
            <a:ext cx="5452166" cy="2119654"/>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 name="圆角矩形 9"/>
          <p:cNvSpPr/>
          <p:nvPr/>
        </p:nvSpPr>
        <p:spPr>
          <a:xfrm>
            <a:off x="7337869" y="3806435"/>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第四十二条</a:t>
            </a:r>
            <a:endParaRPr lang="zh-CN" altLang="en-US" sz="2400" dirty="0">
              <a:solidFill>
                <a:schemeClr val="bg1"/>
              </a:solidFill>
              <a:cs typeface="+mn-ea"/>
              <a:sym typeface="+mn-lt"/>
            </a:endParaRPr>
          </a:p>
        </p:txBody>
      </p:sp>
      <p:sp>
        <p:nvSpPr>
          <p:cNvPr id="11" name="矩形 10"/>
          <p:cNvSpPr/>
          <p:nvPr/>
        </p:nvSpPr>
        <p:spPr>
          <a:xfrm>
            <a:off x="5977564" y="4569527"/>
            <a:ext cx="5086751" cy="646331"/>
          </a:xfrm>
          <a:prstGeom prst="rect">
            <a:avLst/>
          </a:prstGeom>
        </p:spPr>
        <p:txBody>
          <a:bodyPr wrap="square">
            <a:spAutoFit/>
          </a:bodyPr>
          <a:lstStyle/>
          <a:p>
            <a:pPr lvl="0"/>
            <a:r>
              <a:rPr lang="zh-CN" altLang="en-US" dirty="0">
                <a:solidFill>
                  <a:srgbClr val="333333"/>
                </a:solidFill>
                <a:cs typeface="+mn-ea"/>
                <a:sym typeface="+mn-lt"/>
              </a:rPr>
              <a:t>    团费的交纳和管理使用办法由中央委员会统一规定。</a:t>
            </a:r>
          </a:p>
        </p:txBody>
      </p:sp>
      <p:sp>
        <p:nvSpPr>
          <p:cNvPr id="16" name="文本框 15">
            <a:extLst>
              <a:ext uri="{FF2B5EF4-FFF2-40B4-BE49-F238E27FC236}">
                <a16:creationId xmlns:a16="http://schemas.microsoft.com/office/drawing/2014/main" xmlns="" id="{69E3A3ED-ED09-4C5D-BCB8-E998AB3568D8}"/>
              </a:ext>
            </a:extLst>
          </p:cNvPr>
          <p:cNvSpPr txBox="1"/>
          <p:nvPr/>
        </p:nvSpPr>
        <p:spPr>
          <a:xfrm>
            <a:off x="1396638" y="549572"/>
            <a:ext cx="1415772" cy="461665"/>
          </a:xfrm>
          <a:prstGeom prst="rect">
            <a:avLst/>
          </a:prstGeom>
          <a:noFill/>
        </p:spPr>
        <p:txBody>
          <a:bodyPr wrap="none" rtlCol="0">
            <a:spAutoFit/>
          </a:bodyPr>
          <a:lstStyle/>
          <a:p>
            <a:r>
              <a:rPr lang="zh-CN" altLang="en-US" sz="2400" dirty="0">
                <a:solidFill>
                  <a:srgbClr val="C00000"/>
                </a:solidFill>
                <a:cs typeface="+mn-ea"/>
                <a:sym typeface="+mn-lt"/>
              </a:rPr>
              <a:t>团的经费</a:t>
            </a:r>
          </a:p>
        </p:txBody>
      </p:sp>
      <p:cxnSp>
        <p:nvCxnSpPr>
          <p:cNvPr id="17" name="直接连接符 16">
            <a:extLst>
              <a:ext uri="{FF2B5EF4-FFF2-40B4-BE49-F238E27FC236}">
                <a16:creationId xmlns:a16="http://schemas.microsoft.com/office/drawing/2014/main" xmlns="" id="{5CEA60DE-59B9-46A5-9185-7D7BFF708C65}"/>
              </a:ext>
            </a:extLst>
          </p:cNvPr>
          <p:cNvCxnSpPr>
            <a:cxnSpLocks/>
          </p:cNvCxnSpPr>
          <p:nvPr/>
        </p:nvCxnSpPr>
        <p:spPr>
          <a:xfrm>
            <a:off x="1099602" y="973494"/>
            <a:ext cx="29439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xmlns="" id="{63A72F06-C074-404E-AC57-58A8522D14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9" name="图片 18">
            <a:extLst>
              <a:ext uri="{FF2B5EF4-FFF2-40B4-BE49-F238E27FC236}">
                <a16:creationId xmlns:a16="http://schemas.microsoft.com/office/drawing/2014/main" xmlns="" id="{4C709BA4-41BD-4B55-9906-F5DAD2B1CBC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4885" y="1907037"/>
            <a:ext cx="5177264" cy="2876820"/>
          </a:xfrm>
          <a:prstGeom prst="rect">
            <a:avLst/>
          </a:prstGeom>
        </p:spPr>
      </p:pic>
      <p:pic>
        <p:nvPicPr>
          <p:cNvPr id="20" name="图片 19">
            <a:extLst>
              <a:ext uri="{FF2B5EF4-FFF2-40B4-BE49-F238E27FC236}">
                <a16:creationId xmlns:a16="http://schemas.microsoft.com/office/drawing/2014/main" xmlns="" id="{CEF2825A-4A57-4C89-911C-32A62CC4699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28355" y="3764851"/>
            <a:ext cx="3814634" cy="2119655"/>
          </a:xfrm>
          <a:prstGeom prst="rect">
            <a:avLst/>
          </a:prstGeom>
        </p:spPr>
      </p:pic>
    </p:spTree>
    <p:extLst>
      <p:ext uri="{BB962C8B-B14F-4D97-AF65-F5344CB8AC3E}">
        <p14:creationId xmlns:p14="http://schemas.microsoft.com/office/powerpoint/2010/main" val="243974036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par>
                                <p:cTn id="42" presetID="42" presetClass="entr" presetSubtype="0" fill="hold" nodeType="withEffect">
                                  <p:stCondLst>
                                    <p:cond delay="10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10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2092048"/>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第十章</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3" y="2767278"/>
            <a:ext cx="9745754" cy="1200329"/>
          </a:xfrm>
          <a:prstGeom prst="rect">
            <a:avLst/>
          </a:prstGeom>
        </p:spPr>
        <p:txBody>
          <a:bodyPr wrap="square">
            <a:spAutoFit/>
          </a:bodyPr>
          <a:lstStyle/>
          <a:p>
            <a:pPr algn="dist"/>
            <a:r>
              <a:rPr lang="zh-CN" altLang="en-US" sz="7200" b="1" kern="2200" dirty="0">
                <a:ln>
                  <a:solidFill>
                    <a:schemeClr val="bg1"/>
                  </a:solidFill>
                </a:ln>
                <a:solidFill>
                  <a:srgbClr val="C00000"/>
                </a:solidFill>
                <a:effectLst>
                  <a:outerShdw blurRad="38100" dist="38100" dir="2700000" algn="tl">
                    <a:srgbClr val="000000">
                      <a:alpha val="43137"/>
                    </a:srgbClr>
                  </a:outerShdw>
                </a:effectLst>
                <a:cs typeface="+mn-ea"/>
                <a:sym typeface="+mn-lt"/>
              </a:rPr>
              <a:t>团同少年先锋队的关系</a:t>
            </a: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589918" y="1011303"/>
            <a:ext cx="1012163" cy="1018812"/>
          </a:xfrm>
          <a:prstGeom prst="rect">
            <a:avLst/>
          </a:prstGeom>
        </p:spPr>
      </p:pic>
      <p:sp>
        <p:nvSpPr>
          <p:cNvPr id="6" name="PA_矩形 3">
            <a:extLst>
              <a:ext uri="{FF2B5EF4-FFF2-40B4-BE49-F238E27FC236}">
                <a16:creationId xmlns:a16="http://schemas.microsoft.com/office/drawing/2014/main" xmlns="" id="{5D2AF710-B731-4000-A064-B218BF4DFFF8}"/>
              </a:ext>
            </a:extLst>
          </p:cNvPr>
          <p:cNvSpPr/>
          <p:nvPr>
            <p:custDataLst>
              <p:tags r:id="rId4"/>
            </p:custDataLst>
          </p:nvPr>
        </p:nvSpPr>
        <p:spPr>
          <a:xfrm>
            <a:off x="-2463507" y="471294"/>
            <a:ext cx="9745755" cy="461665"/>
          </a:xfrm>
          <a:prstGeom prst="rect">
            <a:avLst/>
          </a:prstGeom>
        </p:spPr>
        <p:txBody>
          <a:bodyPr wrap="square">
            <a:spAutoFit/>
          </a:bodyPr>
          <a:lstStyle/>
          <a:p>
            <a:pPr algn="ctr"/>
            <a:endParaRPr lang="zh-CN" altLang="en-US" sz="2400" dirty="0">
              <a:solidFill>
                <a:srgbClr val="C00000"/>
              </a:solidFill>
              <a:cs typeface="+mn-ea"/>
              <a:sym typeface="+mn-lt"/>
            </a:endParaRPr>
          </a:p>
        </p:txBody>
      </p:sp>
      <p:sp>
        <p:nvSpPr>
          <p:cNvPr id="7" name="PA_矩形 3">
            <a:extLst>
              <a:ext uri="{FF2B5EF4-FFF2-40B4-BE49-F238E27FC236}">
                <a16:creationId xmlns:a16="http://schemas.microsoft.com/office/drawing/2014/main" xmlns="" id="{DB421E36-FE3A-429F-80AF-9A824439D0B2}"/>
              </a:ext>
            </a:extLst>
          </p:cNvPr>
          <p:cNvSpPr/>
          <p:nvPr>
            <p:custDataLst>
              <p:tags r:id="rId5"/>
            </p:custDataLst>
          </p:nvPr>
        </p:nvSpPr>
        <p:spPr>
          <a:xfrm>
            <a:off x="3904344" y="3986481"/>
            <a:ext cx="4383310" cy="461665"/>
          </a:xfrm>
          <a:prstGeom prst="rect">
            <a:avLst/>
          </a:prstGeom>
        </p:spPr>
        <p:txBody>
          <a:bodyPr wrap="square">
            <a:spAutoFit/>
          </a:bodyPr>
          <a:lstStyle/>
          <a:p>
            <a:pPr lvl="0" algn="ctr"/>
            <a:r>
              <a:rPr lang="zh-CN" altLang="en-US" sz="2400" b="1" kern="2200" dirty="0">
                <a:solidFill>
                  <a:srgbClr val="C00000"/>
                </a:solidFill>
                <a:cs typeface="+mn-ea"/>
                <a:sym typeface="+mn-lt"/>
              </a:rPr>
              <a:t>中国共产主义青年团章程</a:t>
            </a:r>
            <a:endParaRPr lang="zh-CN" altLang="en-US" sz="2400" dirty="0">
              <a:solidFill>
                <a:srgbClr val="C00000"/>
              </a:solidFill>
              <a:cs typeface="+mn-ea"/>
              <a:sym typeface="+mn-lt"/>
            </a:endParaRPr>
          </a:p>
        </p:txBody>
      </p:sp>
    </p:spTree>
    <p:extLst>
      <p:ext uri="{BB962C8B-B14F-4D97-AF65-F5344CB8AC3E}">
        <p14:creationId xmlns:p14="http://schemas.microsoft.com/office/powerpoint/2010/main" val="58043896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2" accel="21000" decel="79000" fill="hold" grpId="0" nodeType="with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1000" decel="79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29390" y="1747810"/>
            <a:ext cx="10388184" cy="4608021"/>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4940411" y="1470492"/>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第四十三条</a:t>
            </a:r>
            <a:endParaRPr lang="zh-CN" altLang="en-US" sz="2400" dirty="0">
              <a:solidFill>
                <a:schemeClr val="bg1"/>
              </a:solidFill>
              <a:cs typeface="+mn-ea"/>
              <a:sym typeface="+mn-lt"/>
            </a:endParaRPr>
          </a:p>
        </p:txBody>
      </p:sp>
      <p:sp>
        <p:nvSpPr>
          <p:cNvPr id="8" name="矩形 7"/>
          <p:cNvSpPr/>
          <p:nvPr/>
        </p:nvSpPr>
        <p:spPr>
          <a:xfrm>
            <a:off x="1224312" y="2413748"/>
            <a:ext cx="9798340" cy="3831818"/>
          </a:xfrm>
          <a:prstGeom prst="rect">
            <a:avLst/>
          </a:prstGeom>
        </p:spPr>
        <p:txBody>
          <a:bodyPr wrap="square">
            <a:spAutoFit/>
          </a:bodyPr>
          <a:lstStyle/>
          <a:p>
            <a:pPr lvl="0">
              <a:lnSpc>
                <a:spcPct val="150000"/>
              </a:lnSpc>
            </a:pPr>
            <a:r>
              <a:rPr lang="zh-CN" altLang="en-US" dirty="0">
                <a:solidFill>
                  <a:srgbClr val="333333"/>
                </a:solidFill>
                <a:cs typeface="+mn-ea"/>
                <a:sym typeface="+mn-lt"/>
              </a:rPr>
              <a:t>    中国少年先锋队是中国少年儿童的群团组织，是少年儿童学习中国特色社会主义和共产主义的学校，是建设社会主义和共产主义的预备队。共青团要发扬“全团带队”的传统，健全少先队组织的各级工作机构，加强少先队组织建设，支持少先队创造性地开展组织教育、自主教育、实践活动，保护和关心少年儿童的成长，坚持以社会主义思想和共产主义精神教育少年儿童，引导他们听党的话，好好学习，天天向上，从小学习做人、从小学习立志、从小学习创造，爱祖国，爱人民，爱劳动，爱科学，爱社会主义，锻炼身体，培养能力，学习和实践社会主义核心价值观，努力成长为担当民族复兴大任的时代新人，做共产主义事业的接班人。</a:t>
            </a:r>
          </a:p>
          <a:p>
            <a:pPr lvl="0">
              <a:lnSpc>
                <a:spcPct val="150000"/>
              </a:lnSpc>
            </a:pPr>
            <a:r>
              <a:rPr lang="zh-CN" altLang="en-US" dirty="0">
                <a:solidFill>
                  <a:srgbClr val="333333"/>
                </a:solidFill>
                <a:cs typeface="+mn-ea"/>
                <a:sym typeface="+mn-lt"/>
              </a:rPr>
              <a:t>　　</a:t>
            </a:r>
            <a:r>
              <a:rPr lang="zh-CN" altLang="en-US" dirty="0">
                <a:solidFill>
                  <a:srgbClr val="DD0004"/>
                </a:solidFill>
                <a:cs typeface="+mn-ea"/>
                <a:sym typeface="+mn-lt"/>
              </a:rPr>
              <a:t>中学共青团组织应加强对少先队员入团前的培养教育，少先队组织应积极推荐优秀少先队员作团的发展对象。</a:t>
            </a:r>
          </a:p>
        </p:txBody>
      </p:sp>
      <p:sp>
        <p:nvSpPr>
          <p:cNvPr id="9" name="文本框 8">
            <a:extLst>
              <a:ext uri="{FF2B5EF4-FFF2-40B4-BE49-F238E27FC236}">
                <a16:creationId xmlns:a16="http://schemas.microsoft.com/office/drawing/2014/main" xmlns="" id="{EE8292A2-DE68-424B-B605-10FAA1327911}"/>
              </a:ext>
            </a:extLst>
          </p:cNvPr>
          <p:cNvSpPr txBox="1"/>
          <p:nvPr/>
        </p:nvSpPr>
        <p:spPr>
          <a:xfrm>
            <a:off x="1396638" y="549572"/>
            <a:ext cx="3262432" cy="461665"/>
          </a:xfrm>
          <a:prstGeom prst="rect">
            <a:avLst/>
          </a:prstGeom>
          <a:noFill/>
        </p:spPr>
        <p:txBody>
          <a:bodyPr wrap="none" rtlCol="0">
            <a:spAutoFit/>
          </a:bodyPr>
          <a:lstStyle/>
          <a:p>
            <a:r>
              <a:rPr lang="zh-CN" altLang="en-US" sz="2400" dirty="0">
                <a:solidFill>
                  <a:srgbClr val="C00000"/>
                </a:solidFill>
                <a:cs typeface="+mn-ea"/>
                <a:sym typeface="+mn-lt"/>
              </a:rPr>
              <a:t>团同少年先锋队的关系</a:t>
            </a:r>
          </a:p>
        </p:txBody>
      </p:sp>
      <p:cxnSp>
        <p:nvCxnSpPr>
          <p:cNvPr id="10" name="直接连接符 9">
            <a:extLst>
              <a:ext uri="{FF2B5EF4-FFF2-40B4-BE49-F238E27FC236}">
                <a16:creationId xmlns:a16="http://schemas.microsoft.com/office/drawing/2014/main" xmlns="" id="{F3C20CB1-6CF0-4746-AF77-8D2FBDEB34F2}"/>
              </a:ext>
            </a:extLst>
          </p:cNvPr>
          <p:cNvCxnSpPr>
            <a:cxnSpLocks/>
          </p:cNvCxnSpPr>
          <p:nvPr/>
        </p:nvCxnSpPr>
        <p:spPr>
          <a:xfrm>
            <a:off x="1099602" y="973494"/>
            <a:ext cx="3440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xmlns="" id="{379C1CA4-8595-4E31-8A37-6F7FFAA3E3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311942353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3381" y="2191792"/>
            <a:ext cx="9665236" cy="3081082"/>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圆角矩形 6"/>
          <p:cNvSpPr/>
          <p:nvPr/>
        </p:nvSpPr>
        <p:spPr>
          <a:xfrm>
            <a:off x="4912928" y="1914473"/>
            <a:ext cx="2366143" cy="554636"/>
          </a:xfrm>
          <a:prstGeom prst="round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r>
              <a:rPr lang="zh-CN" altLang="en-US" sz="2800" dirty="0">
                <a:solidFill>
                  <a:schemeClr val="bg1"/>
                </a:solidFill>
                <a:cs typeface="+mn-ea"/>
                <a:sym typeface="+mn-lt"/>
              </a:rPr>
              <a:t>第四十四条</a:t>
            </a:r>
            <a:endParaRPr lang="zh-CN" altLang="en-US" sz="2400" dirty="0">
              <a:solidFill>
                <a:schemeClr val="bg1"/>
              </a:solidFill>
              <a:cs typeface="+mn-ea"/>
              <a:sym typeface="+mn-lt"/>
            </a:endParaRPr>
          </a:p>
        </p:txBody>
      </p:sp>
      <p:sp>
        <p:nvSpPr>
          <p:cNvPr id="8" name="矩形 7"/>
          <p:cNvSpPr/>
          <p:nvPr/>
        </p:nvSpPr>
        <p:spPr>
          <a:xfrm>
            <a:off x="1614005" y="2857729"/>
            <a:ext cx="8963989" cy="1938992"/>
          </a:xfrm>
          <a:prstGeom prst="rect">
            <a:avLst/>
          </a:prstGeom>
        </p:spPr>
        <p:txBody>
          <a:bodyPr wrap="square">
            <a:spAutoFit/>
          </a:bodyPr>
          <a:lstStyle/>
          <a:p>
            <a:pPr lvl="0">
              <a:lnSpc>
                <a:spcPct val="150000"/>
              </a:lnSpc>
            </a:pPr>
            <a:r>
              <a:rPr lang="zh-CN" altLang="en-US" sz="2000" dirty="0">
                <a:solidFill>
                  <a:srgbClr val="333333"/>
                </a:solidFill>
                <a:cs typeface="+mn-ea"/>
                <a:sym typeface="+mn-lt"/>
              </a:rPr>
              <a:t>    团的组织选派优秀团员或者聘请思想进步、作风正派、知识丰富、热爱少年儿童的教师、先进人物以及其他人员，担任少年先锋队的辅导员，并从思想上、工作上、生活上关心他们，帮助他们不断提高政治和业务水平。对有显著成绩的辅导员和少先队工作者，应当给以表扬和奖励。</a:t>
            </a:r>
          </a:p>
        </p:txBody>
      </p:sp>
      <p:sp>
        <p:nvSpPr>
          <p:cNvPr id="12" name="文本框 11">
            <a:extLst>
              <a:ext uri="{FF2B5EF4-FFF2-40B4-BE49-F238E27FC236}">
                <a16:creationId xmlns:a16="http://schemas.microsoft.com/office/drawing/2014/main" xmlns="" id="{FB6CE999-CB79-432E-9B51-3A2181A2B375}"/>
              </a:ext>
            </a:extLst>
          </p:cNvPr>
          <p:cNvSpPr txBox="1"/>
          <p:nvPr/>
        </p:nvSpPr>
        <p:spPr>
          <a:xfrm>
            <a:off x="1396638" y="549572"/>
            <a:ext cx="3262432" cy="461665"/>
          </a:xfrm>
          <a:prstGeom prst="rect">
            <a:avLst/>
          </a:prstGeom>
          <a:noFill/>
        </p:spPr>
        <p:txBody>
          <a:bodyPr wrap="none" rtlCol="0">
            <a:spAutoFit/>
          </a:bodyPr>
          <a:lstStyle/>
          <a:p>
            <a:r>
              <a:rPr lang="zh-CN" altLang="en-US" sz="2400" dirty="0">
                <a:solidFill>
                  <a:srgbClr val="C00000"/>
                </a:solidFill>
                <a:cs typeface="+mn-ea"/>
                <a:sym typeface="+mn-lt"/>
              </a:rPr>
              <a:t>团同少年先锋队的关系</a:t>
            </a:r>
          </a:p>
        </p:txBody>
      </p:sp>
      <p:cxnSp>
        <p:nvCxnSpPr>
          <p:cNvPr id="13" name="直接连接符 12">
            <a:extLst>
              <a:ext uri="{FF2B5EF4-FFF2-40B4-BE49-F238E27FC236}">
                <a16:creationId xmlns:a16="http://schemas.microsoft.com/office/drawing/2014/main" xmlns="" id="{D98AFF45-E69A-4E98-A9AE-0580141A03BC}"/>
              </a:ext>
            </a:extLst>
          </p:cNvPr>
          <p:cNvCxnSpPr>
            <a:cxnSpLocks/>
          </p:cNvCxnSpPr>
          <p:nvPr/>
        </p:nvCxnSpPr>
        <p:spPr>
          <a:xfrm>
            <a:off x="1099602" y="973494"/>
            <a:ext cx="3440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xmlns="" id="{6AC357E9-F9D5-4D33-9574-0681224739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pic>
        <p:nvPicPr>
          <p:cNvPr id="15" name="图片 14">
            <a:extLst>
              <a:ext uri="{FF2B5EF4-FFF2-40B4-BE49-F238E27FC236}">
                <a16:creationId xmlns:a16="http://schemas.microsoft.com/office/drawing/2014/main" xmlns="" id="{9FFBDFA8-FE3F-412A-99C7-70C3389BCCC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4061636"/>
            <a:ext cx="12192000" cy="2879647"/>
          </a:xfrm>
          <a:prstGeom prst="rect">
            <a:avLst/>
          </a:prstGeom>
        </p:spPr>
      </p:pic>
    </p:spTree>
    <p:extLst>
      <p:ext uri="{BB962C8B-B14F-4D97-AF65-F5344CB8AC3E}">
        <p14:creationId xmlns:p14="http://schemas.microsoft.com/office/powerpoint/2010/main" val="153565298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50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xmlns="" id="{58DDCFEE-A744-4E10-9E4D-884BF9D8B434}"/>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4" name="直接连接符 13">
            <a:extLst>
              <a:ext uri="{FF2B5EF4-FFF2-40B4-BE49-F238E27FC236}">
                <a16:creationId xmlns:a16="http://schemas.microsoft.com/office/drawing/2014/main" xmlns="" id="{1B49BD7F-9E14-450F-9FFD-FEBCE48E7F80}"/>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xmlns="" id="{8D5CBCA9-111D-4467-8994-58F8F44385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grpSp>
        <p:nvGrpSpPr>
          <p:cNvPr id="16" name="组合 15">
            <a:extLst>
              <a:ext uri="{FF2B5EF4-FFF2-40B4-BE49-F238E27FC236}">
                <a16:creationId xmlns:a16="http://schemas.microsoft.com/office/drawing/2014/main" xmlns="" id="{DBD0ED97-5C76-4A14-99DB-7EB9B34CE882}"/>
              </a:ext>
            </a:extLst>
          </p:cNvPr>
          <p:cNvGrpSpPr/>
          <p:nvPr/>
        </p:nvGrpSpPr>
        <p:grpSpPr>
          <a:xfrm>
            <a:off x="4307596" y="3983816"/>
            <a:ext cx="2252546" cy="1501750"/>
            <a:chOff x="4281109" y="3450012"/>
            <a:chExt cx="2252546" cy="1501750"/>
          </a:xfrm>
        </p:grpSpPr>
        <p:cxnSp>
          <p:nvCxnSpPr>
            <p:cNvPr id="17" name="直接连接符 16">
              <a:extLst>
                <a:ext uri="{FF2B5EF4-FFF2-40B4-BE49-F238E27FC236}">
                  <a16:creationId xmlns:a16="http://schemas.microsoft.com/office/drawing/2014/main" xmlns="" id="{B5880B26-285D-4271-939F-402A7735D6A4}"/>
                </a:ext>
              </a:extLst>
            </p:cNvPr>
            <p:cNvCxnSpPr>
              <a:cxnSpLocks/>
            </p:cNvCxnSpPr>
            <p:nvPr/>
          </p:nvCxnSpPr>
          <p:spPr>
            <a:xfrm>
              <a:off x="4281109" y="4144816"/>
              <a:ext cx="11931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0776DA61-ABC1-48BE-AADF-529BB65D5D5B}"/>
                </a:ext>
              </a:extLst>
            </p:cNvPr>
            <p:cNvCxnSpPr/>
            <p:nvPr/>
          </p:nvCxnSpPr>
          <p:spPr>
            <a:xfrm>
              <a:off x="5452946" y="3450012"/>
              <a:ext cx="105936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EAB5BD9D-6DA5-4F96-AE2B-AE423297A46A}"/>
                </a:ext>
              </a:extLst>
            </p:cNvPr>
            <p:cNvCxnSpPr/>
            <p:nvPr/>
          </p:nvCxnSpPr>
          <p:spPr>
            <a:xfrm>
              <a:off x="5474289" y="4951762"/>
              <a:ext cx="105936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849114E0-EB5B-48A9-B850-F8642A53595E}"/>
                </a:ext>
              </a:extLst>
            </p:cNvPr>
            <p:cNvCxnSpPr>
              <a:cxnSpLocks/>
            </p:cNvCxnSpPr>
            <p:nvPr/>
          </p:nvCxnSpPr>
          <p:spPr>
            <a:xfrm>
              <a:off x="5452946" y="3450012"/>
              <a:ext cx="0" cy="15017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xmlns="" id="{877BEFEF-CB29-4002-A54F-523EBB53465A}"/>
              </a:ext>
            </a:extLst>
          </p:cNvPr>
          <p:cNvGrpSpPr/>
          <p:nvPr/>
        </p:nvGrpSpPr>
        <p:grpSpPr>
          <a:xfrm>
            <a:off x="1259401" y="3055199"/>
            <a:ext cx="3381133" cy="3381133"/>
            <a:chOff x="1203885" y="2951065"/>
            <a:chExt cx="3381133" cy="3381133"/>
          </a:xfrm>
        </p:grpSpPr>
        <p:sp>
          <p:nvSpPr>
            <p:cNvPr id="23" name="椭圆 22">
              <a:extLst>
                <a:ext uri="{FF2B5EF4-FFF2-40B4-BE49-F238E27FC236}">
                  <a16:creationId xmlns:a16="http://schemas.microsoft.com/office/drawing/2014/main" xmlns="" id="{7485283F-4144-420F-829C-8079503876AC}"/>
                </a:ext>
              </a:extLst>
            </p:cNvPr>
            <p:cNvSpPr/>
            <p:nvPr/>
          </p:nvSpPr>
          <p:spPr>
            <a:xfrm>
              <a:off x="1203885" y="2951065"/>
              <a:ext cx="3381133" cy="3381133"/>
            </a:xfrm>
            <a:prstGeom prst="ellipse">
              <a:avLst/>
            </a:prstGeom>
            <a:gradFill>
              <a:gsLst>
                <a:gs pos="100000">
                  <a:srgbClr val="C00000"/>
                </a:gs>
                <a:gs pos="0">
                  <a:srgbClr val="FF0000"/>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4000" b="1" dirty="0">
                <a:cs typeface="+mn-ea"/>
                <a:sym typeface="+mn-lt"/>
              </a:endParaRPr>
            </a:p>
            <a:p>
              <a:pPr algn="ctr"/>
              <a:endParaRPr lang="en-US" altLang="zh-CN" sz="4000" b="1" dirty="0">
                <a:cs typeface="+mn-ea"/>
                <a:sym typeface="+mn-lt"/>
              </a:endParaRPr>
            </a:p>
            <a:p>
              <a:pPr algn="ctr"/>
              <a:r>
                <a:rPr lang="zh-CN" altLang="en-US" sz="3200" b="1" dirty="0">
                  <a:cs typeface="+mn-ea"/>
                  <a:sym typeface="+mn-lt"/>
                </a:rPr>
                <a:t>中国共产党</a:t>
              </a:r>
              <a:r>
                <a:rPr lang="zh-CN" altLang="en-US" sz="4000" b="1" dirty="0">
                  <a:cs typeface="+mn-ea"/>
                  <a:sym typeface="+mn-lt"/>
                </a:rPr>
                <a:t>领导</a:t>
              </a:r>
            </a:p>
          </p:txBody>
        </p:sp>
        <p:grpSp>
          <p:nvGrpSpPr>
            <p:cNvPr id="24" name="组合 23">
              <a:extLst>
                <a:ext uri="{FF2B5EF4-FFF2-40B4-BE49-F238E27FC236}">
                  <a16:creationId xmlns:a16="http://schemas.microsoft.com/office/drawing/2014/main" xmlns="" id="{001336FD-A515-43DC-8C24-BF8602C12BF7}"/>
                </a:ext>
              </a:extLst>
            </p:cNvPr>
            <p:cNvGrpSpPr/>
            <p:nvPr/>
          </p:nvGrpSpPr>
          <p:grpSpPr>
            <a:xfrm>
              <a:off x="2463457" y="3594978"/>
              <a:ext cx="861988" cy="861988"/>
              <a:chOff x="1804550" y="3861736"/>
              <a:chExt cx="559600" cy="559600"/>
            </a:xfrm>
          </p:grpSpPr>
          <p:sp>
            <p:nvSpPr>
              <p:cNvPr id="25" name="椭圆 24">
                <a:extLst>
                  <a:ext uri="{FF2B5EF4-FFF2-40B4-BE49-F238E27FC236}">
                    <a16:creationId xmlns:a16="http://schemas.microsoft.com/office/drawing/2014/main" xmlns="" id="{A9939A11-1605-47EE-97E6-8B6BF2A773AA}"/>
                  </a:ext>
                </a:extLst>
              </p:cNvPr>
              <p:cNvSpPr/>
              <p:nvPr/>
            </p:nvSpPr>
            <p:spPr>
              <a:xfrm>
                <a:off x="1804550" y="3861736"/>
                <a:ext cx="559600" cy="559600"/>
              </a:xfrm>
              <a:prstGeom prst="ellipse">
                <a:avLst/>
              </a:prstGeom>
              <a:solidFill>
                <a:srgbClr val="FFFEF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6" name="图片 25">
                <a:extLst>
                  <a:ext uri="{FF2B5EF4-FFF2-40B4-BE49-F238E27FC236}">
                    <a16:creationId xmlns:a16="http://schemas.microsoft.com/office/drawing/2014/main" xmlns="" id="{59772498-4FF2-46C2-B1B5-8328625605C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4777" y="3959817"/>
                <a:ext cx="346618" cy="345745"/>
              </a:xfrm>
              <a:prstGeom prst="rect">
                <a:avLst/>
              </a:prstGeom>
            </p:spPr>
          </p:pic>
        </p:grpSp>
      </p:grpSp>
      <p:sp>
        <p:nvSpPr>
          <p:cNvPr id="27" name="圆角矩形 11">
            <a:extLst>
              <a:ext uri="{FF2B5EF4-FFF2-40B4-BE49-F238E27FC236}">
                <a16:creationId xmlns:a16="http://schemas.microsoft.com/office/drawing/2014/main" xmlns="" id="{C4F7911A-D103-454D-956A-E1D9DC32D995}"/>
              </a:ext>
            </a:extLst>
          </p:cNvPr>
          <p:cNvSpPr/>
          <p:nvPr/>
        </p:nvSpPr>
        <p:spPr>
          <a:xfrm>
            <a:off x="6538799" y="3699112"/>
            <a:ext cx="4806176" cy="6250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cs typeface="+mn-ea"/>
                <a:sym typeface="+mn-lt"/>
              </a:rPr>
              <a:t>是中国特色社会主义最本质的特征</a:t>
            </a:r>
          </a:p>
        </p:txBody>
      </p:sp>
      <p:sp>
        <p:nvSpPr>
          <p:cNvPr id="29" name="圆角矩形 13">
            <a:extLst>
              <a:ext uri="{FF2B5EF4-FFF2-40B4-BE49-F238E27FC236}">
                <a16:creationId xmlns:a16="http://schemas.microsoft.com/office/drawing/2014/main" xmlns="" id="{5D601D5D-3379-4A44-8D4D-05571DBCE07E}"/>
              </a:ext>
            </a:extLst>
          </p:cNvPr>
          <p:cNvSpPr/>
          <p:nvPr/>
        </p:nvSpPr>
        <p:spPr>
          <a:xfrm>
            <a:off x="6538799" y="5173037"/>
            <a:ext cx="4806176" cy="6250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cs typeface="+mn-ea"/>
                <a:sym typeface="+mn-lt"/>
              </a:rPr>
              <a:t>是中国特色社会主义制度的最大优势</a:t>
            </a:r>
          </a:p>
        </p:txBody>
      </p:sp>
      <p:sp>
        <p:nvSpPr>
          <p:cNvPr id="30" name="矩形 29">
            <a:extLst>
              <a:ext uri="{FF2B5EF4-FFF2-40B4-BE49-F238E27FC236}">
                <a16:creationId xmlns:a16="http://schemas.microsoft.com/office/drawing/2014/main" xmlns="" id="{84D5ED36-CF52-4CA9-AFF9-77073744E2D3}"/>
              </a:ext>
            </a:extLst>
          </p:cNvPr>
          <p:cNvSpPr/>
          <p:nvPr/>
        </p:nvSpPr>
        <p:spPr>
          <a:xfrm>
            <a:off x="951570" y="1397417"/>
            <a:ext cx="10811861" cy="1569660"/>
          </a:xfrm>
          <a:prstGeom prst="rect">
            <a:avLst/>
          </a:prstGeom>
        </p:spPr>
        <p:txBody>
          <a:bodyPr wrap="square">
            <a:spAutoFit/>
          </a:bodyPr>
          <a:lstStyle/>
          <a:p>
            <a:pPr lvl="0">
              <a:lnSpc>
                <a:spcPct val="150000"/>
              </a:lnSpc>
            </a:pPr>
            <a:r>
              <a:rPr lang="zh-CN" altLang="en-US" sz="2400" b="1" kern="2200" dirty="0">
                <a:solidFill>
                  <a:srgbClr val="E00314"/>
                </a:solidFill>
                <a:cs typeface="+mn-ea"/>
                <a:sym typeface="+mn-lt"/>
              </a:rPr>
              <a:t>中国共产主义青年团</a:t>
            </a:r>
            <a:r>
              <a:rPr lang="zh-CN" altLang="en-US" sz="2000" kern="2200" dirty="0">
                <a:solidFill>
                  <a:prstClr val="black">
                    <a:lumMod val="85000"/>
                    <a:lumOff val="15000"/>
                  </a:prstClr>
                </a:solidFill>
                <a:cs typeface="+mn-ea"/>
                <a:sym typeface="+mn-lt"/>
              </a:rPr>
              <a:t>坚决拥护中国共产党的纲领，以马克思列宁主义、毛泽东思想、邓小平理论、“三个代表”重要思想、科学发展观、习近平新时代中国特色社会主义思想为行动指南。</a:t>
            </a:r>
            <a:endParaRPr lang="zh-CN" altLang="en-US" sz="2000" dirty="0">
              <a:solidFill>
                <a:prstClr val="black">
                  <a:lumMod val="85000"/>
                  <a:lumOff val="15000"/>
                </a:prstClr>
              </a:solidFill>
              <a:cs typeface="+mn-ea"/>
              <a:sym typeface="+mn-lt"/>
            </a:endParaRPr>
          </a:p>
        </p:txBody>
      </p:sp>
    </p:spTree>
    <p:extLst>
      <p:ext uri="{BB962C8B-B14F-4D97-AF65-F5344CB8AC3E}">
        <p14:creationId xmlns:p14="http://schemas.microsoft.com/office/powerpoint/2010/main" val="345562308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1" presetClass="entr" presetSubtype="1"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heel(1)">
                                      <p:cBhvr>
                                        <p:cTn id="17" dur="1000"/>
                                        <p:tgtEl>
                                          <p:spTgt spid="22"/>
                                        </p:tgtEl>
                                      </p:cBhvr>
                                    </p:animEffect>
                                  </p:childTnLst>
                                </p:cTn>
                              </p:par>
                            </p:childTnLst>
                          </p:cTn>
                        </p:par>
                        <p:par>
                          <p:cTn id="18" fill="hold">
                            <p:stCondLst>
                              <p:cond delay="2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1000"/>
                                        <p:tgtEl>
                                          <p:spTgt spid="27"/>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29" grpId="0" animBg="1"/>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_矩形 3">
            <a:extLst>
              <a:ext uri="{FF2B5EF4-FFF2-40B4-BE49-F238E27FC236}">
                <a16:creationId xmlns:a16="http://schemas.microsoft.com/office/drawing/2014/main" xmlns="" id="{692CF4C2-C25A-4152-90F7-1ED2DDE68118}"/>
              </a:ext>
            </a:extLst>
          </p:cNvPr>
          <p:cNvSpPr/>
          <p:nvPr>
            <p:custDataLst>
              <p:tags r:id="rId1"/>
            </p:custDataLst>
          </p:nvPr>
        </p:nvSpPr>
        <p:spPr>
          <a:xfrm>
            <a:off x="1223122" y="1473695"/>
            <a:ext cx="9745755" cy="707886"/>
          </a:xfrm>
          <a:prstGeom prst="rect">
            <a:avLst/>
          </a:prstGeom>
        </p:spPr>
        <p:txBody>
          <a:bodyPr wrap="square">
            <a:spAutoFit/>
          </a:bodyPr>
          <a:lstStyle/>
          <a:p>
            <a:pPr algn="ctr"/>
            <a:r>
              <a:rPr lang="zh-CN" altLang="en-US" sz="4000" b="1" i="0" u="none" strike="noStrike" kern="2200" baseline="0" dirty="0">
                <a:solidFill>
                  <a:srgbClr val="C00000"/>
                </a:solidFill>
                <a:cs typeface="+mn-ea"/>
                <a:sym typeface="+mn-lt"/>
              </a:rPr>
              <a:t>中国共产主义青年团章程</a:t>
            </a:r>
            <a:endParaRPr lang="zh-CN" altLang="en-US" sz="4000" dirty="0">
              <a:solidFill>
                <a:srgbClr val="C00000"/>
              </a:solidFill>
              <a:cs typeface="+mn-ea"/>
              <a:sym typeface="+mn-lt"/>
            </a:endParaRPr>
          </a:p>
        </p:txBody>
      </p:sp>
      <p:sp>
        <p:nvSpPr>
          <p:cNvPr id="17" name="PA_矩形 3">
            <a:extLst>
              <a:ext uri="{FF2B5EF4-FFF2-40B4-BE49-F238E27FC236}">
                <a16:creationId xmlns:a16="http://schemas.microsoft.com/office/drawing/2014/main" xmlns="" id="{E7C58637-AA34-409F-AAD4-C98463B940ED}"/>
              </a:ext>
            </a:extLst>
          </p:cNvPr>
          <p:cNvSpPr/>
          <p:nvPr>
            <p:custDataLst>
              <p:tags r:id="rId2"/>
            </p:custDataLst>
          </p:nvPr>
        </p:nvSpPr>
        <p:spPr>
          <a:xfrm>
            <a:off x="1223122" y="2119648"/>
            <a:ext cx="9745755" cy="1200329"/>
          </a:xfrm>
          <a:prstGeom prst="rect">
            <a:avLst/>
          </a:prstGeom>
        </p:spPr>
        <p:txBody>
          <a:bodyPr wrap="square">
            <a:spAutoFit/>
          </a:bodyPr>
          <a:lstStyle/>
          <a:p>
            <a:pPr algn="ctr"/>
            <a:r>
              <a:rPr lang="zh-CN" altLang="en-US" sz="7200" b="1" i="0" u="none" strike="noStrike" kern="2200" baseline="0" dirty="0">
                <a:ln>
                  <a:solidFill>
                    <a:schemeClr val="bg1"/>
                  </a:solidFill>
                </a:ln>
                <a:solidFill>
                  <a:srgbClr val="C00000"/>
                </a:solidFill>
                <a:effectLst>
                  <a:outerShdw blurRad="38100" dist="38100" dir="2700000" algn="tl">
                    <a:srgbClr val="000000">
                      <a:alpha val="43137"/>
                    </a:srgbClr>
                  </a:outerShdw>
                </a:effectLst>
                <a:cs typeface="+mn-ea"/>
                <a:sym typeface="+mn-lt"/>
              </a:rPr>
              <a:t>新时代的共青团员</a:t>
            </a:r>
            <a:endParaRPr lang="zh-CN" altLang="en-US" sz="7200" dirty="0">
              <a:ln>
                <a:solidFill>
                  <a:schemeClr val="bg1"/>
                </a:solidFill>
              </a:ln>
              <a:solidFill>
                <a:srgbClr val="C00000"/>
              </a:solidFill>
              <a:effectLst>
                <a:outerShdw blurRad="38100" dist="38100" dir="2700000" algn="tl">
                  <a:srgbClr val="000000">
                    <a:alpha val="43137"/>
                  </a:srgbClr>
                </a:outerShdw>
              </a:effectLst>
              <a:cs typeface="+mn-ea"/>
              <a:sym typeface="+mn-lt"/>
            </a:endParaRPr>
          </a:p>
        </p:txBody>
      </p:sp>
      <p:pic>
        <p:nvPicPr>
          <p:cNvPr id="18" name="PA_图片 8">
            <a:extLst>
              <a:ext uri="{FF2B5EF4-FFF2-40B4-BE49-F238E27FC236}">
                <a16:creationId xmlns:a16="http://schemas.microsoft.com/office/drawing/2014/main" xmlns="" id="{96CBFF57-B973-4D85-AAB6-1BF322A0C882}"/>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5589918" y="392950"/>
            <a:ext cx="1012163" cy="1018812"/>
          </a:xfrm>
          <a:prstGeom prst="rect">
            <a:avLst/>
          </a:prstGeom>
        </p:spPr>
      </p:pic>
      <p:pic>
        <p:nvPicPr>
          <p:cNvPr id="6" name="图片 5">
            <a:extLst>
              <a:ext uri="{FF2B5EF4-FFF2-40B4-BE49-F238E27FC236}">
                <a16:creationId xmlns:a16="http://schemas.microsoft.com/office/drawing/2014/main" xmlns="" id="{F0CBCBD6-0DCF-4711-AF90-BC43A5DA1D42}"/>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t="-168"/>
          <a:stretch/>
        </p:blipFill>
        <p:spPr>
          <a:xfrm>
            <a:off x="0" y="392950"/>
            <a:ext cx="12192000" cy="6465050"/>
          </a:xfrm>
          <a:custGeom>
            <a:avLst/>
            <a:gdLst>
              <a:gd name="connsiteX0" fmla="*/ 3802743 w 12192000"/>
              <a:gd name="connsiteY0" fmla="*/ 969608 h 6868966"/>
              <a:gd name="connsiteX1" fmla="*/ 3802743 w 12192000"/>
              <a:gd name="connsiteY1" fmla="*/ 1739049 h 6868966"/>
              <a:gd name="connsiteX2" fmla="*/ 6226629 w 12192000"/>
              <a:gd name="connsiteY2" fmla="*/ 1739049 h 6868966"/>
              <a:gd name="connsiteX3" fmla="*/ 6226629 w 12192000"/>
              <a:gd name="connsiteY3" fmla="*/ 969608 h 6868966"/>
              <a:gd name="connsiteX4" fmla="*/ 0 w 12192000"/>
              <a:gd name="connsiteY4" fmla="*/ 0 h 6868966"/>
              <a:gd name="connsiteX5" fmla="*/ 12192000 w 12192000"/>
              <a:gd name="connsiteY5" fmla="*/ 0 h 6868966"/>
              <a:gd name="connsiteX6" fmla="*/ 12192000 w 12192000"/>
              <a:gd name="connsiteY6" fmla="*/ 6868966 h 6868966"/>
              <a:gd name="connsiteX7" fmla="*/ 0 w 12192000"/>
              <a:gd name="connsiteY7" fmla="*/ 6868966 h 686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68966">
                <a:moveTo>
                  <a:pt x="3802743" y="969608"/>
                </a:moveTo>
                <a:lnTo>
                  <a:pt x="3802743" y="1739049"/>
                </a:lnTo>
                <a:lnTo>
                  <a:pt x="6226629" y="1739049"/>
                </a:lnTo>
                <a:lnTo>
                  <a:pt x="6226629" y="969608"/>
                </a:lnTo>
                <a:close/>
                <a:moveTo>
                  <a:pt x="0" y="0"/>
                </a:moveTo>
                <a:lnTo>
                  <a:pt x="12192000" y="0"/>
                </a:lnTo>
                <a:lnTo>
                  <a:pt x="12192000" y="6868966"/>
                </a:lnTo>
                <a:lnTo>
                  <a:pt x="0" y="6868966"/>
                </a:lnTo>
                <a:close/>
              </a:path>
            </a:pathLst>
          </a:custGeom>
        </p:spPr>
      </p:pic>
    </p:spTree>
    <p:extLst>
      <p:ext uri="{BB962C8B-B14F-4D97-AF65-F5344CB8AC3E}">
        <p14:creationId xmlns:p14="http://schemas.microsoft.com/office/powerpoint/2010/main" val="1294540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1000" decel="79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accel="21000" decel="79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713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61994" y="3027221"/>
            <a:ext cx="10724154" cy="3533999"/>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矩形 6"/>
          <p:cNvSpPr/>
          <p:nvPr/>
        </p:nvSpPr>
        <p:spPr>
          <a:xfrm>
            <a:off x="761994" y="1374886"/>
            <a:ext cx="10724154" cy="1655528"/>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5600" b="1" dirty="0">
              <a:cs typeface="+mn-ea"/>
              <a:sym typeface="+mn-lt"/>
            </a:endParaRPr>
          </a:p>
        </p:txBody>
      </p:sp>
      <p:sp>
        <p:nvSpPr>
          <p:cNvPr id="4" name="矩形 3"/>
          <p:cNvSpPr/>
          <p:nvPr/>
        </p:nvSpPr>
        <p:spPr>
          <a:xfrm>
            <a:off x="761994" y="1463986"/>
            <a:ext cx="10724155" cy="1477328"/>
          </a:xfrm>
          <a:prstGeom prst="rect">
            <a:avLst/>
          </a:prstGeom>
        </p:spPr>
        <p:txBody>
          <a:bodyPr wrap="square">
            <a:spAutoFit/>
          </a:bodyPr>
          <a:lstStyle/>
          <a:p>
            <a:pPr>
              <a:lnSpc>
                <a:spcPct val="150000"/>
              </a:lnSpc>
            </a:pPr>
            <a:r>
              <a:rPr lang="zh-CN" altLang="en-US" sz="2000" kern="2200" dirty="0">
                <a:solidFill>
                  <a:schemeClr val="bg1"/>
                </a:solidFill>
                <a:cs typeface="+mn-ea"/>
                <a:sym typeface="+mn-lt"/>
              </a:rPr>
              <a:t>　　中国共产主义青年团坚决贯彻党的</a:t>
            </a:r>
            <a:r>
              <a:rPr lang="zh-CN" altLang="en-US" sz="2000" b="1" kern="2200" dirty="0">
                <a:solidFill>
                  <a:schemeClr val="bg1"/>
                </a:solidFill>
                <a:cs typeface="+mn-ea"/>
                <a:sym typeface="+mn-lt"/>
              </a:rPr>
              <a:t>基本理论、基本路线、基本方略，解放思想，实事求是，与时俱进，求真务实，</a:t>
            </a:r>
            <a:r>
              <a:rPr lang="zh-CN" altLang="en-US" sz="2000" kern="2200" dirty="0">
                <a:solidFill>
                  <a:schemeClr val="bg1"/>
                </a:solidFill>
                <a:cs typeface="+mn-ea"/>
                <a:sym typeface="+mn-lt"/>
              </a:rPr>
              <a:t>团结全国各族青年坚定不移跟党走，为把我国建设成为富强民主文明和谐美丽的社会主义现代化强国，为最终实现共产主义而奋斗。</a:t>
            </a:r>
            <a:endParaRPr lang="zh-CN" altLang="en-US" sz="2000" dirty="0">
              <a:solidFill>
                <a:schemeClr val="bg1"/>
              </a:solidFill>
              <a:cs typeface="+mn-ea"/>
              <a:sym typeface="+mn-lt"/>
            </a:endParaRPr>
          </a:p>
        </p:txBody>
      </p:sp>
      <p:sp>
        <p:nvSpPr>
          <p:cNvPr id="6" name="矩形 5"/>
          <p:cNvSpPr/>
          <p:nvPr/>
        </p:nvSpPr>
        <p:spPr>
          <a:xfrm>
            <a:off x="1138984" y="3293810"/>
            <a:ext cx="9970175" cy="3000821"/>
          </a:xfrm>
          <a:prstGeom prst="rect">
            <a:avLst/>
          </a:prstGeom>
        </p:spPr>
        <p:txBody>
          <a:bodyPr wrap="square">
            <a:spAutoFit/>
          </a:bodyPr>
          <a:lstStyle/>
          <a:p>
            <a:pPr>
              <a:lnSpc>
                <a:spcPct val="150000"/>
              </a:lnSpc>
            </a:pPr>
            <a:r>
              <a:rPr lang="zh-CN" altLang="en-US" kern="2200" dirty="0">
                <a:solidFill>
                  <a:srgbClr val="333333"/>
                </a:solidFill>
                <a:cs typeface="+mn-ea"/>
                <a:sym typeface="+mn-lt"/>
              </a:rPr>
              <a:t>　　中国共产主义青年团在中国共产党领导下发展壮大，始终站在革命斗争的前列，有着光荣的历史。在建立新中国，确立和巩固社会主义制度，发展社会主义的经济、政治、文化的进程中发挥了生力军和突击队作用，为党培养、输送了大批新生力量和工作骨干。党的十一届三中全会以来，共青团根据党的工作重心的转移，紧密围绕改革开放和经济建设开展工作，为推进社会主义现代化建设事业作出了重要贡献，促进了青年一代的健康成长。</a:t>
            </a:r>
            <a:r>
              <a:rPr lang="zh-CN" altLang="en-US" kern="2200" dirty="0">
                <a:solidFill>
                  <a:srgbClr val="E00314"/>
                </a:solidFill>
                <a:cs typeface="+mn-ea"/>
                <a:sym typeface="+mn-lt"/>
              </a:rPr>
              <a:t>中国特色社会主义进入新时代，共青团紧扣时代主题，锐意改革创新，坚持从严治团，团结带领广大青年在党的领导下奋力投身伟大斗争、伟大工程、伟大事业、伟大梦想的生动实践。</a:t>
            </a:r>
          </a:p>
        </p:txBody>
      </p:sp>
      <p:sp>
        <p:nvSpPr>
          <p:cNvPr id="9" name="文本框 8">
            <a:extLst>
              <a:ext uri="{FF2B5EF4-FFF2-40B4-BE49-F238E27FC236}">
                <a16:creationId xmlns:a16="http://schemas.microsoft.com/office/drawing/2014/main" xmlns="" id="{AE9F4D47-83CE-4366-9146-B8C6A3B80975}"/>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0" name="直接连接符 9">
            <a:extLst>
              <a:ext uri="{FF2B5EF4-FFF2-40B4-BE49-F238E27FC236}">
                <a16:creationId xmlns:a16="http://schemas.microsoft.com/office/drawing/2014/main" xmlns="" id="{1CB2A58C-4985-4C3F-9904-6208BF41F49F}"/>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xmlns="" id="{F5850F06-9F2F-4E97-A3CC-FB5960BEF3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411094366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5000"/>
                                  </p:iterate>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5060" y="2012549"/>
            <a:ext cx="11429999" cy="1655528"/>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p:cNvSpPr/>
          <p:nvPr/>
        </p:nvSpPr>
        <p:spPr>
          <a:xfrm>
            <a:off x="2255916" y="1364859"/>
            <a:ext cx="7728287" cy="523220"/>
          </a:xfrm>
          <a:prstGeom prst="rect">
            <a:avLst/>
          </a:prstGeom>
        </p:spPr>
        <p:txBody>
          <a:bodyPr wrap="square">
            <a:spAutoFit/>
          </a:bodyPr>
          <a:lstStyle/>
          <a:p>
            <a:pPr algn="ctr"/>
            <a:r>
              <a:rPr lang="zh-CN" altLang="en-US" sz="2800" b="1" kern="2200" dirty="0">
                <a:solidFill>
                  <a:srgbClr val="C00000"/>
                </a:solidFill>
                <a:cs typeface="+mn-ea"/>
                <a:sym typeface="+mn-lt"/>
              </a:rPr>
              <a:t>　　中国共产主义青年团在新时代的基本任务</a:t>
            </a:r>
            <a:endParaRPr lang="zh-CN" altLang="en-US" sz="2800" dirty="0">
              <a:solidFill>
                <a:srgbClr val="C00000"/>
              </a:solidFill>
              <a:cs typeface="+mn-ea"/>
              <a:sym typeface="+mn-lt"/>
            </a:endParaRPr>
          </a:p>
        </p:txBody>
      </p:sp>
      <p:sp>
        <p:nvSpPr>
          <p:cNvPr id="6" name="矩形 5"/>
          <p:cNvSpPr/>
          <p:nvPr/>
        </p:nvSpPr>
        <p:spPr>
          <a:xfrm>
            <a:off x="817141" y="2097649"/>
            <a:ext cx="10605837" cy="1477328"/>
          </a:xfrm>
          <a:prstGeom prst="rect">
            <a:avLst/>
          </a:prstGeom>
        </p:spPr>
        <p:txBody>
          <a:bodyPr wrap="square">
            <a:spAutoFit/>
          </a:bodyPr>
          <a:lstStyle/>
          <a:p>
            <a:pPr>
              <a:lnSpc>
                <a:spcPct val="150000"/>
              </a:lnSpc>
            </a:pPr>
            <a:r>
              <a:rPr lang="zh-CN" altLang="en-US" sz="2000" kern="2200" dirty="0">
                <a:solidFill>
                  <a:srgbClr val="E00314"/>
                </a:solidFill>
                <a:cs typeface="+mn-ea"/>
                <a:sym typeface="+mn-lt"/>
              </a:rPr>
              <a:t>高举中国特色社会主义伟大旗帜，以习近平新时代中国特色社会主义思想为指导，坚定不移地贯彻党在社会主义初级阶段的基本路线，以经济建设为中心，坚持四项基本原则，坚持改革开放，切实保持和增强政治性、先进性、群众性。</a:t>
            </a:r>
            <a:endParaRPr lang="zh-CN" altLang="en-US" sz="2000" dirty="0">
              <a:solidFill>
                <a:srgbClr val="E00314"/>
              </a:solidFill>
              <a:cs typeface="+mn-ea"/>
              <a:sym typeface="+mn-lt"/>
            </a:endParaRPr>
          </a:p>
        </p:txBody>
      </p:sp>
      <p:sp>
        <p:nvSpPr>
          <p:cNvPr id="8" name="矩形 7"/>
          <p:cNvSpPr/>
          <p:nvPr/>
        </p:nvSpPr>
        <p:spPr>
          <a:xfrm>
            <a:off x="6037846" y="3747682"/>
            <a:ext cx="5893473" cy="2677656"/>
          </a:xfrm>
          <a:prstGeom prst="rect">
            <a:avLst/>
          </a:prstGeom>
        </p:spPr>
        <p:txBody>
          <a:bodyPr wrap="square">
            <a:spAutoFit/>
          </a:bodyPr>
          <a:lstStyle/>
          <a:p>
            <a:pPr>
              <a:lnSpc>
                <a:spcPct val="150000"/>
              </a:lnSpc>
            </a:pPr>
            <a:r>
              <a:rPr lang="zh-CN" altLang="en-US" sz="1600" kern="2200" dirty="0">
                <a:solidFill>
                  <a:srgbClr val="C00000"/>
                </a:solidFill>
                <a:cs typeface="+mn-ea"/>
                <a:sym typeface="+mn-lt"/>
              </a:rPr>
              <a:t>在建设中国特色社会主义的伟大实践中，造就有理想、有道德、有文化、有纪律的青年，努力为党输送新鲜血液，为国家培养青年建设人才，团结带领广大青年，自力更生，艰苦创业，积极推动社会主义经济建设、政治建设、文化建设、社会建设、生态文明建设，踊跃投身全面建成小康社会、全面深化改革、全面依法治国、全面从严治党实践，为实现“两个一百年”奋斗目标、实现中华民族伟大复兴的中国梦贡献智慧和力量。</a:t>
            </a:r>
            <a:endParaRPr lang="zh-CN" altLang="en-US" sz="1600" dirty="0">
              <a:solidFill>
                <a:srgbClr val="C00000"/>
              </a:solidFill>
              <a:cs typeface="+mn-ea"/>
              <a:sym typeface="+mn-lt"/>
            </a:endParaRPr>
          </a:p>
        </p:txBody>
      </p:sp>
      <p:sp>
        <p:nvSpPr>
          <p:cNvPr id="9" name="矩形 8"/>
          <p:cNvSpPr/>
          <p:nvPr/>
        </p:nvSpPr>
        <p:spPr>
          <a:xfrm>
            <a:off x="405061" y="3857391"/>
            <a:ext cx="5568617" cy="50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defTabSz="2489200">
              <a:lnSpc>
                <a:spcPct val="90000"/>
              </a:lnSpc>
              <a:spcBef>
                <a:spcPct val="0"/>
              </a:spcBef>
              <a:spcAft>
                <a:spcPct val="35000"/>
              </a:spcAft>
            </a:pPr>
            <a:r>
              <a:rPr lang="zh-CN" altLang="en-US" dirty="0">
                <a:cs typeface="+mn-ea"/>
                <a:sym typeface="+mn-lt"/>
              </a:rPr>
              <a:t>把培养社会主义建设者和接班人作为根本任务</a:t>
            </a:r>
          </a:p>
        </p:txBody>
      </p:sp>
      <p:sp>
        <p:nvSpPr>
          <p:cNvPr id="10" name="矩形 9"/>
          <p:cNvSpPr/>
          <p:nvPr/>
        </p:nvSpPr>
        <p:spPr>
          <a:xfrm>
            <a:off x="405061" y="4515117"/>
            <a:ext cx="5568617" cy="506063"/>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defTabSz="2489200">
              <a:lnSpc>
                <a:spcPct val="90000"/>
              </a:lnSpc>
              <a:spcBef>
                <a:spcPct val="0"/>
              </a:spcBef>
              <a:spcAft>
                <a:spcPct val="35000"/>
              </a:spcAft>
            </a:pPr>
            <a:r>
              <a:rPr lang="zh-CN" altLang="en-US" dirty="0">
                <a:cs typeface="+mn-ea"/>
                <a:sym typeface="+mn-lt"/>
              </a:rPr>
              <a:t>把巩固和扩大党执政的青年群众基础作为政治责任</a:t>
            </a:r>
          </a:p>
        </p:txBody>
      </p:sp>
      <p:sp>
        <p:nvSpPr>
          <p:cNvPr id="11" name="矩形 10"/>
          <p:cNvSpPr/>
          <p:nvPr/>
        </p:nvSpPr>
        <p:spPr>
          <a:xfrm>
            <a:off x="405061" y="5172843"/>
            <a:ext cx="5568617" cy="939200"/>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defTabSz="2489200">
              <a:lnSpc>
                <a:spcPct val="90000"/>
              </a:lnSpc>
              <a:spcBef>
                <a:spcPct val="0"/>
              </a:spcBef>
              <a:spcAft>
                <a:spcPct val="35000"/>
              </a:spcAft>
            </a:pPr>
            <a:r>
              <a:rPr lang="zh-CN" altLang="en-US" dirty="0">
                <a:cs typeface="+mn-ea"/>
                <a:sym typeface="+mn-lt"/>
              </a:rPr>
              <a:t>把围绕中心、服务大局作为工作主线，用社会主义核心价值体系教育青年</a:t>
            </a:r>
          </a:p>
        </p:txBody>
      </p:sp>
      <p:sp>
        <p:nvSpPr>
          <p:cNvPr id="12" name="文本框 11">
            <a:extLst>
              <a:ext uri="{FF2B5EF4-FFF2-40B4-BE49-F238E27FC236}">
                <a16:creationId xmlns:a16="http://schemas.microsoft.com/office/drawing/2014/main" xmlns="" id="{5FC1C1D6-BF4F-4202-9369-DCBC466F3105}"/>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3" name="直接连接符 12">
            <a:extLst>
              <a:ext uri="{FF2B5EF4-FFF2-40B4-BE49-F238E27FC236}">
                <a16:creationId xmlns:a16="http://schemas.microsoft.com/office/drawing/2014/main" xmlns="" id="{A3F7683B-7D16-4567-9D08-C2AC57749FA3}"/>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xmlns="" id="{7D7AA3AB-3637-4AF0-900D-4E0DB743D5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90909871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5000"/>
                                  </p:iterate>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2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5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iterate type="lt">
                                    <p:tmPct val="5000"/>
                                  </p:iterate>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6" grpId="0"/>
      <p:bldP spid="8" grpId="0"/>
      <p:bldP spid="9" grpId="0" animBg="1"/>
      <p:bldP spid="10" grpId="0" animBg="1"/>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791325" y="1748590"/>
            <a:ext cx="8915397" cy="4411580"/>
          </a:xfrm>
          <a:prstGeom prst="rect">
            <a:avLst/>
          </a:prstGeom>
          <a:solidFill>
            <a:srgbClr val="FFC000"/>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6" name="矩形 5"/>
          <p:cNvSpPr/>
          <p:nvPr/>
        </p:nvSpPr>
        <p:spPr>
          <a:xfrm>
            <a:off x="2985838" y="2061554"/>
            <a:ext cx="8720885" cy="3785652"/>
          </a:xfrm>
          <a:prstGeom prst="rect">
            <a:avLst/>
          </a:prstGeom>
        </p:spPr>
        <p:txBody>
          <a:bodyPr wrap="square">
            <a:spAutoFit/>
          </a:bodyPr>
          <a:lstStyle/>
          <a:p>
            <a:pPr>
              <a:lnSpc>
                <a:spcPct val="150000"/>
              </a:lnSpc>
            </a:pPr>
            <a:r>
              <a:rPr lang="zh-CN" altLang="en-US" sz="2000" kern="2200" dirty="0">
                <a:solidFill>
                  <a:srgbClr val="333333"/>
                </a:solidFill>
                <a:cs typeface="+mn-ea"/>
                <a:sym typeface="+mn-lt"/>
              </a:rPr>
              <a:t>紧扣我国社会主要矛盾已经转化为人民日益增长的美好生活需要和不平衡不充分的发展之间的矛盾，</a:t>
            </a:r>
            <a:r>
              <a:rPr lang="zh-CN" altLang="en-US" sz="2000" kern="2200" dirty="0">
                <a:solidFill>
                  <a:srgbClr val="DC0005"/>
                </a:solidFill>
                <a:cs typeface="+mn-ea"/>
                <a:sym typeface="+mn-lt"/>
              </a:rPr>
              <a:t>组织青年参加改革开放和社会主义现代化建设的实践</a:t>
            </a:r>
            <a:r>
              <a:rPr lang="zh-CN" altLang="en-US" sz="2000" kern="2200" dirty="0">
                <a:solidFill>
                  <a:srgbClr val="333333"/>
                </a:solidFill>
                <a:cs typeface="+mn-ea"/>
                <a:sym typeface="+mn-lt"/>
              </a:rPr>
              <a:t>，贯彻创新、协调、绿色、开放、共享的发展理念，促进科教兴国战略、人才强国战略、创新驱动发展战略、乡村振兴战略、区域协调发展战略、可持续发展战略、军民融合发展战略的实施，</a:t>
            </a:r>
            <a:r>
              <a:rPr lang="zh-CN" altLang="en-US" sz="2000" kern="2200" dirty="0">
                <a:solidFill>
                  <a:srgbClr val="DC0005"/>
                </a:solidFill>
                <a:cs typeface="+mn-ea"/>
                <a:sym typeface="+mn-lt"/>
              </a:rPr>
              <a:t>树立科学技术是第一生产力的观念，树立创新是引领发展第一动力的观念</a:t>
            </a:r>
            <a:r>
              <a:rPr lang="zh-CN" altLang="en-US" sz="2000" kern="2200" dirty="0">
                <a:solidFill>
                  <a:srgbClr val="333333"/>
                </a:solidFill>
                <a:cs typeface="+mn-ea"/>
                <a:sym typeface="+mn-lt"/>
              </a:rPr>
              <a:t>，掌握和运用先进的科学技术，学习和适应现代管理方式，诚实劳动，勇于创新，为发展社会生产力，增强综合国力，提高人民生活水平，实现我国经济社会发展的战略目标建功立业。</a:t>
            </a:r>
            <a:endParaRPr lang="zh-CN" altLang="en-US" sz="2000" dirty="0">
              <a:cs typeface="+mn-ea"/>
              <a:sym typeface="+mn-lt"/>
            </a:endParaRPr>
          </a:p>
        </p:txBody>
      </p:sp>
      <p:sp>
        <p:nvSpPr>
          <p:cNvPr id="7" name="矩形 6"/>
          <p:cNvSpPr/>
          <p:nvPr/>
        </p:nvSpPr>
        <p:spPr>
          <a:xfrm>
            <a:off x="457194" y="1748590"/>
            <a:ext cx="2334132" cy="4411580"/>
          </a:xfrm>
          <a:prstGeom prst="rect">
            <a:avLst/>
          </a:prstGeom>
          <a:gradFill flip="none" rotWithShape="1">
            <a:gsLst>
              <a:gs pos="0">
                <a:srgbClr val="E00314">
                  <a:shade val="30000"/>
                  <a:satMod val="115000"/>
                </a:srgbClr>
              </a:gs>
              <a:gs pos="50000">
                <a:srgbClr val="E00314">
                  <a:shade val="67500"/>
                  <a:satMod val="115000"/>
                </a:srgbClr>
              </a:gs>
              <a:gs pos="100000">
                <a:srgbClr val="E00314">
                  <a:shade val="100000"/>
                  <a:satMod val="115000"/>
                </a:srgbClr>
              </a:gs>
            </a:gsLst>
            <a:lin ang="16200000" scaled="1"/>
            <a:tileRect/>
          </a:gradFill>
          <a:ln>
            <a:solidFill>
              <a:srgbClr val="DC000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169" tIns="266169" rIns="266169" bIns="266169" numCol="1" spcCol="1270" anchor="ctr" anchorCtr="0">
            <a:noAutofit/>
          </a:bodyPr>
          <a:lstStyle/>
          <a:p>
            <a:pPr algn="ctr" defTabSz="2489200">
              <a:lnSpc>
                <a:spcPct val="90000"/>
              </a:lnSpc>
              <a:spcBef>
                <a:spcPct val="0"/>
              </a:spcBef>
              <a:spcAft>
                <a:spcPct val="35000"/>
              </a:spcAft>
            </a:pPr>
            <a:endParaRPr lang="zh-CN" altLang="en-US" sz="5600" b="1" dirty="0">
              <a:cs typeface="+mn-ea"/>
              <a:sym typeface="+mn-lt"/>
            </a:endParaRPr>
          </a:p>
        </p:txBody>
      </p:sp>
      <p:sp>
        <p:nvSpPr>
          <p:cNvPr id="4" name="矩形 3"/>
          <p:cNvSpPr/>
          <p:nvPr/>
        </p:nvSpPr>
        <p:spPr>
          <a:xfrm>
            <a:off x="631653" y="2246220"/>
            <a:ext cx="2159673" cy="3416320"/>
          </a:xfrm>
          <a:prstGeom prst="rect">
            <a:avLst/>
          </a:prstGeom>
        </p:spPr>
        <p:txBody>
          <a:bodyPr wrap="square">
            <a:spAutoFit/>
          </a:bodyPr>
          <a:lstStyle/>
          <a:p>
            <a:pPr>
              <a:lnSpc>
                <a:spcPct val="150000"/>
              </a:lnSpc>
            </a:pPr>
            <a:r>
              <a:rPr lang="zh-CN" altLang="en-US" sz="2400" kern="2200" dirty="0">
                <a:solidFill>
                  <a:schemeClr val="bg1"/>
                </a:solidFill>
                <a:cs typeface="+mn-ea"/>
                <a:sym typeface="+mn-lt"/>
              </a:rPr>
              <a:t>中国共产主义青年团带领青年在经济社会发展中发挥</a:t>
            </a:r>
            <a:r>
              <a:rPr lang="zh-CN" altLang="en-US" sz="2400" b="1" kern="2200" dirty="0">
                <a:solidFill>
                  <a:schemeClr val="bg1"/>
                </a:solidFill>
                <a:cs typeface="+mn-ea"/>
                <a:sym typeface="+mn-lt"/>
              </a:rPr>
              <a:t>生力军和突击队作用</a:t>
            </a:r>
            <a:endParaRPr lang="zh-CN" altLang="en-US" sz="2400" b="1" dirty="0">
              <a:solidFill>
                <a:schemeClr val="bg1"/>
              </a:solidFill>
              <a:cs typeface="+mn-ea"/>
              <a:sym typeface="+mn-lt"/>
            </a:endParaRPr>
          </a:p>
        </p:txBody>
      </p:sp>
      <p:sp>
        <p:nvSpPr>
          <p:cNvPr id="9" name="文本框 8">
            <a:extLst>
              <a:ext uri="{FF2B5EF4-FFF2-40B4-BE49-F238E27FC236}">
                <a16:creationId xmlns:a16="http://schemas.microsoft.com/office/drawing/2014/main" xmlns="" id="{B676E26B-F243-4350-90AB-08EB274BE5FA}"/>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0" name="直接连接符 9">
            <a:extLst>
              <a:ext uri="{FF2B5EF4-FFF2-40B4-BE49-F238E27FC236}">
                <a16:creationId xmlns:a16="http://schemas.microsoft.com/office/drawing/2014/main" xmlns="" id="{012C31A1-6B3E-46A3-9900-E70CAE82FF94}"/>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xmlns="" id="{2AE7CD99-FB23-46CD-8310-6F691FB4DD7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213613332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5000"/>
                                  </p:iterate>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animBg="1"/>
      <p:bldP spid="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61472" y="1315453"/>
            <a:ext cx="11066379" cy="5309936"/>
          </a:xfrm>
          <a:prstGeom prst="rect">
            <a:avLst/>
          </a:prstGeom>
          <a:solidFill>
            <a:schemeClr val="bg1"/>
          </a:solidFill>
          <a:ln>
            <a:solidFill>
              <a:srgbClr val="DC00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矩形 3"/>
          <p:cNvSpPr/>
          <p:nvPr/>
        </p:nvSpPr>
        <p:spPr>
          <a:xfrm>
            <a:off x="689809" y="2540226"/>
            <a:ext cx="6817895" cy="1477328"/>
          </a:xfrm>
          <a:prstGeom prst="rect">
            <a:avLst/>
          </a:prstGeom>
        </p:spPr>
        <p:txBody>
          <a:bodyPr wrap="square">
            <a:spAutoFit/>
          </a:bodyPr>
          <a:lstStyle/>
          <a:p>
            <a:pPr>
              <a:lnSpc>
                <a:spcPct val="150000"/>
              </a:lnSpc>
            </a:pPr>
            <a:r>
              <a:rPr lang="zh-CN" altLang="en-US" sz="2000" kern="2200" dirty="0">
                <a:solidFill>
                  <a:srgbClr val="333333"/>
                </a:solidFill>
                <a:cs typeface="+mn-ea"/>
                <a:sym typeface="+mn-lt"/>
              </a:rPr>
              <a:t>　　积极协助党和政府管理青年事务，协调督促青年发展规划落实，主动承担适合承担的公共职能，服务国家治理体系和治理能力现代化。</a:t>
            </a:r>
            <a:endParaRPr lang="zh-CN" altLang="en-US" sz="2000" dirty="0">
              <a:cs typeface="+mn-ea"/>
              <a:sym typeface="+mn-lt"/>
            </a:endParaRPr>
          </a:p>
        </p:txBody>
      </p:sp>
      <p:sp>
        <p:nvSpPr>
          <p:cNvPr id="6" name="矩形 5"/>
          <p:cNvSpPr/>
          <p:nvPr/>
        </p:nvSpPr>
        <p:spPr>
          <a:xfrm>
            <a:off x="689809" y="1590283"/>
            <a:ext cx="6817895" cy="707886"/>
          </a:xfrm>
          <a:prstGeom prst="rect">
            <a:avLst/>
          </a:prstGeom>
        </p:spPr>
        <p:txBody>
          <a:bodyPr wrap="square">
            <a:spAutoFit/>
          </a:bodyPr>
          <a:lstStyle/>
          <a:p>
            <a:r>
              <a:rPr lang="zh-CN" altLang="en-US" sz="2000" kern="2200" dirty="0">
                <a:solidFill>
                  <a:srgbClr val="DC0005"/>
                </a:solidFill>
                <a:cs typeface="+mn-ea"/>
                <a:sym typeface="+mn-lt"/>
              </a:rPr>
              <a:t>         中国共产主义青年团贯彻党管青年原则，充分发挥党联系青年的桥梁和纽带作用，为党做好青年群众工作。</a:t>
            </a:r>
            <a:endParaRPr lang="zh-CN" altLang="en-US" sz="2000" dirty="0">
              <a:solidFill>
                <a:srgbClr val="DC0005"/>
              </a:solidFill>
              <a:cs typeface="+mn-ea"/>
              <a:sym typeface="+mn-lt"/>
            </a:endParaRPr>
          </a:p>
        </p:txBody>
      </p:sp>
      <p:sp>
        <p:nvSpPr>
          <p:cNvPr id="7" name="矩形 6"/>
          <p:cNvSpPr/>
          <p:nvPr/>
        </p:nvSpPr>
        <p:spPr>
          <a:xfrm>
            <a:off x="689809" y="4041274"/>
            <a:ext cx="6817895" cy="2400657"/>
          </a:xfrm>
          <a:prstGeom prst="rect">
            <a:avLst/>
          </a:prstGeom>
        </p:spPr>
        <p:txBody>
          <a:bodyPr wrap="square">
            <a:spAutoFit/>
          </a:bodyPr>
          <a:lstStyle/>
          <a:p>
            <a:pPr>
              <a:lnSpc>
                <a:spcPct val="150000"/>
              </a:lnSpc>
            </a:pPr>
            <a:r>
              <a:rPr lang="zh-CN" altLang="en-US" sz="2000" kern="2200" dirty="0">
                <a:solidFill>
                  <a:srgbClr val="333333"/>
                </a:solidFill>
                <a:cs typeface="+mn-ea"/>
                <a:sym typeface="+mn-lt"/>
              </a:rPr>
              <a:t>         在维护国家和人民利益的同时代表和维护青年的具体利益，围绕党的中心任务，开展适合青年特点的独立活动，关心青年的工作、学习和生活，切实为青年服务，向党和政府反映青年的意见和要求，开展社会监督，同各种危害青少年的现象作斗争，</a:t>
            </a:r>
            <a:r>
              <a:rPr lang="zh-CN" altLang="en-US" sz="2000" kern="2200" dirty="0">
                <a:solidFill>
                  <a:srgbClr val="DC0005"/>
                </a:solidFill>
                <a:cs typeface="+mn-ea"/>
                <a:sym typeface="+mn-lt"/>
              </a:rPr>
              <a:t>保护和促进青少年的健康成长。</a:t>
            </a:r>
            <a:endParaRPr lang="zh-CN" altLang="en-US" sz="2000" dirty="0">
              <a:solidFill>
                <a:srgbClr val="DC0005"/>
              </a:solidFill>
              <a:cs typeface="+mn-ea"/>
              <a:sym typeface="+mn-lt"/>
            </a:endParaRPr>
          </a:p>
        </p:txBody>
      </p:sp>
      <p:cxnSp>
        <p:nvCxnSpPr>
          <p:cNvPr id="10" name="直接连接符 9"/>
          <p:cNvCxnSpPr/>
          <p:nvPr/>
        </p:nvCxnSpPr>
        <p:spPr>
          <a:xfrm>
            <a:off x="761998" y="3984016"/>
            <a:ext cx="6673517" cy="0"/>
          </a:xfrm>
          <a:prstGeom prst="line">
            <a:avLst/>
          </a:prstGeom>
          <a:ln>
            <a:solidFill>
              <a:srgbClr val="DC0005"/>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61998" y="2492100"/>
            <a:ext cx="6673517" cy="0"/>
          </a:xfrm>
          <a:prstGeom prst="line">
            <a:avLst/>
          </a:prstGeom>
          <a:ln>
            <a:solidFill>
              <a:srgbClr val="DC0005"/>
            </a:solidFill>
            <a:prstDash val="dash"/>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10926" y="720102"/>
            <a:ext cx="4192337" cy="6288505"/>
          </a:xfrm>
          <a:prstGeom prst="rect">
            <a:avLst/>
          </a:prstGeom>
        </p:spPr>
      </p:pic>
      <p:sp>
        <p:nvSpPr>
          <p:cNvPr id="14" name="文本框 13">
            <a:extLst>
              <a:ext uri="{FF2B5EF4-FFF2-40B4-BE49-F238E27FC236}">
                <a16:creationId xmlns:a16="http://schemas.microsoft.com/office/drawing/2014/main" xmlns="" id="{FB4C13F2-DA11-40DF-A038-CB38F5A65557}"/>
              </a:ext>
            </a:extLst>
          </p:cNvPr>
          <p:cNvSpPr txBox="1"/>
          <p:nvPr/>
        </p:nvSpPr>
        <p:spPr>
          <a:xfrm>
            <a:off x="1396638" y="549572"/>
            <a:ext cx="891591" cy="461665"/>
          </a:xfrm>
          <a:prstGeom prst="rect">
            <a:avLst/>
          </a:prstGeom>
          <a:noFill/>
        </p:spPr>
        <p:txBody>
          <a:bodyPr wrap="none" rtlCol="0">
            <a:spAutoFit/>
          </a:bodyPr>
          <a:lstStyle/>
          <a:p>
            <a:r>
              <a:rPr lang="zh-CN" altLang="en-US" sz="2400" dirty="0">
                <a:solidFill>
                  <a:srgbClr val="C00000"/>
                </a:solidFill>
                <a:cs typeface="+mn-ea"/>
                <a:sym typeface="+mn-lt"/>
              </a:rPr>
              <a:t>总 则</a:t>
            </a:r>
          </a:p>
        </p:txBody>
      </p:sp>
      <p:cxnSp>
        <p:nvCxnSpPr>
          <p:cNvPr id="16" name="直接连接符 15">
            <a:extLst>
              <a:ext uri="{FF2B5EF4-FFF2-40B4-BE49-F238E27FC236}">
                <a16:creationId xmlns:a16="http://schemas.microsoft.com/office/drawing/2014/main" xmlns="" id="{68479DE4-8CB7-4001-918B-CCA0579A3EC4}"/>
              </a:ext>
            </a:extLst>
          </p:cNvPr>
          <p:cNvCxnSpPr>
            <a:cxnSpLocks/>
          </p:cNvCxnSpPr>
          <p:nvPr/>
        </p:nvCxnSpPr>
        <p:spPr>
          <a:xfrm>
            <a:off x="1099602" y="973494"/>
            <a:ext cx="13227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xmlns="" id="{56C99872-3537-4F97-80B2-2A3AAC937C0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7237" y="128337"/>
            <a:ext cx="1122164" cy="1129534"/>
          </a:xfrm>
          <a:prstGeom prst="rect">
            <a:avLst/>
          </a:prstGeom>
        </p:spPr>
      </p:pic>
    </p:spTree>
    <p:extLst>
      <p:ext uri="{BB962C8B-B14F-4D97-AF65-F5344CB8AC3E}">
        <p14:creationId xmlns:p14="http://schemas.microsoft.com/office/powerpoint/2010/main" val="216986980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5000"/>
                                  </p:iterate>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5000"/>
                                  </p:iterate>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6" grpId="0"/>
      <p:bldP spid="7"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新时代共产主义青年团新章程学习PPT模板"/>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0.0"/>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PA" val="v4.0.0"/>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PA" val="v4.0.0"/>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PA" val="v4.0.0"/>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PA" val="v4.0.0"/>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PA" val="v4.0.0"/>
</p:tagLst>
</file>

<file path=ppt/tags/tag59.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60.xml><?xml version="1.0" encoding="utf-8"?>
<p:tagLst xmlns:a="http://schemas.openxmlformats.org/drawingml/2006/main" xmlns:r="http://schemas.openxmlformats.org/officeDocument/2006/relationships" xmlns:p="http://schemas.openxmlformats.org/presentationml/2006/main">
  <p:tag name="PA" val="v4.0.0"/>
</p:tagLst>
</file>

<file path=ppt/tags/tag61.xml><?xml version="1.0" encoding="utf-8"?>
<p:tagLst xmlns:a="http://schemas.openxmlformats.org/drawingml/2006/main" xmlns:r="http://schemas.openxmlformats.org/officeDocument/2006/relationships" xmlns:p="http://schemas.openxmlformats.org/presentationml/2006/main">
  <p:tag name="PA" val="v4.0.0"/>
</p:tagLst>
</file>

<file path=ppt/tags/tag62.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自定义 5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C00000"/>
      </a:hlink>
      <a:folHlink>
        <a:srgbClr val="C00000"/>
      </a:folHlink>
    </a:clrScheme>
    <a:fontScheme name="akj3ecux">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3961</Words>
  <Application>Microsoft Office PowerPoint</Application>
  <PresentationFormat>宽屏</PresentationFormat>
  <Paragraphs>353</Paragraphs>
  <Slides>51</Slides>
  <Notes>51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51</vt:i4>
      </vt:variant>
    </vt:vector>
  </HeadingPairs>
  <TitlesOfParts>
    <vt:vector size="61" baseType="lpstr">
      <vt:lpstr>Meiryo</vt:lpstr>
      <vt:lpstr>宋体</vt:lpstr>
      <vt:lpstr>微软雅黑</vt:lpstr>
      <vt:lpstr>字魂59号-创粗黑</vt:lpstr>
      <vt:lpstr>Arial</vt:lpstr>
      <vt:lpstr>Calibri</vt:lpstr>
      <vt:lpstr>Calibri Light</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kan</cp:lastModifiedBy>
  <cp:revision>22</cp:revision>
  <dcterms:created xsi:type="dcterms:W3CDTF">2018-07-02T08:32:29Z</dcterms:created>
  <dcterms:modified xsi:type="dcterms:W3CDTF">2022-04-22T12:06:16Z</dcterms:modified>
</cp:coreProperties>
</file>