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8Hlh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9" r:id="rId5"/>
    <p:sldId id="260" r:id="rId6"/>
    <p:sldId id="277" r:id="rId7"/>
    <p:sldId id="266" r:id="rId8"/>
    <p:sldId id="267" r:id="rId9"/>
    <p:sldId id="269" r:id="rId10"/>
    <p:sldId id="270" r:id="rId11"/>
    <p:sldId id="278" r:id="rId12"/>
    <p:sldId id="271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DBCA-E3D3-4F0F-B0BF-76C305505068}" type="datetimeFigureOut">
              <a:rPr lang="en-IN" smtClean="0"/>
              <a:t>25-07-2018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F09A-F58F-441D-83C4-D249F6528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F09A-F58F-441D-83C4-D249F6528F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4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94269F-E86F-49D6-A89D-835B36EA6895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12F-F87A-443E-BCA3-4D53FE6FA98D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1D6712-67B9-476C-903B-00684EC45A5D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CD9-B27B-4EFA-B570-4523AEF73CF2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F0A183-981F-4923-82CA-B5F191B0DF81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1CA-A645-4A96-83FA-2834B9F7129E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2B3-FD40-44E8-B6CD-44263D9559E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E0E-C2B5-448D-A970-A9930221D49B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186B-B3CC-4D93-888F-60FD4AC30BC7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BD8EC8-07E5-4D37-AE4D-321798AFC585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9E4B-ED97-463B-B087-54CB777A1A7F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ED7AA-FA94-4C14-AC46-B3A1F1E8B40D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38Hlh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eohealthcheck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Understanding and Implementing</a:t>
            </a:r>
            <a:br>
              <a:rPr lang="en-IN" cap="none" dirty="0"/>
            </a:br>
            <a:r>
              <a:rPr lang="en-IN" cap="none" dirty="0"/>
              <a:t>Recurrent Neural Networks</a:t>
            </a:r>
            <a:br>
              <a:rPr lang="en-IN" cap="none" dirty="0"/>
            </a:br>
            <a:r>
              <a:rPr lang="en-IN" cap="none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ED-1E02-4AD5-A58D-DE3A6B2AC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EuroPython, Edinburgh, Scotland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50D48D-AA47-49FB-9808-415D0C724A2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4" descr="Image result for europython">
            <a:extLst>
              <a:ext uri="{FF2B5EF4-FFF2-40B4-BE49-F238E27FC236}">
                <a16:creationId xmlns:a16="http://schemas.microsoft.com/office/drawing/2014/main" id="{C00EC193-D79D-4287-BB4B-34174E200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7057086" y="11525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 is one of the most widely used variant of RNN (that overcomes the problem of  Vanishing Gradient).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 approach taken by LSTM is to make ‘W’ =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LSTMs are the RNNs capable of learning Long-term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87E41EC0-67B7-48BA-A34B-A3389FB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87E41EC0-67B7-48BA-A34B-A3389FB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32CF4-0622-41B8-A53C-1591AACB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67" y="1909402"/>
            <a:ext cx="8244665" cy="4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RNN vs.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F6985C5-FFFC-481F-A6E0-0A7ECB21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 bwMode="auto">
          <a:xfrm>
            <a:off x="2182130" y="2040293"/>
            <a:ext cx="7450585" cy="3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E57FFB-FB0D-42D0-AACF-E6D862193D89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AAE36-475A-4698-B07C-3DAC5E5D01D8}"/>
              </a:ext>
            </a:extLst>
          </p:cNvPr>
          <p:cNvSpPr/>
          <p:nvPr/>
        </p:nvSpPr>
        <p:spPr>
          <a:xfrm>
            <a:off x="2627209" y="2506487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BE183-AF64-418F-AFD7-6A83DD7D9379}"/>
              </a:ext>
            </a:extLst>
          </p:cNvPr>
          <p:cNvSpPr/>
          <p:nvPr/>
        </p:nvSpPr>
        <p:spPr>
          <a:xfrm>
            <a:off x="6374432" y="250648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FADF5-6BF6-481E-9B00-8F84C6D0ED68}"/>
              </a:ext>
            </a:extLst>
          </p:cNvPr>
          <p:cNvCxnSpPr>
            <a:stCxn id="8194" idx="0"/>
            <a:endCxn id="8194" idx="2"/>
          </p:cNvCxnSpPr>
          <p:nvPr/>
        </p:nvCxnSpPr>
        <p:spPr>
          <a:xfrm>
            <a:off x="5907423" y="2040293"/>
            <a:ext cx="0" cy="35828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78BDCB4A-87D9-4207-A62C-942D34192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Remember that ALL MODELS ARE WRONG BUT SOME ARE USEFUL.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</a:t>
            </a:r>
            <a:r>
              <a:rPr lang="en-IN" sz="2400"/>
              <a:t>and slides available </a:t>
            </a:r>
            <a:r>
              <a:rPr lang="en-IN" sz="2400" dirty="0"/>
              <a:t>at:  https://github.com/greatdevaks/EuroPython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A8FF9767-B8BA-4981-8EA8-DB21A6DE8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EuroPython for giving me the chance to present.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Prof. Cian O’Donnell, University of Bristol, UK for being my supervisor and guiding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Kirill Eremenko and Mr. </a:t>
            </a:r>
            <a:r>
              <a:rPr lang="en-IN" sz="2400" dirty="0" err="1"/>
              <a:t>Hadelin</a:t>
            </a:r>
            <a:r>
              <a:rPr lang="en-IN" sz="2400" dirty="0"/>
              <a:t> de </a:t>
            </a:r>
            <a:r>
              <a:rPr lang="en-IN" sz="2400" dirty="0" err="1"/>
              <a:t>Ponteves</a:t>
            </a:r>
            <a:r>
              <a:rPr lang="en-IN" sz="2400" dirty="0"/>
              <a:t> for creating excellent tutorials on Deep Learning.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Christopher Olah for writing wonderful blogs and allowing the usage of images (</a:t>
            </a:r>
            <a:r>
              <a:rPr lang="en-IN" sz="2400" dirty="0">
                <a:hlinkClick r:id="rId3"/>
              </a:rPr>
              <a:t>https://colah.github.io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4" descr="Image result for europython">
            <a:extLst>
              <a:ext uri="{FF2B5EF4-FFF2-40B4-BE49-F238E27FC236}">
                <a16:creationId xmlns:a16="http://schemas.microsoft.com/office/drawing/2014/main" id="{BBB4E487-499A-4481-A7DA-66389D7FE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Thanks a lot for being </a:t>
            </a:r>
            <a:br>
              <a:rPr lang="en-IN" cap="none" dirty="0"/>
            </a:br>
            <a:r>
              <a:rPr lang="en-IN" cap="none" dirty="0"/>
              <a:t>such a great audience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2A57084-7489-4F0C-8547-AD833E67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am happy to answer any questions…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3D31C-4564-43ED-8F18-9C100A9B37C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7" name="Picture 4" descr="Image result for europython">
            <a:extLst>
              <a:ext uri="{FF2B5EF4-FFF2-40B4-BE49-F238E27FC236}">
                <a16:creationId xmlns:a16="http://schemas.microsoft.com/office/drawing/2014/main" id="{9025F4FB-13A5-468A-BC12-488BFAE1D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7057086" y="11906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Former Software Developer Intern at IBM &amp; an ALL STACK DEVELOPER capable of designing and developing solutions for Mobile,  Web, Embedded Systems, and Desktop.  Areas of interest are Computational Neuroscience, Deep Learning, and Cloud Computing.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Represented India at International Hackathons like Hack Junction’16, Finland and Hack the North’16, Canada. Got invited for more than a ‘dozen’ of prestigious International Hackathons (PennApps’17, HackNY’17, Hack Princeton’17 and many more) and Conferences.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Professional Certifications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Certified Professional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Technology Associate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IBM Certified Web Developer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Hewlett Packard Certified Developer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8+ International Publications [Latest work got published in ACM CHI 2018. The project was exhibited in Montreal, Canada.]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Received 6 Honours and Awards (International and National level).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4" descr="Image result for europython">
            <a:extLst>
              <a:ext uri="{FF2B5EF4-FFF2-40B4-BE49-F238E27FC236}">
                <a16:creationId xmlns:a16="http://schemas.microsoft.com/office/drawing/2014/main" id="{82F292EE-6A5B-4440-A2AC-74BACF39E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Basic understanding of Python language.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Knowledge of Artificial Neural Networks.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Elementary Linear Algebra and Statistics.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4" descr="Image result for europython">
            <a:extLst>
              <a:ext uri="{FF2B5EF4-FFF2-40B4-BE49-F238E27FC236}">
                <a16:creationId xmlns:a16="http://schemas.microsoft.com/office/drawing/2014/main" id="{68414F46-9FB8-405C-91D4-225678A50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Recurrent Neural Networks can be thought of as the Neural Networks which can persist information.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In contrast to the traditional neural networks, RNNs focus on utilizing the sequential information (take into account the history).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These networks have loops in them which enables them to mimic the behaviour of short – term memory.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RNNs are one of the most advanced and complex Supervised Deep Learning Algorithms.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507EBA2D-E3EA-434E-A534-8B3C96BF7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785F0781-1490-4A1B-956F-BB561FAB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683155"/>
            <a:ext cx="10172700" cy="26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9A9B80-B166-4EA7-99E7-9543574B6641}"/>
              </a:ext>
            </a:extLst>
          </p:cNvPr>
          <p:cNvSpPr/>
          <p:nvPr/>
        </p:nvSpPr>
        <p:spPr>
          <a:xfrm>
            <a:off x="5080176" y="2080796"/>
            <a:ext cx="203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Unrolled 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A37BD-8B42-4BB4-8065-ED43F77F79B8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0A4F8-0DE2-4632-98BE-2F0D06BB743B}"/>
              </a:ext>
            </a:extLst>
          </p:cNvPr>
          <p:cNvSpPr/>
          <p:nvPr/>
        </p:nvSpPr>
        <p:spPr>
          <a:xfrm>
            <a:off x="939838" y="227214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RNNs have loops.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113EF-2D22-45F9-9DD8-93ACFF76473E}"/>
              </a:ext>
            </a:extLst>
          </p:cNvPr>
          <p:cNvSpPr/>
          <p:nvPr/>
        </p:nvSpPr>
        <p:spPr>
          <a:xfrm>
            <a:off x="428833" y="5496832"/>
            <a:ext cx="579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Consider RNN as a squashed version of a neural network</a:t>
            </a:r>
          </a:p>
        </p:txBody>
      </p: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F6C6C667-E1CC-47E8-AC1B-F212DDF70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F6C6C667-E1CC-47E8-AC1B-F212DDF70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5873E-FDE5-4867-95C1-23B5F328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2100265"/>
            <a:ext cx="9239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6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used for a variety of applications: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Subtitle generation or Image captioning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Time series classification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Language Modelling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Speech Recognition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F2B55A7B-1CE3-4DF3-94FD-CB9D7E96C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Neural networks struggle with long term dependencies.">
            <a:extLst>
              <a:ext uri="{FF2B5EF4-FFF2-40B4-BE49-F238E27FC236}">
                <a16:creationId xmlns:a16="http://schemas.microsoft.com/office/drawing/2014/main" id="{64C1F2B4-8E7A-41CF-80EC-6D78AAB2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61987"/>
            <a:ext cx="9696450" cy="3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7B8AD-EFB2-4C75-85F5-02327550B7B2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FCA-E0C4-45C4-B551-252E1105BD95}"/>
              </a:ext>
            </a:extLst>
          </p:cNvPr>
          <p:cNvSpPr/>
          <p:nvPr/>
        </p:nvSpPr>
        <p:spPr>
          <a:xfrm>
            <a:off x="1121401" y="1939997"/>
            <a:ext cx="973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RNN grows, it is very difficult to connect the information. Often, adjusting the weights is a problem.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F77-9E75-43B7-BA3E-181F88D96EF2}"/>
              </a:ext>
            </a:extLst>
          </p:cNvPr>
          <p:cNvSpPr/>
          <p:nvPr/>
        </p:nvSpPr>
        <p:spPr>
          <a:xfrm>
            <a:off x="751288" y="5574546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RNNs, Backpropagation is also done and it further adjusts the weights.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46DBB-BB8A-43F7-A0E9-0359235C4EE5}"/>
              </a:ext>
            </a:extLst>
          </p:cNvPr>
          <p:cNvSpPr/>
          <p:nvPr/>
        </p:nvSpPr>
        <p:spPr>
          <a:xfrm>
            <a:off x="5773861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9BBC8-8973-418B-AE9B-B0F8010CE20D}"/>
              </a:ext>
            </a:extLst>
          </p:cNvPr>
          <p:cNvSpPr/>
          <p:nvPr/>
        </p:nvSpPr>
        <p:spPr>
          <a:xfrm>
            <a:off x="7890724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C55C4-F4B7-4D2A-A31A-52854B630408}"/>
              </a:ext>
            </a:extLst>
          </p:cNvPr>
          <p:cNvSpPr/>
          <p:nvPr/>
        </p:nvSpPr>
        <p:spPr>
          <a:xfrm>
            <a:off x="3869556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69CD6-5CC0-4252-94C5-6ACCA5E642A8}"/>
              </a:ext>
            </a:extLst>
          </p:cNvPr>
          <p:cNvSpPr/>
          <p:nvPr/>
        </p:nvSpPr>
        <p:spPr>
          <a:xfrm>
            <a:off x="2299320" y="397532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pic>
        <p:nvPicPr>
          <p:cNvPr id="17" name="Picture 4" descr="Image result for europython">
            <a:extLst>
              <a:ext uri="{FF2B5EF4-FFF2-40B4-BE49-F238E27FC236}">
                <a16:creationId xmlns:a16="http://schemas.microsoft.com/office/drawing/2014/main" id="{CC0A12C8-026C-4D5E-95B4-3BCE69872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Like the Vanishing Gradient Problem, there is also an Exploding Gradient Problem.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Vanishing Gradient Problem occurs if  ‘W’ &lt; 1, and the Exploding Gradient Problem occurs if ‘W’ &gt;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To solve the Vanishing and Exploding Gradient Problems, several solutions are there.  These are: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Exploding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Truncated Backpropagation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System of Rewards and Penalties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Gradient Clipping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Vanishing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Smart weight initialization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Echo State Networks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Long Short-Term Memory (LSTM)</a:t>
            </a:r>
          </a:p>
          <a:p>
            <a:pPr marL="630000" lvl="2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4" descr="Image result for europython">
            <a:extLst>
              <a:ext uri="{FF2B5EF4-FFF2-40B4-BE49-F238E27FC236}">
                <a16:creationId xmlns:a16="http://schemas.microsoft.com/office/drawing/2014/main" id="{9DE7277A-B5EB-4556-A304-4DFD02DC1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6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1143</TotalTime>
  <Words>882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Understanding and Implementing Recurrent Neural Networks using Python</vt:lpstr>
      <vt:lpstr>About Me</vt:lpstr>
      <vt:lpstr>Pre-requisites</vt:lpstr>
      <vt:lpstr>Understanding RNNs</vt:lpstr>
      <vt:lpstr>Understanding RNNs (cont.)</vt:lpstr>
      <vt:lpstr>Understanding RNNs (cont.)</vt:lpstr>
      <vt:lpstr>Applications of RNNs</vt:lpstr>
      <vt:lpstr>Vanishing Gradient Problem</vt:lpstr>
      <vt:lpstr>Vanishing Gradient Problem (cont.) </vt:lpstr>
      <vt:lpstr>Long Short-Term Memory (LSTM)</vt:lpstr>
      <vt:lpstr>Long Short-Term Memory (LSTM)</vt:lpstr>
      <vt:lpstr>RNN vs. LSTM</vt:lpstr>
      <vt:lpstr>Jumping to Implementation</vt:lpstr>
      <vt:lpstr>Acknowledgements</vt:lpstr>
      <vt:lpstr>Thanks a lot for being  such a 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  And Cleaning With Python</dc:title>
  <dc:creator>Anmol Krishan Sachdeva</dc:creator>
  <cp:lastModifiedBy>Anmol Krishan Sachdeva</cp:lastModifiedBy>
  <cp:revision>191</cp:revision>
  <dcterms:created xsi:type="dcterms:W3CDTF">2018-02-12T22:10:51Z</dcterms:created>
  <dcterms:modified xsi:type="dcterms:W3CDTF">2018-07-25T10:34:21Z</dcterms:modified>
</cp:coreProperties>
</file>