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38Hlh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72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FDBCA-E3D3-4F0F-B0BF-76C305505068}" type="datetimeFigureOut">
              <a:rPr lang="en-IN" smtClean="0"/>
              <a:t>08-05-2018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7F09A-F58F-441D-83C4-D249F6528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94269F-E86F-49D6-A89D-835B36EA6895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12F-F87A-443E-BCA3-4D53FE6FA98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1D6712-67B9-476C-903B-00684EC45A5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BACD9-B27B-4EFA-B570-4523AEF73CF2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F0A183-981F-4923-82CA-B5F191B0DF81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11CA-A645-4A96-83FA-2834B9F7129E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F2B3-FD40-44E8-B6CD-44263D9559E4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E0E-C2B5-448D-A970-A9930221D49B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186B-B3CC-4D93-888F-60FD4AC30BC7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BD8EC8-07E5-4D37-AE4D-321798AFC585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9E4B-ED97-463B-B087-54CB777A1A7F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5ED7AA-FA94-4C14-AC46-B3A1F1E8B40D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greatdevaks/GeoPython_201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ohealthcheck.org/" TargetMode="External"/><Relationship Id="rId2" Type="http://schemas.openxmlformats.org/officeDocument/2006/relationships/image" Target="../media/image3.png&amp;ehk=38Hlh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Understanding and Implementing</a:t>
            </a:r>
            <a:br>
              <a:rPr lang="en-IN" cap="none" dirty="0"/>
            </a:br>
            <a:r>
              <a:rPr lang="en-IN" cap="none" dirty="0"/>
              <a:t>Recurrent Neural Networks</a:t>
            </a:r>
            <a:br>
              <a:rPr lang="en-IN" cap="none" dirty="0"/>
            </a:br>
            <a:r>
              <a:rPr lang="en-IN" cap="none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D7ED-1E02-4AD5-A58D-DE3A6B2AC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/>
              <a:t>GeoPython, Basel, Switzerland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50D48D-AA47-49FB-9808-415D0C724A2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028" name="Picture 4" descr="Image result for geopython">
            <a:extLst>
              <a:ext uri="{FF2B5EF4-FFF2-40B4-BE49-F238E27FC236}">
                <a16:creationId xmlns:a16="http://schemas.microsoft.com/office/drawing/2014/main" id="{381AC20F-CA21-4F0D-AA03-0A48969B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87" y="1152524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61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RNN vs.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F6985C5-FFFC-481F-A6E0-0A7ECB21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 bwMode="auto">
          <a:xfrm>
            <a:off x="2182130" y="2040293"/>
            <a:ext cx="7450585" cy="3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E57FFB-FB0D-42D0-AACF-E6D862193D89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AAE36-475A-4698-B07C-3DAC5E5D01D8}"/>
              </a:ext>
            </a:extLst>
          </p:cNvPr>
          <p:cNvSpPr/>
          <p:nvPr/>
        </p:nvSpPr>
        <p:spPr>
          <a:xfrm>
            <a:off x="2627209" y="2506487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BE183-AF64-418F-AFD7-6A83DD7D9379}"/>
              </a:ext>
            </a:extLst>
          </p:cNvPr>
          <p:cNvSpPr/>
          <p:nvPr/>
        </p:nvSpPr>
        <p:spPr>
          <a:xfrm>
            <a:off x="6374432" y="250648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FADF5-6BF6-481E-9B00-8F84C6D0ED68}"/>
              </a:ext>
            </a:extLst>
          </p:cNvPr>
          <p:cNvCxnSpPr>
            <a:stCxn id="8194" idx="0"/>
            <a:endCxn id="8194" idx="2"/>
          </p:cNvCxnSpPr>
          <p:nvPr/>
        </p:nvCxnSpPr>
        <p:spPr>
          <a:xfrm>
            <a:off x="5907423" y="2040293"/>
            <a:ext cx="0" cy="35828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2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Jumping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Let’s build the RNN and LSTM Neural Network Model.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Remember that ALL MODELS ARE WRONG BUT SOME ARE USEFUL.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Code available at: </a:t>
            </a:r>
            <a:r>
              <a:rPr lang="en-IN" sz="2400" dirty="0">
                <a:hlinkClick r:id="rId4"/>
              </a:rPr>
              <a:t>https://github.com/greatdevaks/GeoPython</a:t>
            </a:r>
            <a:r>
              <a:rPr lang="en-IN" sz="2400">
                <a:hlinkClick r:id="rId4"/>
              </a:rPr>
              <a:t>_2018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GeoPython and Prof. Martin Christen for giving me the chance to present.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Prof. Cian O’Donnell, University of Bristol, UK for being my supervisor and guiding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Alumni Foundation of University of Bristol, UK for supporting me.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Kirill Eremenko and Mr. </a:t>
            </a:r>
            <a:r>
              <a:rPr lang="en-IN" sz="2400" dirty="0" err="1"/>
              <a:t>Hadelin</a:t>
            </a:r>
            <a:r>
              <a:rPr lang="en-IN" sz="2400" dirty="0"/>
              <a:t> de </a:t>
            </a:r>
            <a:r>
              <a:rPr lang="en-IN" sz="2400" dirty="0" err="1"/>
              <a:t>Ponteves</a:t>
            </a:r>
            <a:r>
              <a:rPr lang="en-IN" sz="2400" dirty="0"/>
              <a:t> for creating </a:t>
            </a:r>
          </a:p>
          <a:p>
            <a:pPr marL="0" indent="0">
              <a:buNone/>
            </a:pPr>
            <a:r>
              <a:rPr lang="en-IN" sz="2400" dirty="0"/>
              <a:t>excellent tutorials on Deep Learning.</a:t>
            </a:r>
          </a:p>
          <a:p>
            <a:pPr>
              <a:buBlip>
                <a:blip r:embed="rId2">
                  <a:extLst/>
                </a:blip>
              </a:buBlip>
            </a:pPr>
            <a:r>
              <a:rPr lang="en-IN" sz="2400" dirty="0"/>
              <a:t>Thanks Mr. Christopher Olah for writing wonderful blogs and allowing </a:t>
            </a:r>
          </a:p>
          <a:p>
            <a:pPr marL="0" indent="0">
              <a:buNone/>
            </a:pPr>
            <a:r>
              <a:rPr lang="en-IN" sz="2400" dirty="0"/>
              <a:t>the usage of images (</a:t>
            </a:r>
            <a:r>
              <a:rPr lang="en-IN" sz="2400" dirty="0">
                <a:hlinkClick r:id="rId3"/>
              </a:rPr>
              <a:t>https://colah.github.io</a:t>
            </a:r>
            <a:r>
              <a:rPr lang="en-IN" sz="24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www.alumni.bris.ac.uk/netcommunity/file/alumni-foundation-logos/alumni-foundation-colour.png">
            <a:extLst>
              <a:ext uri="{FF2B5EF4-FFF2-40B4-BE49-F238E27FC236}">
                <a16:creationId xmlns:a16="http://schemas.microsoft.com/office/drawing/2014/main" id="{9BA69BFE-82DB-44C2-B2C3-35B21A8F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580" y="3153746"/>
            <a:ext cx="1465227" cy="14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904-1DE2-4AF1-A015-F17F78616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cap="none" dirty="0"/>
              <a:t>Thanks a lot for being </a:t>
            </a:r>
            <a:br>
              <a:rPr lang="en-IN" cap="none" dirty="0"/>
            </a:br>
            <a:r>
              <a:rPr lang="en-IN" cap="none" dirty="0"/>
              <a:t>such a great audience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A0567-B19E-4CEC-B646-7EB83DD1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97864" y="3301423"/>
            <a:ext cx="3833781" cy="2880302"/>
          </a:xfrm>
          <a:prstGeom prst="rect">
            <a:avLst/>
          </a:prstGeom>
        </p:spPr>
      </p:pic>
      <p:pic>
        <p:nvPicPr>
          <p:cNvPr id="1028" name="Picture 4" descr="Image result for geopython">
            <a:extLst>
              <a:ext uri="{FF2B5EF4-FFF2-40B4-BE49-F238E27FC236}">
                <a16:creationId xmlns:a16="http://schemas.microsoft.com/office/drawing/2014/main" id="{381AC20F-CA21-4F0D-AA03-0A48969B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87" y="1199179"/>
            <a:ext cx="4468161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C2A57084-7489-4F0C-8547-AD833E678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am happy to answer any questions…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3D31C-4564-43ED-8F18-9C100A9B37C4}"/>
              </a:ext>
            </a:extLst>
          </p:cNvPr>
          <p:cNvSpPr/>
          <p:nvPr/>
        </p:nvSpPr>
        <p:spPr>
          <a:xfrm>
            <a:off x="4837014" y="3329416"/>
            <a:ext cx="634353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Anmol Krishan Sachdeva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MSc Advanced Computing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University of Bristol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Email id: greatdevaks@gmail.com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Linkedin: https://www.linkedin.com/in/greatdevaks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Twitter: https://www.twitter.com/greatdevaks</a:t>
            </a:r>
          </a:p>
          <a:p>
            <a:r>
              <a:rPr lang="en-US" sz="2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GitHub: https://www.github.com/greatdevaks</a:t>
            </a:r>
          </a:p>
          <a:p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Former Software Developer Intern at IBM &amp; an ALL STACK DEVELOPER capable of designing and developing solutions for Mobile,  Web, Embedded Systems, and Desktop.  Areas of interest are Computational Neuroscience, Deep Learning, and Cloud Computing.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Represented India at International Hackathons like Hack Junction’16, Finland and Hack the North’16, Canada. Got invited for more than a ‘dozen’ of prestigious International Hackathons (PennApps’17, HackNY’17, Hack Princeton’17 and many more) and Conferences.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Professional Certifications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Certified Professional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Microsoft Technology Associate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IBM Certified Web Developer</a:t>
            </a:r>
          </a:p>
          <a:p>
            <a:pPr lvl="1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Hewlett Packard Certified Developer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8+ International Publications [Latest work got published in ACM CHI 2018. The project was exhibited in Montreal, Canada.]</a:t>
            </a:r>
          </a:p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Received 6 Honours and Awards (International and National level).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4" descr="Image result for geopython">
            <a:extLst>
              <a:ext uri="{FF2B5EF4-FFF2-40B4-BE49-F238E27FC236}">
                <a16:creationId xmlns:a16="http://schemas.microsoft.com/office/drawing/2014/main" id="{D6B6DF41-3BD1-4678-8C26-5AAA6FFE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Basic understanding of Python language.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Knowledge of Artificial Neural Networks.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Elementary Linear Algebra and Statistics.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21D4F619-F360-4F06-BDA9-FF43CA1C38EA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 dirty="0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4" descr="Image result for geopython">
            <a:extLst>
              <a:ext uri="{FF2B5EF4-FFF2-40B4-BE49-F238E27FC236}">
                <a16:creationId xmlns:a16="http://schemas.microsoft.com/office/drawing/2014/main" id="{D6B6DF41-3BD1-4678-8C26-5AAA6FFE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thought of as the Neural Networks which can persist information.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In contrast to the traditional neural networks, RNNs focus on utilizing the sequential information (take into account the history).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These networks have loops in them which enables them to mimic the behaviour of short –term memory.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RNNs are one of the most advanced and complex Supervised Deep Learning Algorithms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5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Understanding RNNs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5C3563B0-784D-4CA6-9733-FA07C7DF93F4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B67DCFC7-25AF-4CB2-9776-95F1837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unrolled recurrent neural network.">
            <a:extLst>
              <a:ext uri="{FF2B5EF4-FFF2-40B4-BE49-F238E27FC236}">
                <a16:creationId xmlns:a16="http://schemas.microsoft.com/office/drawing/2014/main" id="{785F0781-1490-4A1B-956F-BB561FAB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2683155"/>
            <a:ext cx="10172700" cy="26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9A9B80-B166-4EA7-99E7-9543574B6641}"/>
              </a:ext>
            </a:extLst>
          </p:cNvPr>
          <p:cNvSpPr/>
          <p:nvPr/>
        </p:nvSpPr>
        <p:spPr>
          <a:xfrm>
            <a:off x="5080176" y="2080796"/>
            <a:ext cx="2031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Unrolled 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A37BD-8B42-4BB4-8065-ED43F77F79B8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0A4F8-0DE2-4632-98BE-2F0D06BB743B}"/>
              </a:ext>
            </a:extLst>
          </p:cNvPr>
          <p:cNvSpPr/>
          <p:nvPr/>
        </p:nvSpPr>
        <p:spPr>
          <a:xfrm>
            <a:off x="939838" y="2272148"/>
            <a:ext cx="187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RNNs have loops.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113EF-2D22-45F9-9DD8-93ACFF76473E}"/>
              </a:ext>
            </a:extLst>
          </p:cNvPr>
          <p:cNvSpPr/>
          <p:nvPr/>
        </p:nvSpPr>
        <p:spPr>
          <a:xfrm>
            <a:off x="428833" y="5496832"/>
            <a:ext cx="579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Consider RNN as a squashed version of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653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Recurrent Neural Networks can be used for a variety of applications: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Subtitle generation or Image captioning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Time series classification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Language Modelling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Speech Recognition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200" dirty="0"/>
              <a:t>And many more…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49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eural networks struggle with long term dependencies.">
            <a:extLst>
              <a:ext uri="{FF2B5EF4-FFF2-40B4-BE49-F238E27FC236}">
                <a16:creationId xmlns:a16="http://schemas.microsoft.com/office/drawing/2014/main" id="{64C1F2B4-8E7A-41CF-80EC-6D78AAB2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161987"/>
            <a:ext cx="9696450" cy="33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57B8AD-EFB2-4C75-85F5-02327550B7B2}"/>
              </a:ext>
            </a:extLst>
          </p:cNvPr>
          <p:cNvSpPr/>
          <p:nvPr/>
        </p:nvSpPr>
        <p:spPr>
          <a:xfrm>
            <a:off x="8289249" y="5582479"/>
            <a:ext cx="289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 http://colah.github.io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12FCA-E0C4-45C4-B551-252E1105BD95}"/>
              </a:ext>
            </a:extLst>
          </p:cNvPr>
          <p:cNvSpPr/>
          <p:nvPr/>
        </p:nvSpPr>
        <p:spPr>
          <a:xfrm>
            <a:off x="1121401" y="1939997"/>
            <a:ext cx="973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RNN grows, it is very difficult to connect the information. Often, adjusting the weights is a problem.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F77-9E75-43B7-BA3E-181F88D96EF2}"/>
              </a:ext>
            </a:extLst>
          </p:cNvPr>
          <p:cNvSpPr/>
          <p:nvPr/>
        </p:nvSpPr>
        <p:spPr>
          <a:xfrm>
            <a:off x="751288" y="5574546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RNNs, Backpropagation is also done and it further adjusts the weights.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46DBB-BB8A-43F7-A0E9-0359235C4EE5}"/>
              </a:ext>
            </a:extLst>
          </p:cNvPr>
          <p:cNvSpPr/>
          <p:nvPr/>
        </p:nvSpPr>
        <p:spPr>
          <a:xfrm>
            <a:off x="5773861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9BBC8-8973-418B-AE9B-B0F8010CE20D}"/>
              </a:ext>
            </a:extLst>
          </p:cNvPr>
          <p:cNvSpPr/>
          <p:nvPr/>
        </p:nvSpPr>
        <p:spPr>
          <a:xfrm>
            <a:off x="7890724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C55C4-F4B7-4D2A-A31A-52854B630408}"/>
              </a:ext>
            </a:extLst>
          </p:cNvPr>
          <p:cNvSpPr/>
          <p:nvPr/>
        </p:nvSpPr>
        <p:spPr>
          <a:xfrm>
            <a:off x="3869556" y="3943401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69CD6-5CC0-4252-94C5-6ACCA5E642A8}"/>
              </a:ext>
            </a:extLst>
          </p:cNvPr>
          <p:cNvSpPr/>
          <p:nvPr/>
        </p:nvSpPr>
        <p:spPr>
          <a:xfrm>
            <a:off x="2299320" y="397532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14874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Vanishing Gradient Problem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Like the Vanishing Gradient Problem, there is also an Exploding Gradient Problem.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Vanishing Gradient Problem occurs if  ‘W’ &lt; 1, and the Exploding Gradient Problem occurs if ‘W’ &gt;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To solve the Vanishing and Exploding Gradient Problems, several solutions are there.  These are: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Exploding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Truncated Backpropagation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System of Rewards and Penalties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Gradient Clipping</a:t>
            </a:r>
          </a:p>
          <a:p>
            <a:pPr lvl="1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dirty="0"/>
              <a:t>For Vanishing Gradient Problem: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Smart weight initialization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Echo State Networks</a:t>
            </a:r>
          </a:p>
          <a:p>
            <a:pPr lvl="2"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1600" dirty="0"/>
              <a:t>Using Long Short-Term Memory (LSTM)</a:t>
            </a:r>
          </a:p>
          <a:p>
            <a:pPr marL="630000" lvl="2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85D2-38AB-40E5-859A-F80E2766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6806-69AF-4469-AAFE-F68C5D8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 is one of the most widely used variant of RNN (that overcomes the problem of  Vanishing Gradient).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The approach taken by LSTM is to make ‘W’ = 1.</a:t>
            </a:r>
          </a:p>
          <a:p>
            <a:pPr algn="just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IN" sz="2400" dirty="0"/>
              <a:t>LSTMs are the RNNs capable of learning Long-term dependencies.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3514-622D-4BC3-BE99-728125AE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331F5B1-8E33-43BD-BAC2-DE155A4B0813}" type="datetime2">
              <a:rPr lang="en-US" smtClean="0"/>
              <a:t>Tuesday, May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ED71-3A32-4C3F-AD4E-DCDF3424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IN"/>
              <a:t>Understanding and Implementing Recurrent Neural Networks Using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DC4-6168-44EF-B818-D5B6A2C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4" descr="Image result for geopython">
            <a:extLst>
              <a:ext uri="{FF2B5EF4-FFF2-40B4-BE49-F238E27FC236}">
                <a16:creationId xmlns:a16="http://schemas.microsoft.com/office/drawing/2014/main" id="{D30669FA-9098-444A-B463-EA8D8F60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70" y="702156"/>
            <a:ext cx="3443603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4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309</TotalTime>
  <Words>894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Understanding and Implementing Recurrent Neural Networks using Python</vt:lpstr>
      <vt:lpstr>About Me</vt:lpstr>
      <vt:lpstr>Pre-requisites</vt:lpstr>
      <vt:lpstr>Understanding RNNs</vt:lpstr>
      <vt:lpstr>Understanding RNNs (cont.)</vt:lpstr>
      <vt:lpstr>Applications of RNNs</vt:lpstr>
      <vt:lpstr>Vanishing Gradient Problem</vt:lpstr>
      <vt:lpstr>Vanishing Gradient Problem (cont.) </vt:lpstr>
      <vt:lpstr>Long Short-Term Memory (LSTM)</vt:lpstr>
      <vt:lpstr>RNN vs. LSTM</vt:lpstr>
      <vt:lpstr>Jumping to Implementation</vt:lpstr>
      <vt:lpstr>Jumping to Implementation</vt:lpstr>
      <vt:lpstr>Acknowledgements</vt:lpstr>
      <vt:lpstr>Thanks a lot for being  such a great audience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  And Cleaning With Python</dc:title>
  <dc:creator>Anmol Krishan Sachdeva</dc:creator>
  <cp:lastModifiedBy>Anmol Krishan Sachdeva</cp:lastModifiedBy>
  <cp:revision>157</cp:revision>
  <dcterms:created xsi:type="dcterms:W3CDTF">2018-02-12T22:10:51Z</dcterms:created>
  <dcterms:modified xsi:type="dcterms:W3CDTF">2018-05-08T08:13:46Z</dcterms:modified>
</cp:coreProperties>
</file>