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330" r:id="rId6"/>
    <p:sldId id="343" r:id="rId7"/>
    <p:sldId id="345" r:id="rId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9" autoAdjust="0"/>
    <p:restoredTop sz="94716" autoAdjust="0"/>
  </p:normalViewPr>
  <p:slideViewPr>
    <p:cSldViewPr snapToGrid="0">
      <p:cViewPr>
        <p:scale>
          <a:sx n="78" d="100"/>
          <a:sy n="78" d="100"/>
        </p:scale>
        <p:origin x="200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77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5ECB7B-2E2D-493A-9320-04640C44B7BB}" type="datetime1">
              <a:rPr lang="en-GB" smtClean="0"/>
              <a:t>26/03/2023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12AE54-B054-4695-BDD4-76EBCD4DB2EC}" type="datetime1">
              <a:rPr lang="en-GB" noProof="0" smtClean="0"/>
              <a:t>26/03/2023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Questionnaires not surveys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7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8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Currently, you will attend a screening appointment to give background on family history and personal health, and answer questionnaires in your first appointment. This can be done beforehand using our AI, in a less intimidating, conversational format. In order to allow clinicians to focus on post-screening parts of the evaluation.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Uses for physicians:</a:t>
            </a:r>
          </a:p>
          <a:p>
            <a:pPr rtl="0"/>
            <a:r>
              <a:rPr lang="en-GB" dirty="0"/>
              <a:t>Friendly and accessible screening tool can assess users needs and urgency. </a:t>
            </a:r>
          </a:p>
          <a:p>
            <a:pPr rtl="0"/>
            <a:r>
              <a:rPr lang="en-GB" dirty="0"/>
              <a:t>Specifically trained for medical situations, able to administer screeners, and act with sensitivity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Uses for researchers: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Preliminary screening tool for study participants, useful to gather basic information and administer screening questionnaires.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originally thought for this as a screening tool for researchers, but realised could be very applicable to clinical contexts.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0697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endParaRPr lang="en-GB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indent="-228600" rtl="0"/>
            <a:endParaRPr lang="en-GB" sz="20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BFBE2A0A-F5C4-4D37-83C3-240D6AF00C46}" type="datetime1">
              <a:rPr lang="en-GB" noProof="0" smtClean="0">
                <a:solidFill>
                  <a:schemeClr val="tx2">
                    <a:alpha val="60000"/>
                  </a:schemeClr>
                </a:solidFill>
              </a:rPr>
              <a:t>26/03/2023</a:t>
            </a:fld>
            <a:endParaRPr lang="en-GB" noProof="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>
                <a:solidFill>
                  <a:schemeClr val="tx2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en-GB" noProof="0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GB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endParaRPr lang="en-GB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 rtl="0"/>
            <a:endParaRPr lang="en-GB" sz="18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endParaRPr lang="en-GB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 rtl="0"/>
            <a:endParaRPr lang="en-GB" sz="18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endParaRPr lang="en-GB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indent="-228600" rtl="0"/>
            <a:endParaRPr lang="en-GB" sz="18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endParaRPr lang="en-GB" noProof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fld id="{28844951-7827-47D4-8276-7DDE1FA7D85A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ame 1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96186" y="4227783"/>
            <a:ext cx="5796580" cy="12496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Brainy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by Ananya, Jata, Kai, Michelle, Ziggy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66AD0-E9F8-7B87-9AF5-5FABFBF3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35646" y="845344"/>
            <a:ext cx="3917659" cy="39176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970126"/>
            <a:ext cx="5914937" cy="1333501"/>
          </a:xfrm>
        </p:spPr>
        <p:txBody>
          <a:bodyPr rtlCol="0"/>
          <a:lstStyle/>
          <a:p>
            <a:pPr rtl="0"/>
            <a:r>
              <a:rPr lang="en-GB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0802"/>
            <a:ext cx="9344153" cy="101282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Mental health appointments in BC have unreasonably long wait times.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F69A-1545-FF2A-157D-249763B53BA5}"/>
              </a:ext>
            </a:extLst>
          </p:cNvPr>
          <p:cNvSpPr txBox="1"/>
          <p:nvPr/>
        </p:nvSpPr>
        <p:spPr>
          <a:xfrm>
            <a:off x="838200" y="6121598"/>
            <a:ext cx="97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u="none" strike="noStrike" dirty="0">
                <a:solidFill>
                  <a:srgbClr val="D1D5DB"/>
                </a:solidFill>
                <a:effectLst/>
                <a:latin typeface="Avenir Next LT Pro Light" panose="020B0304020202020204" pitchFamily="34" charset="77"/>
              </a:rPr>
              <a:t>Source: CTV News, Some Canadians waiting months for public and private mental health services. (December 22, 2022)</a:t>
            </a:r>
            <a:endParaRPr lang="en-US" sz="1400" i="1" dirty="0">
              <a:latin typeface="Avenir Next LT Pro Light" panose="020B03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061F-173D-9B3C-14B9-6B4F1349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916443"/>
            <a:ext cx="5322618" cy="1137469"/>
          </a:xfrm>
        </p:spPr>
        <p:txBody>
          <a:bodyPr/>
          <a:lstStyle/>
          <a:p>
            <a:r>
              <a:rPr lang="en-US" dirty="0"/>
              <a:t>Our solution: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7018C-E9C7-1DDF-FADC-92231D6F11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7477" y="3053912"/>
            <a:ext cx="9563100" cy="2451100"/>
          </a:xfrm>
        </p:spPr>
        <p:txBody>
          <a:bodyPr/>
          <a:lstStyle/>
          <a:p>
            <a:r>
              <a:rPr lang="en-US" dirty="0"/>
              <a:t>Create an LLM driven chat bot that can assist in onboarding patients, gather basic screening information, and suggest appropriate next steps.</a:t>
            </a:r>
          </a:p>
        </p:txBody>
      </p:sp>
    </p:spTree>
    <p:extLst>
      <p:ext uri="{BB962C8B-B14F-4D97-AF65-F5344CB8AC3E}">
        <p14:creationId xmlns:p14="http://schemas.microsoft.com/office/powerpoint/2010/main" val="11021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F1AAC1-CDAE-F04E-1335-7E24B8CD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BB23C9-A8FF-26C7-26C4-CDD75444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795780"/>
            <a:ext cx="5157787" cy="530352"/>
          </a:xfrm>
        </p:spPr>
        <p:txBody>
          <a:bodyPr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11CCCD-BD2B-6FA3-D48F-72323D215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1795780"/>
            <a:ext cx="5183187" cy="530352"/>
          </a:xfrm>
        </p:spPr>
        <p:txBody>
          <a:bodyPr/>
          <a:lstStyle/>
          <a:p>
            <a:pPr algn="ctr"/>
            <a:r>
              <a:rPr lang="en-US" dirty="0"/>
              <a:t>After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B062A1-F084-D7B5-FAC4-3DFCDE345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482" t="6150" r="2482"/>
          <a:stretch/>
        </p:blipFill>
        <p:spPr bwMode="auto">
          <a:xfrm rot="337519">
            <a:off x="6709120" y="2728145"/>
            <a:ext cx="4160348" cy="293523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42595-7FC0-37CF-F43B-C79D14EB0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193">
            <a:off x="2688166" y="2763069"/>
            <a:ext cx="3422650" cy="24240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1F622-1BA2-9BBC-7FEA-D47A0954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41273">
            <a:off x="1030220" y="2571568"/>
            <a:ext cx="2550340" cy="30570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Generalized anxiety disorder 7-item scale (GAD-7). | Download Scientific  Diagram">
            <a:extLst>
              <a:ext uri="{FF2B5EF4-FFF2-40B4-BE49-F238E27FC236}">
                <a16:creationId xmlns:a16="http://schemas.microsoft.com/office/drawing/2014/main" id="{50741CFB-3C9B-870B-F9DE-2E975784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638">
            <a:off x="2099918" y="3791740"/>
            <a:ext cx="3500796" cy="19686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2B30A-6C1E-15E7-8BB8-48CD39671B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931400" y="4952389"/>
            <a:ext cx="1224574" cy="1224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18485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22E404-1C8D-48DE-80FC-4CA5DFE37C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4F9A873-407D-42B0-99B8-A577ED76CA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887BEC-12B5-41C3-87A8-94840B2172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_LuminousVTI</Template>
  <TotalTime>0</TotalTime>
  <Words>218</Words>
  <Application>Microsoft Macintosh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Sabon Next LT</vt:lpstr>
      <vt:lpstr>Wingdings</vt:lpstr>
      <vt:lpstr>LuminousVTI</vt:lpstr>
      <vt:lpstr>PowerPoint Presentation</vt:lpstr>
      <vt:lpstr>The problem:</vt:lpstr>
      <vt:lpstr>Our solution:</vt:lpstr>
      <vt:lpstr>Our 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2021-02-25T19:22:25Z</dcterms:created>
  <dcterms:modified xsi:type="dcterms:W3CDTF">2023-03-27T06:17:26Z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