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71" r:id="rId3"/>
    <p:sldId id="275" r:id="rId4"/>
    <p:sldId id="257" r:id="rId5"/>
    <p:sldId id="258" r:id="rId6"/>
    <p:sldId id="259" r:id="rId7"/>
    <p:sldId id="273" r:id="rId8"/>
    <p:sldId id="260" r:id="rId9"/>
    <p:sldId id="287" r:id="rId10"/>
    <p:sldId id="277" r:id="rId11"/>
    <p:sldId id="281" r:id="rId12"/>
    <p:sldId id="280" r:id="rId13"/>
    <p:sldId id="261" r:id="rId14"/>
    <p:sldId id="264" r:id="rId15"/>
    <p:sldId id="282" r:id="rId16"/>
    <p:sldId id="267" r:id="rId17"/>
    <p:sldId id="283" r:id="rId18"/>
    <p:sldId id="262" r:id="rId19"/>
    <p:sldId id="268" r:id="rId20"/>
    <p:sldId id="284" r:id="rId21"/>
    <p:sldId id="269" r:id="rId22"/>
    <p:sldId id="270" r:id="rId23"/>
    <p:sldId id="265" r:id="rId24"/>
    <p:sldId id="285" r:id="rId25"/>
    <p:sldId id="286" r:id="rId26"/>
    <p:sldId id="266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4BBCB-79D5-4B1F-8385-CDA0CF32CD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7AE413-BE34-4FF6-9692-D29850ABD237}">
      <dgm:prSet phldrT="[Text]"/>
      <dgm:spPr/>
      <dgm:t>
        <a:bodyPr/>
        <a:lstStyle/>
        <a:p>
          <a:r>
            <a:rPr lang="en-US" dirty="0" smtClean="0"/>
            <a:t>Derived Types</a:t>
          </a:r>
          <a:endParaRPr lang="en-US" dirty="0"/>
        </a:p>
      </dgm:t>
    </dgm:pt>
    <dgm:pt modelId="{22BAEFD7-53AB-4FB8-93C5-735E5A13B5FD}" type="parTrans" cxnId="{B9558108-839B-44C4-BDA6-E9DE81D28FE0}">
      <dgm:prSet/>
      <dgm:spPr/>
      <dgm:t>
        <a:bodyPr/>
        <a:lstStyle/>
        <a:p>
          <a:endParaRPr lang="en-US"/>
        </a:p>
      </dgm:t>
    </dgm:pt>
    <dgm:pt modelId="{3778DB8B-897F-42BB-83B4-D61995968051}" type="sibTrans" cxnId="{B9558108-839B-44C4-BDA6-E9DE81D28FE0}">
      <dgm:prSet/>
      <dgm:spPr/>
      <dgm:t>
        <a:bodyPr/>
        <a:lstStyle/>
        <a:p>
          <a:endParaRPr lang="en-US"/>
        </a:p>
      </dgm:t>
    </dgm:pt>
    <dgm:pt modelId="{33BFFE48-CA33-4613-A195-4293D3047B6B}">
      <dgm:prSet phldrT="[Text]"/>
      <dgm:spPr/>
      <dgm:t>
        <a:bodyPr/>
        <a:lstStyle/>
        <a:p>
          <a:r>
            <a:rPr lang="en-US" dirty="0" smtClean="0"/>
            <a:t>Arrays</a:t>
          </a:r>
          <a:endParaRPr lang="en-US" dirty="0"/>
        </a:p>
      </dgm:t>
    </dgm:pt>
    <dgm:pt modelId="{23133867-D679-42B0-920E-B23198002544}" type="parTrans" cxnId="{1772AA15-F180-45D4-977D-DA22014EE0B5}">
      <dgm:prSet/>
      <dgm:spPr/>
      <dgm:t>
        <a:bodyPr/>
        <a:lstStyle/>
        <a:p>
          <a:endParaRPr lang="en-US"/>
        </a:p>
      </dgm:t>
    </dgm:pt>
    <dgm:pt modelId="{5BCFE9F1-4749-4890-BBE6-F323FCCD3C88}" type="sibTrans" cxnId="{1772AA15-F180-45D4-977D-DA22014EE0B5}">
      <dgm:prSet/>
      <dgm:spPr/>
      <dgm:t>
        <a:bodyPr/>
        <a:lstStyle/>
        <a:p>
          <a:endParaRPr lang="en-US"/>
        </a:p>
      </dgm:t>
    </dgm:pt>
    <dgm:pt modelId="{530073A5-A772-44FA-82E0-5A6B53B4EB7A}">
      <dgm:prSet phldrT="[Text]"/>
      <dgm:spPr/>
      <dgm:t>
        <a:bodyPr/>
        <a:lstStyle/>
        <a:p>
          <a:r>
            <a:rPr lang="en-US" dirty="0" smtClean="0"/>
            <a:t>Pointers</a:t>
          </a:r>
          <a:endParaRPr lang="en-US" dirty="0"/>
        </a:p>
      </dgm:t>
    </dgm:pt>
    <dgm:pt modelId="{D12F5A08-4BF1-48D3-9063-0FD9B2E7A196}" type="parTrans" cxnId="{AA0C117F-F191-4AB3-9C31-A5E1E2D3ECF1}">
      <dgm:prSet/>
      <dgm:spPr/>
      <dgm:t>
        <a:bodyPr/>
        <a:lstStyle/>
        <a:p>
          <a:endParaRPr lang="en-US"/>
        </a:p>
      </dgm:t>
    </dgm:pt>
    <dgm:pt modelId="{55410916-2E65-4D7B-85B8-777FE7D7A702}" type="sibTrans" cxnId="{AA0C117F-F191-4AB3-9C31-A5E1E2D3ECF1}">
      <dgm:prSet/>
      <dgm:spPr/>
      <dgm:t>
        <a:bodyPr/>
        <a:lstStyle/>
        <a:p>
          <a:endParaRPr lang="en-US"/>
        </a:p>
      </dgm:t>
    </dgm:pt>
    <dgm:pt modelId="{B70B1582-4580-4D24-A216-C9CBD1721494}">
      <dgm:prSet phldrT="[Text]"/>
      <dgm:spPr/>
      <dgm:t>
        <a:bodyPr/>
        <a:lstStyle/>
        <a:p>
          <a:r>
            <a:rPr lang="en-US" dirty="0" smtClean="0"/>
            <a:t>Union</a:t>
          </a:r>
          <a:endParaRPr lang="en-US" dirty="0"/>
        </a:p>
      </dgm:t>
    </dgm:pt>
    <dgm:pt modelId="{53BC5A8A-24BD-4976-890D-43BC0861F569}" type="parTrans" cxnId="{00C33C6A-DE3E-4371-B72B-9610D276D645}">
      <dgm:prSet/>
      <dgm:spPr/>
      <dgm:t>
        <a:bodyPr/>
        <a:lstStyle/>
        <a:p>
          <a:endParaRPr lang="en-US"/>
        </a:p>
      </dgm:t>
    </dgm:pt>
    <dgm:pt modelId="{44EC46C1-7D21-4547-A9BE-48E0C0D13703}" type="sibTrans" cxnId="{00C33C6A-DE3E-4371-B72B-9610D276D645}">
      <dgm:prSet/>
      <dgm:spPr/>
      <dgm:t>
        <a:bodyPr/>
        <a:lstStyle/>
        <a:p>
          <a:endParaRPr lang="en-US"/>
        </a:p>
      </dgm:t>
    </dgm:pt>
    <dgm:pt modelId="{FFFD522A-F7EC-4FBE-B89F-63474B6CE3C8}">
      <dgm:prSet phldrT="[Text]"/>
      <dgm:spPr/>
      <dgm:t>
        <a:bodyPr/>
        <a:lstStyle/>
        <a:p>
          <a:r>
            <a:rPr lang="en-US" dirty="0" smtClean="0"/>
            <a:t>Enumerated</a:t>
          </a:r>
          <a:endParaRPr lang="en-US" dirty="0"/>
        </a:p>
      </dgm:t>
    </dgm:pt>
    <dgm:pt modelId="{FAEE45CE-E208-4C94-BA9C-BD754A612F2E}" type="parTrans" cxnId="{49C8F0E8-C145-4D12-A261-B4FA43DE2401}">
      <dgm:prSet/>
      <dgm:spPr/>
      <dgm:t>
        <a:bodyPr/>
        <a:lstStyle/>
        <a:p>
          <a:endParaRPr lang="en-US"/>
        </a:p>
      </dgm:t>
    </dgm:pt>
    <dgm:pt modelId="{B5418223-79B2-4FDC-B707-5BF5ECC073EB}" type="sibTrans" cxnId="{49C8F0E8-C145-4D12-A261-B4FA43DE2401}">
      <dgm:prSet/>
      <dgm:spPr/>
      <dgm:t>
        <a:bodyPr/>
        <a:lstStyle/>
        <a:p>
          <a:endParaRPr lang="en-US"/>
        </a:p>
      </dgm:t>
    </dgm:pt>
    <dgm:pt modelId="{558C16D1-69ED-4941-AC39-B168C7742A76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F6BDDD7F-4E08-4DC0-B3AA-C4D9E0FBEA0D}" type="parTrans" cxnId="{C59BAEEC-FEA7-487C-AAED-F2D69CFAC0B6}">
      <dgm:prSet/>
      <dgm:spPr/>
      <dgm:t>
        <a:bodyPr/>
        <a:lstStyle/>
        <a:p>
          <a:endParaRPr lang="en-US"/>
        </a:p>
      </dgm:t>
    </dgm:pt>
    <dgm:pt modelId="{A7EF3AF1-CF88-4679-803E-DDF45442B0D2}" type="sibTrans" cxnId="{C59BAEEC-FEA7-487C-AAED-F2D69CFAC0B6}">
      <dgm:prSet/>
      <dgm:spPr/>
      <dgm:t>
        <a:bodyPr/>
        <a:lstStyle/>
        <a:p>
          <a:endParaRPr lang="en-US"/>
        </a:p>
      </dgm:t>
    </dgm:pt>
    <dgm:pt modelId="{E45C5770-2480-46B3-8721-8C4D625E8EB9}" type="pres">
      <dgm:prSet presAssocID="{D6C4BBCB-79D5-4B1F-8385-CDA0CF32CD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7CC129-B915-42CB-8397-544B309A89D2}" type="pres">
      <dgm:prSet presAssocID="{E47AE413-BE34-4FF6-9692-D29850ABD237}" presName="hierRoot1" presStyleCnt="0"/>
      <dgm:spPr/>
    </dgm:pt>
    <dgm:pt modelId="{7630F457-75D6-40E5-AC6D-8A4F3139AA33}" type="pres">
      <dgm:prSet presAssocID="{E47AE413-BE34-4FF6-9692-D29850ABD237}" presName="composite" presStyleCnt="0"/>
      <dgm:spPr/>
    </dgm:pt>
    <dgm:pt modelId="{99DD66F5-43C0-48AD-8273-32EDCB201C02}" type="pres">
      <dgm:prSet presAssocID="{E47AE413-BE34-4FF6-9692-D29850ABD237}" presName="background" presStyleLbl="node0" presStyleIdx="0" presStyleCnt="1"/>
      <dgm:spPr/>
    </dgm:pt>
    <dgm:pt modelId="{75306981-2906-4455-A814-3058E6F9E3BB}" type="pres">
      <dgm:prSet presAssocID="{E47AE413-BE34-4FF6-9692-D29850ABD23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ED342-00B8-4084-8D9B-BE43F2EA466F}" type="pres">
      <dgm:prSet presAssocID="{E47AE413-BE34-4FF6-9692-D29850ABD237}" presName="hierChild2" presStyleCnt="0"/>
      <dgm:spPr/>
    </dgm:pt>
    <dgm:pt modelId="{4C605141-BF75-420A-A5B9-EDC7752AEAA2}" type="pres">
      <dgm:prSet presAssocID="{23133867-D679-42B0-920E-B23198002544}" presName="Name10" presStyleLbl="parChTrans1D2" presStyleIdx="0" presStyleCnt="5"/>
      <dgm:spPr/>
      <dgm:t>
        <a:bodyPr/>
        <a:lstStyle/>
        <a:p>
          <a:endParaRPr lang="en-US"/>
        </a:p>
      </dgm:t>
    </dgm:pt>
    <dgm:pt modelId="{22043099-D501-48B3-B176-C43E49DA90FF}" type="pres">
      <dgm:prSet presAssocID="{33BFFE48-CA33-4613-A195-4293D3047B6B}" presName="hierRoot2" presStyleCnt="0"/>
      <dgm:spPr/>
    </dgm:pt>
    <dgm:pt modelId="{FC5E9506-67ED-4C2E-8C17-3521FF2E5A2B}" type="pres">
      <dgm:prSet presAssocID="{33BFFE48-CA33-4613-A195-4293D3047B6B}" presName="composite2" presStyleCnt="0"/>
      <dgm:spPr/>
    </dgm:pt>
    <dgm:pt modelId="{690448F9-233F-4A4A-82D2-837964925164}" type="pres">
      <dgm:prSet presAssocID="{33BFFE48-CA33-4613-A195-4293D3047B6B}" presName="background2" presStyleLbl="node2" presStyleIdx="0" presStyleCnt="5"/>
      <dgm:spPr/>
    </dgm:pt>
    <dgm:pt modelId="{2D1618DD-10B9-44EA-8400-10609C1E4C69}" type="pres">
      <dgm:prSet presAssocID="{33BFFE48-CA33-4613-A195-4293D3047B6B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99C0F1-0E30-4CEB-A16E-4E84375AA191}" type="pres">
      <dgm:prSet presAssocID="{33BFFE48-CA33-4613-A195-4293D3047B6B}" presName="hierChild3" presStyleCnt="0"/>
      <dgm:spPr/>
    </dgm:pt>
    <dgm:pt modelId="{A74117A0-F1BF-4F34-B267-425EC62191F4}" type="pres">
      <dgm:prSet presAssocID="{D12F5A08-4BF1-48D3-9063-0FD9B2E7A196}" presName="Name10" presStyleLbl="parChTrans1D2" presStyleIdx="1" presStyleCnt="5"/>
      <dgm:spPr/>
      <dgm:t>
        <a:bodyPr/>
        <a:lstStyle/>
        <a:p>
          <a:endParaRPr lang="en-US"/>
        </a:p>
      </dgm:t>
    </dgm:pt>
    <dgm:pt modelId="{05168CAB-5F92-478E-BC3F-85FB49CA83D8}" type="pres">
      <dgm:prSet presAssocID="{530073A5-A772-44FA-82E0-5A6B53B4EB7A}" presName="hierRoot2" presStyleCnt="0"/>
      <dgm:spPr/>
    </dgm:pt>
    <dgm:pt modelId="{0A394FB9-1A5D-4F0C-8D6E-DAB020920CB6}" type="pres">
      <dgm:prSet presAssocID="{530073A5-A772-44FA-82E0-5A6B53B4EB7A}" presName="composite2" presStyleCnt="0"/>
      <dgm:spPr/>
    </dgm:pt>
    <dgm:pt modelId="{9BEE954F-74F6-45A2-BC28-A659F9F4C261}" type="pres">
      <dgm:prSet presAssocID="{530073A5-A772-44FA-82E0-5A6B53B4EB7A}" presName="background2" presStyleLbl="node2" presStyleIdx="1" presStyleCnt="5"/>
      <dgm:spPr/>
    </dgm:pt>
    <dgm:pt modelId="{A73ABA35-FEDD-4403-8424-3ED15DB314C3}" type="pres">
      <dgm:prSet presAssocID="{530073A5-A772-44FA-82E0-5A6B53B4EB7A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0DC5F-138C-49A1-8392-10E174626D55}" type="pres">
      <dgm:prSet presAssocID="{530073A5-A772-44FA-82E0-5A6B53B4EB7A}" presName="hierChild3" presStyleCnt="0"/>
      <dgm:spPr/>
    </dgm:pt>
    <dgm:pt modelId="{916CFCE1-C8E4-49ED-A30E-0337A5CBA7DD}" type="pres">
      <dgm:prSet presAssocID="{FAEE45CE-E208-4C94-BA9C-BD754A612F2E}" presName="Name10" presStyleLbl="parChTrans1D2" presStyleIdx="2" presStyleCnt="5"/>
      <dgm:spPr/>
      <dgm:t>
        <a:bodyPr/>
        <a:lstStyle/>
        <a:p>
          <a:endParaRPr lang="en-US"/>
        </a:p>
      </dgm:t>
    </dgm:pt>
    <dgm:pt modelId="{0D660B31-44C4-41C9-A3E1-56025DBD571C}" type="pres">
      <dgm:prSet presAssocID="{FFFD522A-F7EC-4FBE-B89F-63474B6CE3C8}" presName="hierRoot2" presStyleCnt="0"/>
      <dgm:spPr/>
    </dgm:pt>
    <dgm:pt modelId="{65E230A1-8087-4C37-86AC-4328510FF5DC}" type="pres">
      <dgm:prSet presAssocID="{FFFD522A-F7EC-4FBE-B89F-63474B6CE3C8}" presName="composite2" presStyleCnt="0"/>
      <dgm:spPr/>
    </dgm:pt>
    <dgm:pt modelId="{E20B891C-629F-4B5B-B60B-B400DDD63B66}" type="pres">
      <dgm:prSet presAssocID="{FFFD522A-F7EC-4FBE-B89F-63474B6CE3C8}" presName="background2" presStyleLbl="node2" presStyleIdx="2" presStyleCnt="5"/>
      <dgm:spPr/>
    </dgm:pt>
    <dgm:pt modelId="{282E4D26-C705-4042-865A-EC7CB8E566EE}" type="pres">
      <dgm:prSet presAssocID="{FFFD522A-F7EC-4FBE-B89F-63474B6CE3C8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FCFDEF-6E36-47E9-A9CC-5AD872D9DB56}" type="pres">
      <dgm:prSet presAssocID="{FFFD522A-F7EC-4FBE-B89F-63474B6CE3C8}" presName="hierChild3" presStyleCnt="0"/>
      <dgm:spPr/>
    </dgm:pt>
    <dgm:pt modelId="{0BB747DD-13F3-48B8-B0B3-A96B91B7A5DA}" type="pres">
      <dgm:prSet presAssocID="{F6BDDD7F-4E08-4DC0-B3AA-C4D9E0FBEA0D}" presName="Name10" presStyleLbl="parChTrans1D2" presStyleIdx="3" presStyleCnt="5"/>
      <dgm:spPr/>
      <dgm:t>
        <a:bodyPr/>
        <a:lstStyle/>
        <a:p>
          <a:endParaRPr lang="en-US"/>
        </a:p>
      </dgm:t>
    </dgm:pt>
    <dgm:pt modelId="{75534106-F280-4241-B2DE-DEE38613EA9E}" type="pres">
      <dgm:prSet presAssocID="{558C16D1-69ED-4941-AC39-B168C7742A76}" presName="hierRoot2" presStyleCnt="0"/>
      <dgm:spPr/>
    </dgm:pt>
    <dgm:pt modelId="{87114646-7ECB-4562-A552-765A7FEF3AA4}" type="pres">
      <dgm:prSet presAssocID="{558C16D1-69ED-4941-AC39-B168C7742A76}" presName="composite2" presStyleCnt="0"/>
      <dgm:spPr/>
    </dgm:pt>
    <dgm:pt modelId="{9AF84B27-31E4-4101-92D2-7038C0D065AF}" type="pres">
      <dgm:prSet presAssocID="{558C16D1-69ED-4941-AC39-B168C7742A76}" presName="background2" presStyleLbl="node2" presStyleIdx="3" presStyleCnt="5"/>
      <dgm:spPr/>
    </dgm:pt>
    <dgm:pt modelId="{080C89E2-053D-4733-8C5D-86E95FF17833}" type="pres">
      <dgm:prSet presAssocID="{558C16D1-69ED-4941-AC39-B168C7742A7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856024-68CA-4DE4-8BC0-275551FC9927}" type="pres">
      <dgm:prSet presAssocID="{558C16D1-69ED-4941-AC39-B168C7742A76}" presName="hierChild3" presStyleCnt="0"/>
      <dgm:spPr/>
    </dgm:pt>
    <dgm:pt modelId="{DE9C1F43-7AC3-4E2B-822C-B6077EADBF5A}" type="pres">
      <dgm:prSet presAssocID="{53BC5A8A-24BD-4976-890D-43BC0861F569}" presName="Name10" presStyleLbl="parChTrans1D2" presStyleIdx="4" presStyleCnt="5"/>
      <dgm:spPr/>
      <dgm:t>
        <a:bodyPr/>
        <a:lstStyle/>
        <a:p>
          <a:endParaRPr lang="en-US"/>
        </a:p>
      </dgm:t>
    </dgm:pt>
    <dgm:pt modelId="{B67D2EF2-D087-415C-9C09-8C0FBF7086C7}" type="pres">
      <dgm:prSet presAssocID="{B70B1582-4580-4D24-A216-C9CBD1721494}" presName="hierRoot2" presStyleCnt="0"/>
      <dgm:spPr/>
    </dgm:pt>
    <dgm:pt modelId="{17AE1D99-6561-4DD2-8786-9B2EF2C6C4A2}" type="pres">
      <dgm:prSet presAssocID="{B70B1582-4580-4D24-A216-C9CBD1721494}" presName="composite2" presStyleCnt="0"/>
      <dgm:spPr/>
    </dgm:pt>
    <dgm:pt modelId="{52A58337-E3AC-4BF0-A6C2-D1EE0DC55F47}" type="pres">
      <dgm:prSet presAssocID="{B70B1582-4580-4D24-A216-C9CBD1721494}" presName="background2" presStyleLbl="node2" presStyleIdx="4" presStyleCnt="5"/>
      <dgm:spPr/>
    </dgm:pt>
    <dgm:pt modelId="{C27E4AFE-E1D2-4A70-BEEF-48534EC3A89C}" type="pres">
      <dgm:prSet presAssocID="{B70B1582-4580-4D24-A216-C9CBD172149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BCE2F-EAEB-4817-A6D2-891143CE51DF}" type="pres">
      <dgm:prSet presAssocID="{B70B1582-4580-4D24-A216-C9CBD1721494}" presName="hierChild3" presStyleCnt="0"/>
      <dgm:spPr/>
    </dgm:pt>
  </dgm:ptLst>
  <dgm:cxnLst>
    <dgm:cxn modelId="{3F7E9BED-135A-4672-B578-9689F943A4C8}" type="presOf" srcId="{F6BDDD7F-4E08-4DC0-B3AA-C4D9E0FBEA0D}" destId="{0BB747DD-13F3-48B8-B0B3-A96B91B7A5DA}" srcOrd="0" destOrd="0" presId="urn:microsoft.com/office/officeart/2005/8/layout/hierarchy1"/>
    <dgm:cxn modelId="{00C33C6A-DE3E-4371-B72B-9610D276D645}" srcId="{E47AE413-BE34-4FF6-9692-D29850ABD237}" destId="{B70B1582-4580-4D24-A216-C9CBD1721494}" srcOrd="4" destOrd="0" parTransId="{53BC5A8A-24BD-4976-890D-43BC0861F569}" sibTransId="{44EC46C1-7D21-4547-A9BE-48E0C0D13703}"/>
    <dgm:cxn modelId="{7C468636-BC29-45BB-948E-D0A4573D5C5F}" type="presOf" srcId="{E47AE413-BE34-4FF6-9692-D29850ABD237}" destId="{75306981-2906-4455-A814-3058E6F9E3BB}" srcOrd="0" destOrd="0" presId="urn:microsoft.com/office/officeart/2005/8/layout/hierarchy1"/>
    <dgm:cxn modelId="{C59BAEEC-FEA7-487C-AAED-F2D69CFAC0B6}" srcId="{E47AE413-BE34-4FF6-9692-D29850ABD237}" destId="{558C16D1-69ED-4941-AC39-B168C7742A76}" srcOrd="3" destOrd="0" parTransId="{F6BDDD7F-4E08-4DC0-B3AA-C4D9E0FBEA0D}" sibTransId="{A7EF3AF1-CF88-4679-803E-DDF45442B0D2}"/>
    <dgm:cxn modelId="{AA0C117F-F191-4AB3-9C31-A5E1E2D3ECF1}" srcId="{E47AE413-BE34-4FF6-9692-D29850ABD237}" destId="{530073A5-A772-44FA-82E0-5A6B53B4EB7A}" srcOrd="1" destOrd="0" parTransId="{D12F5A08-4BF1-48D3-9063-0FD9B2E7A196}" sibTransId="{55410916-2E65-4D7B-85B8-777FE7D7A702}"/>
    <dgm:cxn modelId="{84613E49-60DF-4CEC-A005-3DECCA763E8C}" type="presOf" srcId="{D12F5A08-4BF1-48D3-9063-0FD9B2E7A196}" destId="{A74117A0-F1BF-4F34-B267-425EC62191F4}" srcOrd="0" destOrd="0" presId="urn:microsoft.com/office/officeart/2005/8/layout/hierarchy1"/>
    <dgm:cxn modelId="{A868FD75-8CB1-4E06-A764-26EE3ABA8A87}" type="presOf" srcId="{23133867-D679-42B0-920E-B23198002544}" destId="{4C605141-BF75-420A-A5B9-EDC7752AEAA2}" srcOrd="0" destOrd="0" presId="urn:microsoft.com/office/officeart/2005/8/layout/hierarchy1"/>
    <dgm:cxn modelId="{6F7C7B08-A9C7-454A-8DC5-32E510A838E5}" type="presOf" srcId="{FFFD522A-F7EC-4FBE-B89F-63474B6CE3C8}" destId="{282E4D26-C705-4042-865A-EC7CB8E566EE}" srcOrd="0" destOrd="0" presId="urn:microsoft.com/office/officeart/2005/8/layout/hierarchy1"/>
    <dgm:cxn modelId="{92915CFC-3DC4-45BB-896C-954E89895365}" type="presOf" srcId="{530073A5-A772-44FA-82E0-5A6B53B4EB7A}" destId="{A73ABA35-FEDD-4403-8424-3ED15DB314C3}" srcOrd="0" destOrd="0" presId="urn:microsoft.com/office/officeart/2005/8/layout/hierarchy1"/>
    <dgm:cxn modelId="{5B54ED59-BC8E-4EEA-8F6A-15D503244619}" type="presOf" srcId="{B70B1582-4580-4D24-A216-C9CBD1721494}" destId="{C27E4AFE-E1D2-4A70-BEEF-48534EC3A89C}" srcOrd="0" destOrd="0" presId="urn:microsoft.com/office/officeart/2005/8/layout/hierarchy1"/>
    <dgm:cxn modelId="{A56EC4FC-14E5-4C23-B7A1-96FD893E2C9A}" type="presOf" srcId="{53BC5A8A-24BD-4976-890D-43BC0861F569}" destId="{DE9C1F43-7AC3-4E2B-822C-B6077EADBF5A}" srcOrd="0" destOrd="0" presId="urn:microsoft.com/office/officeart/2005/8/layout/hierarchy1"/>
    <dgm:cxn modelId="{D3633F8D-147C-40FB-8C58-9781EC85742B}" type="presOf" srcId="{D6C4BBCB-79D5-4B1F-8385-CDA0CF32CD28}" destId="{E45C5770-2480-46B3-8721-8C4D625E8EB9}" srcOrd="0" destOrd="0" presId="urn:microsoft.com/office/officeart/2005/8/layout/hierarchy1"/>
    <dgm:cxn modelId="{49C8F0E8-C145-4D12-A261-B4FA43DE2401}" srcId="{E47AE413-BE34-4FF6-9692-D29850ABD237}" destId="{FFFD522A-F7EC-4FBE-B89F-63474B6CE3C8}" srcOrd="2" destOrd="0" parTransId="{FAEE45CE-E208-4C94-BA9C-BD754A612F2E}" sibTransId="{B5418223-79B2-4FDC-B707-5BF5ECC073EB}"/>
    <dgm:cxn modelId="{0A8D23F8-4C39-425A-ADA2-3EB1B89E4C3E}" type="presOf" srcId="{33BFFE48-CA33-4613-A195-4293D3047B6B}" destId="{2D1618DD-10B9-44EA-8400-10609C1E4C69}" srcOrd="0" destOrd="0" presId="urn:microsoft.com/office/officeart/2005/8/layout/hierarchy1"/>
    <dgm:cxn modelId="{1772AA15-F180-45D4-977D-DA22014EE0B5}" srcId="{E47AE413-BE34-4FF6-9692-D29850ABD237}" destId="{33BFFE48-CA33-4613-A195-4293D3047B6B}" srcOrd="0" destOrd="0" parTransId="{23133867-D679-42B0-920E-B23198002544}" sibTransId="{5BCFE9F1-4749-4890-BBE6-F323FCCD3C88}"/>
    <dgm:cxn modelId="{02DEB24F-C833-4887-B15D-02A480DF7E6A}" type="presOf" srcId="{558C16D1-69ED-4941-AC39-B168C7742A76}" destId="{080C89E2-053D-4733-8C5D-86E95FF17833}" srcOrd="0" destOrd="0" presId="urn:microsoft.com/office/officeart/2005/8/layout/hierarchy1"/>
    <dgm:cxn modelId="{4C26F0CF-5121-4456-90C1-C8771D9AB44A}" type="presOf" srcId="{FAEE45CE-E208-4C94-BA9C-BD754A612F2E}" destId="{916CFCE1-C8E4-49ED-A30E-0337A5CBA7DD}" srcOrd="0" destOrd="0" presId="urn:microsoft.com/office/officeart/2005/8/layout/hierarchy1"/>
    <dgm:cxn modelId="{B9558108-839B-44C4-BDA6-E9DE81D28FE0}" srcId="{D6C4BBCB-79D5-4B1F-8385-CDA0CF32CD28}" destId="{E47AE413-BE34-4FF6-9692-D29850ABD237}" srcOrd="0" destOrd="0" parTransId="{22BAEFD7-53AB-4FB8-93C5-735E5A13B5FD}" sibTransId="{3778DB8B-897F-42BB-83B4-D61995968051}"/>
    <dgm:cxn modelId="{53A6D77F-D31C-40B6-9A06-5920F10DF2FA}" type="presParOf" srcId="{E45C5770-2480-46B3-8721-8C4D625E8EB9}" destId="{C47CC129-B915-42CB-8397-544B309A89D2}" srcOrd="0" destOrd="0" presId="urn:microsoft.com/office/officeart/2005/8/layout/hierarchy1"/>
    <dgm:cxn modelId="{993A8093-58C4-42B2-932D-EC0292F19FDB}" type="presParOf" srcId="{C47CC129-B915-42CB-8397-544B309A89D2}" destId="{7630F457-75D6-40E5-AC6D-8A4F3139AA33}" srcOrd="0" destOrd="0" presId="urn:microsoft.com/office/officeart/2005/8/layout/hierarchy1"/>
    <dgm:cxn modelId="{8E3FBDAB-D10E-48EC-8DBD-49AC7BD57AFD}" type="presParOf" srcId="{7630F457-75D6-40E5-AC6D-8A4F3139AA33}" destId="{99DD66F5-43C0-48AD-8273-32EDCB201C02}" srcOrd="0" destOrd="0" presId="urn:microsoft.com/office/officeart/2005/8/layout/hierarchy1"/>
    <dgm:cxn modelId="{CACA622F-6247-4F14-960D-3D6245707B06}" type="presParOf" srcId="{7630F457-75D6-40E5-AC6D-8A4F3139AA33}" destId="{75306981-2906-4455-A814-3058E6F9E3BB}" srcOrd="1" destOrd="0" presId="urn:microsoft.com/office/officeart/2005/8/layout/hierarchy1"/>
    <dgm:cxn modelId="{4ED627D3-E513-4175-969E-74532971B465}" type="presParOf" srcId="{C47CC129-B915-42CB-8397-544B309A89D2}" destId="{CBCED342-00B8-4084-8D9B-BE43F2EA466F}" srcOrd="1" destOrd="0" presId="urn:microsoft.com/office/officeart/2005/8/layout/hierarchy1"/>
    <dgm:cxn modelId="{FB0C5858-0D72-4720-AE9E-F6A786F0800A}" type="presParOf" srcId="{CBCED342-00B8-4084-8D9B-BE43F2EA466F}" destId="{4C605141-BF75-420A-A5B9-EDC7752AEAA2}" srcOrd="0" destOrd="0" presId="urn:microsoft.com/office/officeart/2005/8/layout/hierarchy1"/>
    <dgm:cxn modelId="{88A0F5C4-CA8E-4548-A012-5C3854F58596}" type="presParOf" srcId="{CBCED342-00B8-4084-8D9B-BE43F2EA466F}" destId="{22043099-D501-48B3-B176-C43E49DA90FF}" srcOrd="1" destOrd="0" presId="urn:microsoft.com/office/officeart/2005/8/layout/hierarchy1"/>
    <dgm:cxn modelId="{B6D3B211-74B0-4938-9CDA-458ABBAB2FA1}" type="presParOf" srcId="{22043099-D501-48B3-B176-C43E49DA90FF}" destId="{FC5E9506-67ED-4C2E-8C17-3521FF2E5A2B}" srcOrd="0" destOrd="0" presId="urn:microsoft.com/office/officeart/2005/8/layout/hierarchy1"/>
    <dgm:cxn modelId="{A5C8AD8F-979C-48AB-A1D0-87B189864031}" type="presParOf" srcId="{FC5E9506-67ED-4C2E-8C17-3521FF2E5A2B}" destId="{690448F9-233F-4A4A-82D2-837964925164}" srcOrd="0" destOrd="0" presId="urn:microsoft.com/office/officeart/2005/8/layout/hierarchy1"/>
    <dgm:cxn modelId="{2D4E9D62-4AC6-408C-A9DC-9B5A8B293697}" type="presParOf" srcId="{FC5E9506-67ED-4C2E-8C17-3521FF2E5A2B}" destId="{2D1618DD-10B9-44EA-8400-10609C1E4C69}" srcOrd="1" destOrd="0" presId="urn:microsoft.com/office/officeart/2005/8/layout/hierarchy1"/>
    <dgm:cxn modelId="{C75FDE5F-3146-4645-8603-7A4B07428928}" type="presParOf" srcId="{22043099-D501-48B3-B176-C43E49DA90FF}" destId="{0F99C0F1-0E30-4CEB-A16E-4E84375AA191}" srcOrd="1" destOrd="0" presId="urn:microsoft.com/office/officeart/2005/8/layout/hierarchy1"/>
    <dgm:cxn modelId="{D61F40AB-09E7-40AB-92F5-CC068760504E}" type="presParOf" srcId="{CBCED342-00B8-4084-8D9B-BE43F2EA466F}" destId="{A74117A0-F1BF-4F34-B267-425EC62191F4}" srcOrd="2" destOrd="0" presId="urn:microsoft.com/office/officeart/2005/8/layout/hierarchy1"/>
    <dgm:cxn modelId="{F9BE2B57-6493-41AB-8760-759D055A0B11}" type="presParOf" srcId="{CBCED342-00B8-4084-8D9B-BE43F2EA466F}" destId="{05168CAB-5F92-478E-BC3F-85FB49CA83D8}" srcOrd="3" destOrd="0" presId="urn:microsoft.com/office/officeart/2005/8/layout/hierarchy1"/>
    <dgm:cxn modelId="{D6B9CB38-7133-4A14-9FE8-9E728293A910}" type="presParOf" srcId="{05168CAB-5F92-478E-BC3F-85FB49CA83D8}" destId="{0A394FB9-1A5D-4F0C-8D6E-DAB020920CB6}" srcOrd="0" destOrd="0" presId="urn:microsoft.com/office/officeart/2005/8/layout/hierarchy1"/>
    <dgm:cxn modelId="{54B63FBC-5F6D-4CF2-BA90-E2C05C45C7EA}" type="presParOf" srcId="{0A394FB9-1A5D-4F0C-8D6E-DAB020920CB6}" destId="{9BEE954F-74F6-45A2-BC28-A659F9F4C261}" srcOrd="0" destOrd="0" presId="urn:microsoft.com/office/officeart/2005/8/layout/hierarchy1"/>
    <dgm:cxn modelId="{09CE8765-6878-4D48-9A80-50F3354937FC}" type="presParOf" srcId="{0A394FB9-1A5D-4F0C-8D6E-DAB020920CB6}" destId="{A73ABA35-FEDD-4403-8424-3ED15DB314C3}" srcOrd="1" destOrd="0" presId="urn:microsoft.com/office/officeart/2005/8/layout/hierarchy1"/>
    <dgm:cxn modelId="{39767AAC-C6F2-4ED6-B0C7-085242DDA82E}" type="presParOf" srcId="{05168CAB-5F92-478E-BC3F-85FB49CA83D8}" destId="{3870DC5F-138C-49A1-8392-10E174626D55}" srcOrd="1" destOrd="0" presId="urn:microsoft.com/office/officeart/2005/8/layout/hierarchy1"/>
    <dgm:cxn modelId="{D397BAEE-0045-44BD-A200-A65DCE245237}" type="presParOf" srcId="{CBCED342-00B8-4084-8D9B-BE43F2EA466F}" destId="{916CFCE1-C8E4-49ED-A30E-0337A5CBA7DD}" srcOrd="4" destOrd="0" presId="urn:microsoft.com/office/officeart/2005/8/layout/hierarchy1"/>
    <dgm:cxn modelId="{CC931F71-73A0-4810-B27F-D87FFB7B2AB5}" type="presParOf" srcId="{CBCED342-00B8-4084-8D9B-BE43F2EA466F}" destId="{0D660B31-44C4-41C9-A3E1-56025DBD571C}" srcOrd="5" destOrd="0" presId="urn:microsoft.com/office/officeart/2005/8/layout/hierarchy1"/>
    <dgm:cxn modelId="{24C972EF-8297-4603-9F02-D718E28F99AC}" type="presParOf" srcId="{0D660B31-44C4-41C9-A3E1-56025DBD571C}" destId="{65E230A1-8087-4C37-86AC-4328510FF5DC}" srcOrd="0" destOrd="0" presId="urn:microsoft.com/office/officeart/2005/8/layout/hierarchy1"/>
    <dgm:cxn modelId="{F767E6F3-33A7-4C42-8F45-BD7847941E33}" type="presParOf" srcId="{65E230A1-8087-4C37-86AC-4328510FF5DC}" destId="{E20B891C-629F-4B5B-B60B-B400DDD63B66}" srcOrd="0" destOrd="0" presId="urn:microsoft.com/office/officeart/2005/8/layout/hierarchy1"/>
    <dgm:cxn modelId="{8331D50C-F754-4150-B65E-31FD1283F6B3}" type="presParOf" srcId="{65E230A1-8087-4C37-86AC-4328510FF5DC}" destId="{282E4D26-C705-4042-865A-EC7CB8E566EE}" srcOrd="1" destOrd="0" presId="urn:microsoft.com/office/officeart/2005/8/layout/hierarchy1"/>
    <dgm:cxn modelId="{23C2E30B-FF3E-4AA0-AAB7-D54642F9E2E0}" type="presParOf" srcId="{0D660B31-44C4-41C9-A3E1-56025DBD571C}" destId="{9AFCFDEF-6E36-47E9-A9CC-5AD872D9DB56}" srcOrd="1" destOrd="0" presId="urn:microsoft.com/office/officeart/2005/8/layout/hierarchy1"/>
    <dgm:cxn modelId="{3133B870-8B88-405F-919D-80A199E6036C}" type="presParOf" srcId="{CBCED342-00B8-4084-8D9B-BE43F2EA466F}" destId="{0BB747DD-13F3-48B8-B0B3-A96B91B7A5DA}" srcOrd="6" destOrd="0" presId="urn:microsoft.com/office/officeart/2005/8/layout/hierarchy1"/>
    <dgm:cxn modelId="{5B3CB017-4233-4FB0-BC9C-261D74118615}" type="presParOf" srcId="{CBCED342-00B8-4084-8D9B-BE43F2EA466F}" destId="{75534106-F280-4241-B2DE-DEE38613EA9E}" srcOrd="7" destOrd="0" presId="urn:microsoft.com/office/officeart/2005/8/layout/hierarchy1"/>
    <dgm:cxn modelId="{79C4A05D-022F-4AFD-A1E8-A1F71B807645}" type="presParOf" srcId="{75534106-F280-4241-B2DE-DEE38613EA9E}" destId="{87114646-7ECB-4562-A552-765A7FEF3AA4}" srcOrd="0" destOrd="0" presId="urn:microsoft.com/office/officeart/2005/8/layout/hierarchy1"/>
    <dgm:cxn modelId="{58F22D74-2067-4C8C-BB5A-6130D93B9A4F}" type="presParOf" srcId="{87114646-7ECB-4562-A552-765A7FEF3AA4}" destId="{9AF84B27-31E4-4101-92D2-7038C0D065AF}" srcOrd="0" destOrd="0" presId="urn:microsoft.com/office/officeart/2005/8/layout/hierarchy1"/>
    <dgm:cxn modelId="{7BA59643-E9BD-4381-BAC0-953265FE4066}" type="presParOf" srcId="{87114646-7ECB-4562-A552-765A7FEF3AA4}" destId="{080C89E2-053D-4733-8C5D-86E95FF17833}" srcOrd="1" destOrd="0" presId="urn:microsoft.com/office/officeart/2005/8/layout/hierarchy1"/>
    <dgm:cxn modelId="{3C00ED37-E2A3-4594-AF9E-7E8ED415D00D}" type="presParOf" srcId="{75534106-F280-4241-B2DE-DEE38613EA9E}" destId="{52856024-68CA-4DE4-8BC0-275551FC9927}" srcOrd="1" destOrd="0" presId="urn:microsoft.com/office/officeart/2005/8/layout/hierarchy1"/>
    <dgm:cxn modelId="{C2BCDEA1-6AC3-443A-92CC-409C11FEE87E}" type="presParOf" srcId="{CBCED342-00B8-4084-8D9B-BE43F2EA466F}" destId="{DE9C1F43-7AC3-4E2B-822C-B6077EADBF5A}" srcOrd="8" destOrd="0" presId="urn:microsoft.com/office/officeart/2005/8/layout/hierarchy1"/>
    <dgm:cxn modelId="{0211B820-C6BB-41DE-A809-03622FA9A177}" type="presParOf" srcId="{CBCED342-00B8-4084-8D9B-BE43F2EA466F}" destId="{B67D2EF2-D087-415C-9C09-8C0FBF7086C7}" srcOrd="9" destOrd="0" presId="urn:microsoft.com/office/officeart/2005/8/layout/hierarchy1"/>
    <dgm:cxn modelId="{E895E7C0-29F6-4894-B38A-AA3354F5C570}" type="presParOf" srcId="{B67D2EF2-D087-415C-9C09-8C0FBF7086C7}" destId="{17AE1D99-6561-4DD2-8786-9B2EF2C6C4A2}" srcOrd="0" destOrd="0" presId="urn:microsoft.com/office/officeart/2005/8/layout/hierarchy1"/>
    <dgm:cxn modelId="{15C8140D-1D9A-4092-AD80-3D5456BB4B1F}" type="presParOf" srcId="{17AE1D99-6561-4DD2-8786-9B2EF2C6C4A2}" destId="{52A58337-E3AC-4BF0-A6C2-D1EE0DC55F47}" srcOrd="0" destOrd="0" presId="urn:microsoft.com/office/officeart/2005/8/layout/hierarchy1"/>
    <dgm:cxn modelId="{FD88890C-261A-4ACB-8D75-2B2DBB1ED729}" type="presParOf" srcId="{17AE1D99-6561-4DD2-8786-9B2EF2C6C4A2}" destId="{C27E4AFE-E1D2-4A70-BEEF-48534EC3A89C}" srcOrd="1" destOrd="0" presId="urn:microsoft.com/office/officeart/2005/8/layout/hierarchy1"/>
    <dgm:cxn modelId="{9E454265-0367-467E-9641-D59445981D8D}" type="presParOf" srcId="{B67D2EF2-D087-415C-9C09-8C0FBF7086C7}" destId="{D6BBCE2F-EAEB-4817-A6D2-891143CE51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C1F43-7AC3-4E2B-822C-B6077EADBF5A}">
      <dsp:nvSpPr>
        <dsp:cNvPr id="0" name=""/>
        <dsp:cNvSpPr/>
      </dsp:nvSpPr>
      <dsp:spPr>
        <a:xfrm>
          <a:off x="4038652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3350508" y="271657"/>
              </a:lnTo>
              <a:lnTo>
                <a:pt x="3350508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747DD-13F3-48B8-B0B3-A96B91B7A5DA}">
      <dsp:nvSpPr>
        <dsp:cNvPr id="0" name=""/>
        <dsp:cNvSpPr/>
      </dsp:nvSpPr>
      <dsp:spPr>
        <a:xfrm>
          <a:off x="4038652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1675254" y="271657"/>
              </a:lnTo>
              <a:lnTo>
                <a:pt x="1675254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CFCE1-C8E4-49ED-A30E-0337A5CBA7DD}">
      <dsp:nvSpPr>
        <dsp:cNvPr id="0" name=""/>
        <dsp:cNvSpPr/>
      </dsp:nvSpPr>
      <dsp:spPr>
        <a:xfrm>
          <a:off x="3992932" y="1991323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117A0-F1BF-4F34-B267-425EC62191F4}">
      <dsp:nvSpPr>
        <dsp:cNvPr id="0" name=""/>
        <dsp:cNvSpPr/>
      </dsp:nvSpPr>
      <dsp:spPr>
        <a:xfrm>
          <a:off x="2363398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1675254" y="0"/>
              </a:moveTo>
              <a:lnTo>
                <a:pt x="167525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05141-BF75-420A-A5B9-EDC7752AEAA2}">
      <dsp:nvSpPr>
        <dsp:cNvPr id="0" name=""/>
        <dsp:cNvSpPr/>
      </dsp:nvSpPr>
      <dsp:spPr>
        <a:xfrm>
          <a:off x="688144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3350508" y="0"/>
              </a:moveTo>
              <a:lnTo>
                <a:pt x="3350508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D66F5-43C0-48AD-8273-32EDCB201C02}">
      <dsp:nvSpPr>
        <dsp:cNvPr id="0" name=""/>
        <dsp:cNvSpPr/>
      </dsp:nvSpPr>
      <dsp:spPr>
        <a:xfrm>
          <a:off x="3353320" y="1120953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06981-2906-4455-A814-3058E6F9E3BB}">
      <dsp:nvSpPr>
        <dsp:cNvPr id="0" name=""/>
        <dsp:cNvSpPr/>
      </dsp:nvSpPr>
      <dsp:spPr>
        <a:xfrm>
          <a:off x="3505616" y="126563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Derived Types</a:t>
          </a:r>
          <a:endParaRPr lang="en-US" sz="1600" kern="1200" dirty="0"/>
        </a:p>
      </dsp:txBody>
      <dsp:txXfrm>
        <a:off x="3531108" y="1291126"/>
        <a:ext cx="1319678" cy="819386"/>
      </dsp:txXfrm>
    </dsp:sp>
    <dsp:sp modelId="{690448F9-233F-4A4A-82D2-837964925164}">
      <dsp:nvSpPr>
        <dsp:cNvPr id="0" name=""/>
        <dsp:cNvSpPr/>
      </dsp:nvSpPr>
      <dsp:spPr>
        <a:xfrm>
          <a:off x="2812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618DD-10B9-44EA-8400-10609C1E4C69}">
      <dsp:nvSpPr>
        <dsp:cNvPr id="0" name=""/>
        <dsp:cNvSpPr/>
      </dsp:nvSpPr>
      <dsp:spPr>
        <a:xfrm>
          <a:off x="155108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Arrays</a:t>
          </a:r>
          <a:endParaRPr lang="en-US" sz="1600" kern="1200" dirty="0"/>
        </a:p>
      </dsp:txBody>
      <dsp:txXfrm>
        <a:off x="180600" y="2560131"/>
        <a:ext cx="1319678" cy="819386"/>
      </dsp:txXfrm>
    </dsp:sp>
    <dsp:sp modelId="{9BEE954F-74F6-45A2-BC28-A659F9F4C261}">
      <dsp:nvSpPr>
        <dsp:cNvPr id="0" name=""/>
        <dsp:cNvSpPr/>
      </dsp:nvSpPr>
      <dsp:spPr>
        <a:xfrm>
          <a:off x="1678066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ABA35-FEDD-4403-8424-3ED15DB314C3}">
      <dsp:nvSpPr>
        <dsp:cNvPr id="0" name=""/>
        <dsp:cNvSpPr/>
      </dsp:nvSpPr>
      <dsp:spPr>
        <a:xfrm>
          <a:off x="1830362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Pointers</a:t>
          </a:r>
          <a:endParaRPr lang="en-US" sz="1600" kern="1200" dirty="0"/>
        </a:p>
      </dsp:txBody>
      <dsp:txXfrm>
        <a:off x="1855854" y="2560131"/>
        <a:ext cx="1319678" cy="819386"/>
      </dsp:txXfrm>
    </dsp:sp>
    <dsp:sp modelId="{E20B891C-629F-4B5B-B60B-B400DDD63B66}">
      <dsp:nvSpPr>
        <dsp:cNvPr id="0" name=""/>
        <dsp:cNvSpPr/>
      </dsp:nvSpPr>
      <dsp:spPr>
        <a:xfrm>
          <a:off x="3353320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E4D26-C705-4042-865A-EC7CB8E566EE}">
      <dsp:nvSpPr>
        <dsp:cNvPr id="0" name=""/>
        <dsp:cNvSpPr/>
      </dsp:nvSpPr>
      <dsp:spPr>
        <a:xfrm>
          <a:off x="3505616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Enumerated</a:t>
          </a:r>
          <a:endParaRPr lang="en-US" sz="1600" kern="1200" dirty="0"/>
        </a:p>
      </dsp:txBody>
      <dsp:txXfrm>
        <a:off x="3531108" y="2560131"/>
        <a:ext cx="1319678" cy="819386"/>
      </dsp:txXfrm>
    </dsp:sp>
    <dsp:sp modelId="{9AF84B27-31E4-4101-92D2-7038C0D065AF}">
      <dsp:nvSpPr>
        <dsp:cNvPr id="0" name=""/>
        <dsp:cNvSpPr/>
      </dsp:nvSpPr>
      <dsp:spPr>
        <a:xfrm>
          <a:off x="5028574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C89E2-053D-4733-8C5D-86E95FF17833}">
      <dsp:nvSpPr>
        <dsp:cNvPr id="0" name=""/>
        <dsp:cNvSpPr/>
      </dsp:nvSpPr>
      <dsp:spPr>
        <a:xfrm>
          <a:off x="5180870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Structure</a:t>
          </a:r>
          <a:endParaRPr lang="en-US" sz="1600" kern="1200" dirty="0"/>
        </a:p>
      </dsp:txBody>
      <dsp:txXfrm>
        <a:off x="5206362" y="2560131"/>
        <a:ext cx="1319678" cy="819386"/>
      </dsp:txXfrm>
    </dsp:sp>
    <dsp:sp modelId="{52A58337-E3AC-4BF0-A6C2-D1EE0DC55F47}">
      <dsp:nvSpPr>
        <dsp:cNvPr id="0" name=""/>
        <dsp:cNvSpPr/>
      </dsp:nvSpPr>
      <dsp:spPr>
        <a:xfrm>
          <a:off x="6703828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E4AFE-E1D2-4A70-BEEF-48534EC3A89C}">
      <dsp:nvSpPr>
        <dsp:cNvPr id="0" name=""/>
        <dsp:cNvSpPr/>
      </dsp:nvSpPr>
      <dsp:spPr>
        <a:xfrm>
          <a:off x="6856124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Union</a:t>
          </a:r>
          <a:endParaRPr lang="en-US" sz="1600" kern="1200" dirty="0"/>
        </a:p>
      </dsp:txBody>
      <dsp:txXfrm>
        <a:off x="6881616" y="2560131"/>
        <a:ext cx="1319678" cy="819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057C4-35E7-4113-9EC5-E52B561B8126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42FA4-2AB4-4BE7-A71C-D5952AC64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7791E80-1667-40AC-8577-6A6B91CA70C8}" type="datetime1">
              <a:rPr lang="en-US" smtClean="0"/>
              <a:t>8/21/2013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1D7-9CAE-419B-90C2-3168B2C39FA1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D473-3660-425C-BECA-66A42FC097A6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26C1CD-F8AA-4864-B873-0C6CC82EF39F}" type="datetime1">
              <a:rPr lang="en-US" smtClean="0"/>
              <a:t>8/21/2013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9BBECB-D1F1-42BB-9ADB-DE73297482FD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99C-9771-45E8-8FFD-33F27B5C22C7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74A9-75BA-4A79-85C7-4DD743986433}" type="datetime1">
              <a:rPr lang="en-US" smtClean="0"/>
              <a:t>8/21/2013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E7B6D6-C035-4A48-8422-C83CEDAE91EC}" type="datetime1">
              <a:rPr lang="en-US" smtClean="0"/>
              <a:t>8/21/2013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A26-7F5C-4F03-BEE3-058C241DE9FE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8793E1-ADF5-44B0-A99D-338B71B11F77}" type="datetime1">
              <a:rPr lang="en-US" smtClean="0"/>
              <a:t>8/21/2013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D541B9-C3A0-40DF-B007-C22F8439F68F}" type="datetime1">
              <a:rPr lang="en-US" smtClean="0"/>
              <a:t>8/21/2013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4E6008E-75BA-40BE-985D-C98E4D0FD8A5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304800"/>
            <a:ext cx="6172200" cy="1894362"/>
          </a:xfrm>
        </p:spPr>
        <p:txBody>
          <a:bodyPr/>
          <a:lstStyle/>
          <a:p>
            <a:r>
              <a:rPr lang="en-US" dirty="0" smtClean="0"/>
              <a:t>Derived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438400"/>
            <a:ext cx="6172200" cy="1371600"/>
          </a:xfrm>
        </p:spPr>
        <p:txBody>
          <a:bodyPr/>
          <a:lstStyle/>
          <a:p>
            <a:r>
              <a:rPr lang="en-US" dirty="0" smtClean="0"/>
              <a:t>Education has produced a vast population able to read but unable to distinguish what is worth reading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7630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Structure is a </a:t>
            </a:r>
            <a:r>
              <a:rPr lang="en-US" dirty="0" smtClean="0">
                <a:solidFill>
                  <a:srgbClr val="00B050"/>
                </a:solidFill>
              </a:rPr>
              <a:t>collection of related elements of different types having a single name</a:t>
            </a:r>
          </a:p>
          <a:p>
            <a:r>
              <a:rPr lang="en-US" dirty="0" smtClean="0"/>
              <a:t>Each element in a structure is called a field</a:t>
            </a:r>
          </a:p>
          <a:p>
            <a:r>
              <a:rPr lang="en-US" dirty="0" smtClean="0"/>
              <a:t>A field is the smallest element of named data that has meaning</a:t>
            </a:r>
          </a:p>
          <a:p>
            <a:r>
              <a:rPr lang="en-US" dirty="0" smtClean="0"/>
              <a:t>Field has a type and exists in memory, </a:t>
            </a:r>
          </a:p>
          <a:p>
            <a:r>
              <a:rPr lang="en-US" dirty="0" smtClean="0"/>
              <a:t>It can be assigned values which in turn can be accessed for selection or manipulation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Difference between STRUCTURE and ARRAY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8C6EBD6-E33F-4AD7-B24D-23F068E7F495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Structure is a template-a pattern or outline that can be applied to data to extract individual parts</a:t>
            </a:r>
          </a:p>
          <a:p>
            <a:r>
              <a:rPr lang="en-US" dirty="0" smtClean="0"/>
              <a:t>It allows us to refer to a collection of data using a single name and at the same time to refer to individual components through  their names</a:t>
            </a:r>
          </a:p>
          <a:p>
            <a:r>
              <a:rPr lang="en-US" dirty="0" smtClean="0"/>
              <a:t>Elements in a structure can be of the </a:t>
            </a:r>
            <a:r>
              <a:rPr lang="en-US" dirty="0" smtClean="0">
                <a:solidFill>
                  <a:srgbClr val="00B050"/>
                </a:solidFill>
              </a:rPr>
              <a:t>same or different types, </a:t>
            </a:r>
            <a:r>
              <a:rPr lang="en-US" dirty="0" smtClean="0"/>
              <a:t>but all elements in the structure </a:t>
            </a:r>
            <a:r>
              <a:rPr lang="en-US" dirty="0" smtClean="0">
                <a:solidFill>
                  <a:srgbClr val="00B050"/>
                </a:solidFill>
              </a:rPr>
              <a:t>must be related</a:t>
            </a:r>
          </a:p>
          <a:p>
            <a:r>
              <a:rPr lang="en-US" dirty="0" smtClean="0"/>
              <a:t>Structure variable definition consists of keyword </a:t>
            </a:r>
            <a:r>
              <a:rPr lang="en-US" dirty="0" err="1" smtClean="0"/>
              <a:t>struct</a:t>
            </a:r>
            <a:r>
              <a:rPr lang="en-US" dirty="0" smtClean="0"/>
              <a:t> followed by a field list and an identifier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struct</a:t>
            </a:r>
            <a:r>
              <a:rPr lang="en-US" b="1" dirty="0" smtClean="0"/>
              <a:t> {field list } </a:t>
            </a:r>
            <a:r>
              <a:rPr lang="en-US" b="1" dirty="0" err="1" smtClean="0"/>
              <a:t>variable_identifier</a:t>
            </a:r>
            <a:r>
              <a:rPr lang="en-US" b="1" dirty="0" smtClean="0"/>
              <a:t>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9ADFB4-8A31-43D5-86AD-9B444785F385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A tagged structure starts with the keyword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Second element in the declaration is the tag</a:t>
            </a:r>
          </a:p>
          <a:p>
            <a:r>
              <a:rPr lang="en-US" dirty="0" smtClean="0"/>
              <a:t>Tag is the identifier for the structure and allows to use it for other purposes as variables and </a:t>
            </a:r>
            <a:r>
              <a:rPr lang="en-US" dirty="0" err="1" smtClean="0"/>
              <a:t>paramaters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tagName</a:t>
            </a:r>
            <a:r>
              <a:rPr lang="en-US" b="1" dirty="0" smtClean="0"/>
              <a:t> identifier;</a:t>
            </a:r>
          </a:p>
          <a:p>
            <a:r>
              <a:rPr lang="en-US" dirty="0" smtClean="0"/>
              <a:t>Type defined structure differs from the tagged declaration in two ways</a:t>
            </a:r>
          </a:p>
          <a:p>
            <a:pPr lvl="1"/>
            <a:r>
              <a:rPr lang="en-US" dirty="0" err="1" smtClean="0"/>
              <a:t>Typedef</a:t>
            </a:r>
            <a:r>
              <a:rPr lang="en-US" dirty="0" smtClean="0"/>
              <a:t> is added to the beginning of the definition</a:t>
            </a:r>
          </a:p>
          <a:p>
            <a:pPr lvl="1"/>
            <a:r>
              <a:rPr lang="en-US" dirty="0" smtClean="0"/>
              <a:t>The identifier at the end of the block is the type definition name, not a variable</a:t>
            </a:r>
          </a:p>
          <a:p>
            <a:r>
              <a:rPr lang="en-US" dirty="0" smtClean="0"/>
              <a:t>Cannot define a variable with the </a:t>
            </a:r>
            <a:r>
              <a:rPr lang="en-US" dirty="0" err="1" smtClean="0"/>
              <a:t>typedef</a:t>
            </a:r>
            <a:r>
              <a:rPr lang="en-US" dirty="0" smtClean="0"/>
              <a:t> declaration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9067FF-67DE-4812-A251-F5FF149F0741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Structure format variation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>
            <a:normAutofit fontScale="77500" lnSpcReduction="20000"/>
          </a:bodyPr>
          <a:lstStyle/>
          <a:p>
            <a:pPr lvl="1"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Structure variable</a:t>
            </a:r>
          </a:p>
          <a:p>
            <a:pPr lvl="1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/>
              <a:t> {</a:t>
            </a:r>
          </a:p>
          <a:p>
            <a:pPr marL="1554480" lvl="5" indent="0" algn="just">
              <a:buNone/>
            </a:pPr>
            <a:r>
              <a:rPr lang="en-US" dirty="0" smtClean="0"/>
              <a:t>Type fieldname 1;</a:t>
            </a:r>
          </a:p>
          <a:p>
            <a:pPr marL="1554480" lvl="5" indent="0" algn="just">
              <a:buNone/>
            </a:pPr>
            <a:r>
              <a:rPr lang="en-US" dirty="0" smtClean="0"/>
              <a:t>Type fieldname2;</a:t>
            </a:r>
          </a:p>
          <a:p>
            <a:pPr marL="1554480" lvl="5" indent="0" algn="just">
              <a:buNone/>
            </a:pPr>
            <a:r>
              <a:rPr lang="en-US" dirty="0" smtClean="0"/>
              <a:t>…</a:t>
            </a:r>
          </a:p>
          <a:p>
            <a:pPr lvl="1" algn="just">
              <a:buNone/>
            </a:pPr>
            <a:r>
              <a:rPr lang="en-US" dirty="0" smtClean="0"/>
              <a:t>           } </a:t>
            </a:r>
            <a:r>
              <a:rPr lang="en-US" dirty="0" err="1" smtClean="0"/>
              <a:t>variable_identifier</a:t>
            </a:r>
            <a:r>
              <a:rPr lang="en-US" dirty="0" smtClean="0"/>
              <a:t>;      // used for one variable definition, cannot be shared</a:t>
            </a:r>
          </a:p>
          <a:p>
            <a:pPr algn="just">
              <a:buNone/>
            </a:pPr>
            <a:r>
              <a:rPr lang="en-US" dirty="0" smtClean="0"/>
              <a:t>-------------------------------------------------------------------------------</a:t>
            </a:r>
          </a:p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Taggged</a:t>
            </a:r>
            <a:r>
              <a:rPr lang="en-US" dirty="0" smtClean="0">
                <a:solidFill>
                  <a:srgbClr val="00B050"/>
                </a:solidFill>
              </a:rPr>
              <a:t> structure</a:t>
            </a:r>
          </a:p>
          <a:p>
            <a:pPr lvl="1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tag</a:t>
            </a:r>
            <a:r>
              <a:rPr lang="en-US" dirty="0" smtClean="0"/>
              <a:t> {   field list}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ariable_identifier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en-US" dirty="0" smtClean="0"/>
              <a:t>  // without </a:t>
            </a:r>
            <a:r>
              <a:rPr lang="en-US" dirty="0" err="1" smtClean="0"/>
              <a:t>variable_identifier</a:t>
            </a:r>
            <a:r>
              <a:rPr lang="en-US" dirty="0" smtClean="0"/>
              <a:t> , no 					   //storage allocated- </a:t>
            </a:r>
            <a:r>
              <a:rPr lang="en-US" dirty="0" err="1" smtClean="0"/>
              <a:t>notrecommended</a:t>
            </a:r>
            <a:r>
              <a:rPr lang="en-US" dirty="0" smtClean="0"/>
              <a:t> 					//to use </a:t>
            </a:r>
            <a:r>
              <a:rPr lang="en-US" dirty="0" err="1" smtClean="0"/>
              <a:t>variable_identifier</a:t>
            </a: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tag</a:t>
            </a:r>
            <a:r>
              <a:rPr lang="en-US" dirty="0" smtClean="0"/>
              <a:t> </a:t>
            </a:r>
            <a:r>
              <a:rPr lang="en-US" dirty="0" err="1" smtClean="0"/>
              <a:t>variable_identifier</a:t>
            </a:r>
            <a:r>
              <a:rPr lang="en-US" dirty="0" smtClean="0"/>
              <a:t>;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----------------------------------------------------------------------------------------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Type-defined structure</a:t>
            </a:r>
          </a:p>
          <a:p>
            <a:pPr lvl="1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typedef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{</a:t>
            </a:r>
          </a:p>
          <a:p>
            <a:pPr lvl="4" algn="just"/>
            <a:r>
              <a:rPr lang="en-US" dirty="0" smtClean="0"/>
              <a:t>…</a:t>
            </a:r>
          </a:p>
          <a:p>
            <a:pPr lvl="4" algn="just"/>
            <a:r>
              <a:rPr lang="en-US" dirty="0" smtClean="0"/>
              <a:t>…</a:t>
            </a:r>
          </a:p>
          <a:p>
            <a:pPr algn="just">
              <a:buNone/>
            </a:pPr>
            <a:r>
              <a:rPr lang="en-US" dirty="0" smtClean="0"/>
              <a:t>            } </a:t>
            </a:r>
            <a:r>
              <a:rPr lang="en-US" dirty="0" smtClean="0">
                <a:solidFill>
                  <a:srgbClr val="0070C0"/>
                </a:solidFill>
              </a:rPr>
              <a:t>TYPE_ID</a:t>
            </a:r>
            <a:r>
              <a:rPr lang="en-US" dirty="0" smtClean="0"/>
              <a:t>; // </a:t>
            </a:r>
            <a:r>
              <a:rPr lang="en-US" dirty="0" err="1" smtClean="0"/>
              <a:t>typedef</a:t>
            </a:r>
            <a:r>
              <a:rPr lang="en-US" dirty="0" smtClean="0"/>
              <a:t> name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     TYPE_ID</a:t>
            </a:r>
            <a:r>
              <a:rPr lang="en-US" dirty="0" smtClean="0"/>
              <a:t> </a:t>
            </a:r>
            <a:r>
              <a:rPr lang="en-US" dirty="0" err="1" smtClean="0"/>
              <a:t>variable_identifier</a:t>
            </a:r>
            <a:r>
              <a:rPr lang="en-US" dirty="0" smtClean="0"/>
              <a:t>;</a:t>
            </a:r>
          </a:p>
          <a:p>
            <a:pPr algn="just"/>
            <a:r>
              <a:rPr lang="en-US" dirty="0" smtClean="0"/>
              <a:t>We cannot define a variable with </a:t>
            </a:r>
            <a:r>
              <a:rPr lang="en-US" dirty="0" err="1" smtClean="0"/>
              <a:t>typedef</a:t>
            </a:r>
            <a:r>
              <a:rPr lang="en-US" dirty="0" smtClean="0"/>
              <a:t> declaration</a:t>
            </a:r>
          </a:p>
          <a:p>
            <a:pPr algn="just"/>
            <a:r>
              <a:rPr lang="en-US" dirty="0" smtClean="0"/>
              <a:t>Difference between </a:t>
            </a:r>
            <a:r>
              <a:rPr lang="en-US" dirty="0" err="1" smtClean="0"/>
              <a:t>typedef</a:t>
            </a:r>
            <a:r>
              <a:rPr lang="en-US" dirty="0" smtClean="0"/>
              <a:t> and tag structure?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73DE98-73AA-476B-8E39-F90A7EF4E035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58045" y="1393567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5681" y="120890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list</a:t>
            </a:r>
            <a:endParaRPr lang="en-IN" dirty="0"/>
          </a:p>
        </p:txBody>
      </p:sp>
      <p:sp>
        <p:nvSpPr>
          <p:cNvPr id="10" name="Right Brace 9"/>
          <p:cNvSpPr/>
          <p:nvPr/>
        </p:nvSpPr>
        <p:spPr>
          <a:xfrm>
            <a:off x="3276600" y="1034534"/>
            <a:ext cx="304800" cy="718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sz="2400" dirty="0" err="1" smtClean="0"/>
              <a:t>typedef</a:t>
            </a:r>
            <a:r>
              <a:rPr lang="en-US" sz="2400" dirty="0" smtClean="0"/>
              <a:t>  </a:t>
            </a:r>
            <a:r>
              <a:rPr lang="en-US" sz="2400" dirty="0" err="1" smtClean="0"/>
              <a:t>struct</a:t>
            </a:r>
            <a:endParaRPr lang="en-US" sz="2400" dirty="0" smtClean="0"/>
          </a:p>
          <a:p>
            <a:pPr lvl="1" algn="just">
              <a:buNone/>
            </a:pPr>
            <a:r>
              <a:rPr lang="en-US" sz="2400" dirty="0" smtClean="0"/>
              <a:t>{</a:t>
            </a:r>
          </a:p>
          <a:p>
            <a:pPr lvl="1" algn="just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x;</a:t>
            </a:r>
          </a:p>
          <a:p>
            <a:pPr lvl="1" algn="just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y;</a:t>
            </a:r>
          </a:p>
          <a:p>
            <a:pPr lvl="1" algn="just">
              <a:buNone/>
            </a:pPr>
            <a:r>
              <a:rPr lang="en-US" sz="2400" dirty="0" smtClean="0"/>
              <a:t>  float t;</a:t>
            </a:r>
          </a:p>
          <a:p>
            <a:pPr lvl="1" algn="just">
              <a:buNone/>
            </a:pPr>
            <a:r>
              <a:rPr lang="en-US" sz="2400" dirty="0" smtClean="0"/>
              <a:t>  char u;</a:t>
            </a:r>
          </a:p>
          <a:p>
            <a:pPr lvl="1" algn="just">
              <a:buNone/>
            </a:pPr>
            <a:r>
              <a:rPr lang="en-US" sz="2400" dirty="0" smtClean="0"/>
              <a:t>}  SAMPLE;</a:t>
            </a:r>
          </a:p>
          <a:p>
            <a:pPr lvl="1" algn="just">
              <a:buNone/>
            </a:pPr>
            <a:r>
              <a:rPr lang="en-US" sz="2400" dirty="0" smtClean="0"/>
              <a:t>SAMPLE sam1;</a:t>
            </a:r>
          </a:p>
          <a:p>
            <a:pPr lvl="1" algn="just">
              <a:buNone/>
            </a:pPr>
            <a:r>
              <a:rPr lang="en-US" sz="2400" dirty="0" smtClean="0"/>
              <a:t>SAMPLE *</a:t>
            </a:r>
            <a:r>
              <a:rPr lang="en-US" sz="2400" dirty="0" err="1" smtClean="0"/>
              <a:t>ptr</a:t>
            </a:r>
            <a:r>
              <a:rPr lang="en-US" sz="2400" dirty="0" smtClean="0"/>
              <a:t>;</a:t>
            </a:r>
          </a:p>
          <a:p>
            <a:pPr lvl="1" algn="just">
              <a:buNone/>
            </a:pPr>
            <a:endParaRPr lang="en-US" sz="2400" dirty="0" smtClean="0"/>
          </a:p>
          <a:p>
            <a:pPr lvl="1" algn="just">
              <a:buNone/>
            </a:pPr>
            <a:r>
              <a:rPr lang="en-US" sz="2400" dirty="0" err="1" smtClean="0"/>
              <a:t>ptr</a:t>
            </a:r>
            <a:r>
              <a:rPr lang="en-US" sz="2400" dirty="0" smtClean="0"/>
              <a:t>=&amp;sam1;</a:t>
            </a:r>
          </a:p>
          <a:p>
            <a:pPr lvl="1" algn="just">
              <a:buNone/>
            </a:pPr>
            <a:r>
              <a:rPr lang="en-US" sz="2400" smtClean="0"/>
              <a:t>sam2=sam1;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460ED2-CB05-4918-A065-B7FD9095A52E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Accessing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8392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Member operator (.)  is used to access the individual fields in the structure</a:t>
            </a:r>
          </a:p>
          <a:p>
            <a:r>
              <a:rPr lang="en-US" dirty="0" smtClean="0"/>
              <a:t>No parenthesis is required to access the member and increment the values</a:t>
            </a:r>
          </a:p>
          <a:p>
            <a:r>
              <a:rPr lang="en-US" dirty="0" smtClean="0"/>
              <a:t>Copying structure is done using </a:t>
            </a:r>
            <a:r>
              <a:rPr lang="en-US" b="1" dirty="0" smtClean="0"/>
              <a:t>assignment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Comparison can be done </a:t>
            </a:r>
            <a:r>
              <a:rPr lang="en-US" b="1" dirty="0" smtClean="0"/>
              <a:t>only </a:t>
            </a:r>
            <a:r>
              <a:rPr lang="en-US" dirty="0" smtClean="0"/>
              <a:t>with individual elements </a:t>
            </a:r>
          </a:p>
          <a:p>
            <a:pPr>
              <a:buNone/>
            </a:pPr>
            <a:r>
              <a:rPr lang="en-US" dirty="0" smtClean="0"/>
              <a:t>*</a:t>
            </a:r>
            <a:r>
              <a:rPr lang="en-US" dirty="0" err="1" smtClean="0"/>
              <a:t>ptr.x</a:t>
            </a:r>
            <a:r>
              <a:rPr lang="en-US" dirty="0" smtClean="0"/>
              <a:t> is interpreted as *(</a:t>
            </a:r>
            <a:r>
              <a:rPr lang="en-US" dirty="0" err="1" smtClean="0"/>
              <a:t>ptr.x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(*</a:t>
            </a:r>
            <a:r>
              <a:rPr lang="en-US" dirty="0" err="1" smtClean="0"/>
              <a:t>ptr</a:t>
            </a:r>
            <a:r>
              <a:rPr lang="en-US" dirty="0" smtClean="0"/>
              <a:t>).x – first resolves the expression *</a:t>
            </a:r>
            <a:r>
              <a:rPr lang="en-US" dirty="0" err="1" smtClean="0"/>
              <a:t>ptr</a:t>
            </a:r>
            <a:r>
              <a:rPr lang="en-US" dirty="0" smtClean="0"/>
              <a:t> and then uses the pointer value to access the member x</a:t>
            </a:r>
          </a:p>
          <a:p>
            <a:pPr>
              <a:buNone/>
            </a:pPr>
            <a:r>
              <a:rPr lang="en-US" sz="2800" dirty="0" smtClean="0"/>
              <a:t>(*</a:t>
            </a:r>
            <a:r>
              <a:rPr lang="en-US" sz="2800" dirty="0" err="1" smtClean="0"/>
              <a:t>pointerName</a:t>
            </a:r>
            <a:r>
              <a:rPr lang="en-US" sz="2800" dirty="0" smtClean="0"/>
              <a:t>).field Name is same as </a:t>
            </a:r>
            <a:r>
              <a:rPr lang="en-US" sz="2800" dirty="0" err="1" smtClean="0"/>
              <a:t>pointerName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err="1" smtClean="0"/>
              <a:t>fieldName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			(Selection operator)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83B7CD-E0FD-4C6B-A470-3E50F37694F6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cap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Pointers to structures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/>
          <a:lstStyle/>
          <a:p>
            <a:pPr algn="just"/>
            <a:r>
              <a:rPr lang="en-US" dirty="0" smtClean="0"/>
              <a:t>Define a pointer for the structure </a:t>
            </a:r>
          </a:p>
          <a:p>
            <a:pPr lvl="1" algn="just"/>
            <a:r>
              <a:rPr lang="en-US" dirty="0" smtClean="0"/>
              <a:t>SAMPLE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=&amp;sam1;</a:t>
            </a:r>
          </a:p>
          <a:p>
            <a:pPr lvl="1" algn="just"/>
            <a:r>
              <a:rPr lang="en-US" dirty="0" smtClean="0"/>
              <a:t>Structure can be accessed using indirection operator (*) </a:t>
            </a:r>
            <a:r>
              <a:rPr lang="en-US" dirty="0" err="1" smtClean="0"/>
              <a:t>refering</a:t>
            </a:r>
            <a:r>
              <a:rPr lang="en-US" dirty="0" smtClean="0"/>
              <a:t> to the whole structure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45824B-DD75-46C9-AF76-43ED01426E77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of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(. )dot or member operator - Priority 17,  post ++-16, </a:t>
            </a:r>
          </a:p>
          <a:p>
            <a:pPr marL="0" indent="0">
              <a:buNone/>
            </a:pPr>
            <a:r>
              <a:rPr lang="en-US" dirty="0" smtClean="0"/>
              <a:t> Unary, </a:t>
            </a:r>
            <a:r>
              <a:rPr lang="en-US" dirty="0"/>
              <a:t>(&amp;) </a:t>
            </a:r>
            <a:r>
              <a:rPr lang="en-US" dirty="0" smtClean="0"/>
              <a:t>address, (*) indirection is  15,</a:t>
            </a:r>
          </a:p>
          <a:p>
            <a:pPr lvl="1"/>
            <a:r>
              <a:rPr lang="en-US" dirty="0" smtClean="0"/>
              <a:t>++sam2.x;// sequence is sam2.x and then ++</a:t>
            </a:r>
          </a:p>
          <a:p>
            <a:pPr lvl="1"/>
            <a:r>
              <a:rPr lang="en-US" dirty="0" smtClean="0"/>
              <a:t>sam2.x++;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fr.x</a:t>
            </a:r>
            <a:r>
              <a:rPr lang="en-US" dirty="0" smtClean="0"/>
              <a:t>;    same as &amp;(</a:t>
            </a:r>
            <a:r>
              <a:rPr lang="en-US" dirty="0" err="1" smtClean="0"/>
              <a:t>fr.x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*</a:t>
            </a:r>
            <a:r>
              <a:rPr lang="en-US" dirty="0" err="1" smtClean="0"/>
              <a:t>ptr.x</a:t>
            </a:r>
            <a:r>
              <a:rPr lang="en-US" dirty="0" smtClean="0"/>
              <a:t> is same as  *(</a:t>
            </a:r>
            <a:r>
              <a:rPr lang="en-US" dirty="0" err="1" smtClean="0"/>
              <a:t>ptr.x</a:t>
            </a:r>
            <a:r>
              <a:rPr lang="en-US" dirty="0" smtClean="0"/>
              <a:t>);// a structure </a:t>
            </a:r>
            <a:r>
              <a:rPr lang="en-US" dirty="0" err="1" smtClean="0"/>
              <a:t>ptr</a:t>
            </a:r>
            <a:r>
              <a:rPr lang="en-US" dirty="0" smtClean="0"/>
              <a:t> with variable x in it and it is of pointer type.</a:t>
            </a:r>
          </a:p>
          <a:p>
            <a:pPr lvl="1"/>
            <a:r>
              <a:rPr lang="en-US" dirty="0" smtClean="0"/>
              <a:t>(*</a:t>
            </a:r>
            <a:r>
              <a:rPr lang="en-US" dirty="0" err="1" smtClean="0"/>
              <a:t>ptr</a:t>
            </a:r>
            <a:r>
              <a:rPr lang="en-US" dirty="0" smtClean="0"/>
              <a:t>).x ;// </a:t>
            </a:r>
            <a:r>
              <a:rPr lang="en-US" dirty="0" err="1" smtClean="0"/>
              <a:t>ptr</a:t>
            </a:r>
            <a:r>
              <a:rPr lang="en-US" dirty="0" smtClean="0"/>
              <a:t> refers to whole structure and a reference to the variable x is carried out </a:t>
            </a:r>
          </a:p>
          <a:p>
            <a:pPr lvl="1"/>
            <a:r>
              <a:rPr lang="en-US" dirty="0" smtClean="0"/>
              <a:t>In other words resolves *</a:t>
            </a:r>
            <a:r>
              <a:rPr lang="en-US" dirty="0" err="1" smtClean="0"/>
              <a:t>ptr</a:t>
            </a:r>
            <a:r>
              <a:rPr lang="en-US" dirty="0" smtClean="0"/>
              <a:t> and then uses the pointer value to access the member x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2B33EE-0EFD-4809-A29B-A84B1B958E4E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Accessing structures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/>
          <a:lstStyle/>
          <a:p>
            <a:pPr algn="just"/>
            <a:r>
              <a:rPr lang="en-US" dirty="0" smtClean="0"/>
              <a:t>Each field in a structure can be accessed and manipulated using expressions and operators</a:t>
            </a:r>
          </a:p>
          <a:p>
            <a:pPr algn="just"/>
            <a:r>
              <a:rPr lang="en-US" dirty="0" smtClean="0"/>
              <a:t>Period (.) is used to distinguish normal identifiers from the members in the structure</a:t>
            </a:r>
          </a:p>
          <a:p>
            <a:pPr lvl="1" algn="just"/>
            <a:r>
              <a:rPr lang="en-US" dirty="0" smtClean="0"/>
              <a:t>e.g.  If (employee1.gender = = ‘M’ )   employee1.salary +=employee1.hra;</a:t>
            </a:r>
          </a:p>
          <a:p>
            <a:pPr lvl="1" algn="just"/>
            <a:r>
              <a:rPr lang="en-US" dirty="0" err="1" smtClean="0"/>
              <a:t>scanf</a:t>
            </a:r>
            <a:r>
              <a:rPr lang="en-US" dirty="0" smtClean="0"/>
              <a:t>(“%d %f %c “, &amp;sam1.empcode, &amp;sam1.salary, &amp;sam1.gender);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FFFC1E-A411-4AF0-B3EF-3E0897F9F618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Complex structure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Structure within structure (nested structures), arrays within structures, arrays of structures </a:t>
            </a:r>
          </a:p>
          <a:p>
            <a:pPr algn="just"/>
            <a:r>
              <a:rPr lang="en-US" dirty="0" smtClean="0"/>
              <a:t>Nesting must be done from inside out- innermost structure first, then next level, working upward toward the outer most inclusive structure</a:t>
            </a:r>
          </a:p>
          <a:p>
            <a:pPr algn="just"/>
            <a:r>
              <a:rPr lang="en-US" dirty="0" smtClean="0"/>
              <a:t>Each structure must be initialized completely before proceeding to the next number</a:t>
            </a:r>
          </a:p>
          <a:p>
            <a:pPr algn="just"/>
            <a:r>
              <a:rPr lang="en-US" dirty="0" smtClean="0"/>
              <a:t>Each structure enclosed in the braces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DFB86A0-AF91-4BA5-829B-8B151FD49B4A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73752"/>
          </a:xfrm>
        </p:spPr>
        <p:txBody>
          <a:bodyPr/>
          <a:lstStyle/>
          <a:p>
            <a:r>
              <a:rPr lang="en-US" dirty="0" smtClean="0"/>
              <a:t>The type definition</a:t>
            </a:r>
          </a:p>
          <a:p>
            <a:r>
              <a:rPr lang="en-US" dirty="0" smtClean="0"/>
              <a:t>Enumerated types</a:t>
            </a:r>
          </a:p>
          <a:p>
            <a:r>
              <a:rPr lang="en-US" dirty="0" smtClean="0"/>
              <a:t>Accessing structures</a:t>
            </a:r>
          </a:p>
          <a:p>
            <a:r>
              <a:rPr lang="en-US" dirty="0" smtClean="0"/>
              <a:t>Complex structures</a:t>
            </a:r>
          </a:p>
          <a:p>
            <a:r>
              <a:rPr lang="en-US" dirty="0" smtClean="0"/>
              <a:t>Arrays of structures</a:t>
            </a:r>
          </a:p>
          <a:p>
            <a:r>
              <a:rPr lang="en-US" dirty="0" smtClean="0"/>
              <a:t>Structures and functions                           2 hrs.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Behrouz</a:t>
            </a:r>
            <a:r>
              <a:rPr lang="en-US" dirty="0"/>
              <a:t> A. </a:t>
            </a:r>
            <a:r>
              <a:rPr lang="en-US" dirty="0" err="1"/>
              <a:t>Forouzan</a:t>
            </a:r>
            <a:r>
              <a:rPr lang="en-US" dirty="0"/>
              <a:t>, Richard F. </a:t>
            </a:r>
            <a:r>
              <a:rPr lang="en-US" dirty="0" err="1"/>
              <a:t>Gilberg</a:t>
            </a:r>
            <a:r>
              <a:rPr lang="en-US" dirty="0"/>
              <a:t> “A Structured Programming	 Approach Using </a:t>
            </a:r>
            <a:r>
              <a:rPr lang="en-US" dirty="0" err="1"/>
              <a:t>C”,Thomson</a:t>
            </a:r>
            <a:r>
              <a:rPr lang="en-US" dirty="0"/>
              <a:t>,  2</a:t>
            </a:r>
            <a:r>
              <a:rPr lang="en-US" baseline="30000" dirty="0"/>
              <a:t>nd</a:t>
            </a:r>
            <a:r>
              <a:rPr lang="en-US" dirty="0"/>
              <a:t>Edition,  2003.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8540DA-8625-41DF-88A6-07B83D9E100E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467600" cy="639762"/>
          </a:xfrm>
        </p:spPr>
        <p:txBody>
          <a:bodyPr/>
          <a:lstStyle/>
          <a:p>
            <a:r>
              <a:rPr lang="en-US" dirty="0" smtClean="0"/>
              <a:t>Structure within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364" y="762000"/>
            <a:ext cx="2209800" cy="24320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month;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day;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None/>
            </a:pPr>
            <a:r>
              <a:rPr lang="en-US" dirty="0" smtClean="0"/>
              <a:t>}DATE;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4867C6-5D4E-4FFE-A0C4-A71E81DFEE1D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90800" y="612693"/>
            <a:ext cx="3124200" cy="34353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 hour;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min;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sec;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}TIME;</a:t>
            </a:r>
          </a:p>
          <a:p>
            <a:pPr marL="0" indent="0">
              <a:buFont typeface="Wingdings"/>
              <a:buNone/>
            </a:pPr>
            <a:r>
              <a:rPr lang="en-US" dirty="0" smtClean="0">
                <a:solidFill>
                  <a:srgbClr val="FF0000"/>
                </a:solidFill>
              </a:rPr>
              <a:t>Preferred rather than nesting with declaration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48633" y="762000"/>
            <a:ext cx="2895600" cy="2743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{ DATE </a:t>
            </a:r>
            <a:r>
              <a:rPr lang="en-US" dirty="0" err="1" smtClean="0"/>
              <a:t>date</a:t>
            </a:r>
            <a:r>
              <a:rPr lang="en-US" dirty="0" smtClean="0"/>
              <a:t>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TIME </a:t>
            </a:r>
            <a:r>
              <a:rPr lang="en-US" dirty="0" err="1" smtClean="0"/>
              <a:t>time</a:t>
            </a:r>
            <a:r>
              <a:rPr lang="en-US" dirty="0" smtClean="0"/>
              <a:t>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}STAMP;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STAMP </a:t>
            </a:r>
            <a:r>
              <a:rPr lang="en-US" dirty="0" err="1" smtClean="0"/>
              <a:t>stamp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036414"/>
            <a:ext cx="6400800" cy="24320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{  STAMP </a:t>
            </a:r>
            <a:r>
              <a:rPr lang="en-US" dirty="0" err="1" smtClean="0"/>
              <a:t>startTime</a:t>
            </a:r>
            <a:r>
              <a:rPr lang="en-US" dirty="0" smtClean="0"/>
              <a:t>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STAMP </a:t>
            </a:r>
            <a:r>
              <a:rPr lang="en-US" dirty="0" err="1" smtClean="0"/>
              <a:t>endTime</a:t>
            </a:r>
            <a:r>
              <a:rPr lang="en-US" dirty="0" smtClean="0"/>
              <a:t>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} JOB;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JOB </a:t>
            </a:r>
            <a:r>
              <a:rPr lang="en-US" dirty="0" err="1" smtClean="0"/>
              <a:t>job</a:t>
            </a:r>
            <a:r>
              <a:rPr lang="en-US" dirty="0" smtClean="0"/>
              <a:t>;</a:t>
            </a:r>
          </a:p>
          <a:p>
            <a:pPr marL="0" indent="0">
              <a:buFont typeface="Wingdings"/>
              <a:buNone/>
            </a:pPr>
            <a:r>
              <a:rPr lang="en-US" dirty="0" err="1" smtClean="0">
                <a:solidFill>
                  <a:srgbClr val="FFCCFF"/>
                </a:solidFill>
              </a:rPr>
              <a:t>Job.startTime.time.hour</a:t>
            </a:r>
            <a:endParaRPr lang="en-US" dirty="0" smtClean="0">
              <a:solidFill>
                <a:srgbClr val="FFCC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dirty="0" smtClean="0">
                <a:solidFill>
                  <a:srgbClr val="FFCCFF"/>
                </a:solidFill>
              </a:rPr>
              <a:t>STAMP </a:t>
            </a:r>
            <a:r>
              <a:rPr lang="en-US" dirty="0" err="1" smtClean="0">
                <a:solidFill>
                  <a:srgbClr val="FFCCFF"/>
                </a:solidFill>
              </a:rPr>
              <a:t>stamp</a:t>
            </a:r>
            <a:r>
              <a:rPr lang="en-US" dirty="0" smtClean="0">
                <a:solidFill>
                  <a:srgbClr val="FFCCFF"/>
                </a:solidFill>
              </a:rPr>
              <a:t> ={5,10,1936},{23,45,30}};</a:t>
            </a:r>
            <a:endParaRPr lang="en-IN" dirty="0">
              <a:solidFill>
                <a:srgbClr val="FFCC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366234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ADVANTAGE ?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2036" y="404115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FFCCFF"/>
                </a:solidFill>
              </a:rPr>
              <a:t>Simple and flexible</a:t>
            </a:r>
            <a:r>
              <a:rPr lang="en-US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Defining arrays for structures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/>
          <a:lstStyle/>
          <a:p>
            <a:pPr algn="just"/>
            <a:r>
              <a:rPr lang="en-US" dirty="0" smtClean="0"/>
              <a:t>Structures can have more than one array as members. They can be accessed either by indexing through pointers as long as they are properly qualified with member operators</a:t>
            </a:r>
          </a:p>
          <a:p>
            <a:pPr algn="just"/>
            <a:r>
              <a:rPr lang="en-US" dirty="0" smtClean="0"/>
              <a:t>Like structures an array may be included within the structure or may be declared separately and then included</a:t>
            </a:r>
          </a:p>
          <a:p>
            <a:pPr algn="just"/>
            <a:r>
              <a:rPr lang="en-US" dirty="0" smtClean="0"/>
              <a:t>If declared separately, the declaration must be complete before it can be used in the structure</a:t>
            </a:r>
          </a:p>
          <a:p>
            <a:pPr algn="just"/>
            <a:r>
              <a:rPr lang="en-US" dirty="0" smtClean="0"/>
              <a:t>Regardless of how we declare the structure, each element will have the same reference. First to the structure and then to the array element</a:t>
            </a:r>
          </a:p>
          <a:p>
            <a:pPr algn="just"/>
            <a:r>
              <a:rPr lang="en-US" dirty="0" smtClean="0"/>
              <a:t>When structure contains array we can use pointers to refer directly to the array elements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831838-0343-4E4B-AA85-EEB2B4780A27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Array initialization in structures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/>
          <a:lstStyle/>
          <a:p>
            <a:pPr algn="just"/>
            <a:r>
              <a:rPr lang="en-US" dirty="0" smtClean="0"/>
              <a:t>Since array is a separate member, its values must be included in a separate set of braces</a:t>
            </a:r>
          </a:p>
          <a:p>
            <a:pPr algn="just"/>
            <a:r>
              <a:rPr lang="en-US" dirty="0" smtClean="0"/>
              <a:t>Use of pointers can save memory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DD5559-8AF1-4B17-BC27-272531C128D1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0" y="2057400"/>
            <a:ext cx="2895600" cy="24320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{ char month[16];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day;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}DATE;</a:t>
            </a:r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5400" y="1842655"/>
            <a:ext cx="3886200" cy="4038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{ char* month;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day;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}DATE;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DATE </a:t>
            </a:r>
            <a:r>
              <a:rPr lang="en-US" dirty="0" err="1" smtClean="0"/>
              <a:t>date</a:t>
            </a:r>
            <a:r>
              <a:rPr lang="en-US" dirty="0" smtClean="0"/>
              <a:t>;</a:t>
            </a:r>
          </a:p>
          <a:p>
            <a:pPr marL="365760" lvl="1" indent="0">
              <a:buNone/>
            </a:pPr>
            <a:r>
              <a:rPr lang="en-US" dirty="0" smtClean="0"/>
              <a:t>char may</a:t>
            </a:r>
            <a:r>
              <a:rPr lang="en-US" dirty="0"/>
              <a:t>[]=“May” </a:t>
            </a:r>
            <a:r>
              <a:rPr lang="en-US" dirty="0" err="1" smtClean="0"/>
              <a:t>date.month</a:t>
            </a:r>
            <a:r>
              <a:rPr lang="en-US" dirty="0" smtClean="0"/>
              <a:t>=may;</a:t>
            </a:r>
          </a:p>
          <a:p>
            <a:pPr marL="365760" lvl="1" indent="0">
              <a:buNone/>
            </a:pPr>
            <a:r>
              <a:rPr lang="en-US" dirty="0" smtClean="0"/>
              <a:t>// copy pointer to a string-assigns </a:t>
            </a:r>
            <a:r>
              <a:rPr lang="en-US" dirty="0"/>
              <a:t>month “May” to the structure </a:t>
            </a:r>
          </a:p>
          <a:p>
            <a:pPr marL="0" indent="0">
              <a:buFont typeface="Wingdings"/>
              <a:buNone/>
            </a:pPr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743" y="3851834"/>
            <a:ext cx="6719455" cy="29233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{ char name[20];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midterm[3];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final;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}STUDENT;</a:t>
            </a:r>
          </a:p>
          <a:p>
            <a:pPr marL="0" indent="0">
              <a:buFont typeface="Wingdings"/>
              <a:buNone/>
            </a:pPr>
            <a:r>
              <a:rPr lang="en-US" dirty="0" smtClean="0">
                <a:solidFill>
                  <a:srgbClr val="FFCCFF"/>
                </a:solidFill>
              </a:rPr>
              <a:t>STUDENT </a:t>
            </a:r>
            <a:r>
              <a:rPr lang="en-US" smtClean="0">
                <a:solidFill>
                  <a:srgbClr val="FFCCFF"/>
                </a:solidFill>
              </a:rPr>
              <a:t>s ={ </a:t>
            </a:r>
            <a:r>
              <a:rPr lang="en-US" dirty="0" smtClean="0">
                <a:solidFill>
                  <a:srgbClr val="FFCCFF"/>
                </a:solidFill>
              </a:rPr>
              <a:t>“Henry Pinto”, {2,3,4},9};</a:t>
            </a:r>
            <a:endParaRPr lang="en-IN" dirty="0">
              <a:solidFill>
                <a:srgbClr val="FFC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Array of structures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  <a:ln>
            <a:solidFill>
              <a:srgbClr val="FF0000"/>
            </a:solidFill>
          </a:ln>
        </p:spPr>
        <p:txBody>
          <a:bodyPr/>
          <a:lstStyle/>
          <a:p>
            <a:pPr algn="just"/>
            <a:r>
              <a:rPr lang="en-US" dirty="0" smtClean="0"/>
              <a:t>Create the array as done for normal array of integers</a:t>
            </a:r>
          </a:p>
          <a:p>
            <a:pPr lvl="1" algn="just"/>
            <a:r>
              <a:rPr lang="en-US" dirty="0" smtClean="0"/>
              <a:t>E.g. </a:t>
            </a:r>
          </a:p>
          <a:p>
            <a:pPr lvl="1" algn="just"/>
            <a:r>
              <a:rPr lang="en-US" dirty="0" smtClean="0"/>
              <a:t>STUDENT </a:t>
            </a:r>
            <a:r>
              <a:rPr lang="en-US" dirty="0" err="1" smtClean="0"/>
              <a:t>stuary</a:t>
            </a:r>
            <a:r>
              <a:rPr lang="en-US" dirty="0" smtClean="0"/>
              <a:t>[50];</a:t>
            </a:r>
          </a:p>
          <a:p>
            <a:pPr lvl="1" algn="just"/>
            <a:r>
              <a:rPr lang="en-US" dirty="0" smtClean="0"/>
              <a:t>To access the midterm marks of one of the subject 1 for student 4, we can write</a:t>
            </a:r>
          </a:p>
          <a:p>
            <a:pPr lvl="1" algn="just"/>
            <a:r>
              <a:rPr lang="en-US" dirty="0" err="1" smtClean="0"/>
              <a:t>studAry</a:t>
            </a:r>
            <a:r>
              <a:rPr lang="en-US" dirty="0" smtClean="0"/>
              <a:t>[4].midterm[1];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0070C0"/>
                </a:solidFill>
              </a:rPr>
              <a:t>index operator the member operator, the selection operator</a:t>
            </a:r>
            <a:r>
              <a:rPr lang="en-US" dirty="0" smtClean="0">
                <a:solidFill>
                  <a:srgbClr val="FF0000"/>
                </a:solidFill>
              </a:rPr>
              <a:t> have same precedence and associativity is from </a:t>
            </a:r>
            <a:r>
              <a:rPr lang="en-US" dirty="0" smtClean="0">
                <a:solidFill>
                  <a:srgbClr val="0070C0"/>
                </a:solidFill>
              </a:rPr>
              <a:t>left to right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A592368-664A-4AB3-8919-794D33909DB6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pointers for structures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2A1518-22A2-44FF-B673-350BA3A15F68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838200"/>
            <a:ext cx="8077200" cy="601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{ char name[20];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midterm[3];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final;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}STUDENT;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STUDENT </a:t>
            </a:r>
            <a:r>
              <a:rPr lang="en-US" dirty="0" err="1" smtClean="0"/>
              <a:t>stuArray</a:t>
            </a:r>
            <a:r>
              <a:rPr lang="en-US" dirty="0" smtClean="0"/>
              <a:t>[3]={</a:t>
            </a:r>
          </a:p>
          <a:p>
            <a:pPr marL="0" indent="0">
              <a:buFont typeface="Wingdings"/>
              <a:buNone/>
            </a:pPr>
            <a:r>
              <a:rPr lang="en-US" dirty="0"/>
              <a:t>	</a:t>
            </a:r>
            <a:r>
              <a:rPr lang="en-US" dirty="0" smtClean="0"/>
              <a:t>			{“Mahesh”,{10,20,25},80},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{“Ramesh”,{20,10,15},70},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{“Suresh”,{15,20,15},60}</a:t>
            </a:r>
          </a:p>
          <a:p>
            <a:pPr marL="0" indent="0">
              <a:buNone/>
            </a:pPr>
            <a:r>
              <a:rPr lang="en-US" dirty="0" smtClean="0"/>
              <a:t>				};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3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pointers for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37309"/>
            <a:ext cx="78486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STUDENT </a:t>
            </a:r>
            <a:r>
              <a:rPr lang="en-US" dirty="0" err="1" smtClean="0"/>
              <a:t>stuArray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/>
              <a:t>STUDENT *p= </a:t>
            </a:r>
            <a:r>
              <a:rPr lang="en-US" dirty="0" err="1" smtClean="0"/>
              <a:t>stuArray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STUDENT *</a:t>
            </a:r>
            <a:r>
              <a:rPr lang="en-US" dirty="0" err="1" smtClean="0"/>
              <a:t>pLast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float </a:t>
            </a:r>
            <a:r>
              <a:rPr lang="en-US" dirty="0" err="1" smtClean="0">
                <a:sym typeface="Wingdings" pitchFamily="2" charset="2"/>
              </a:rPr>
              <a:t>midavg</a:t>
            </a:r>
            <a:r>
              <a:rPr lang="en-US" dirty="0" smtClean="0">
                <a:sym typeface="Wingdings" pitchFamily="2" charset="2"/>
              </a:rPr>
              <a:t>[3];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total;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pLast</a:t>
            </a:r>
            <a:r>
              <a:rPr lang="en-US" dirty="0" smtClean="0"/>
              <a:t>=p+2;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=0;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&lt;3;i++)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sum=0;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for(p=</a:t>
            </a:r>
            <a:r>
              <a:rPr lang="en-US" dirty="0" err="1" smtClean="0">
                <a:solidFill>
                  <a:srgbClr val="0070C0"/>
                </a:solidFill>
              </a:rPr>
              <a:t>stuArray</a:t>
            </a:r>
            <a:r>
              <a:rPr lang="en-US" dirty="0" smtClean="0">
                <a:solidFill>
                  <a:srgbClr val="0070C0"/>
                </a:solidFill>
              </a:rPr>
              <a:t>; p&lt;=</a:t>
            </a:r>
            <a:r>
              <a:rPr lang="en-US" dirty="0" err="1" smtClean="0">
                <a:solidFill>
                  <a:srgbClr val="0070C0"/>
                </a:solidFill>
              </a:rPr>
              <a:t>pLast;p</a:t>
            </a:r>
            <a:r>
              <a:rPr lang="en-US" dirty="0" smtClean="0">
                <a:solidFill>
                  <a:srgbClr val="0070C0"/>
                </a:solidFill>
              </a:rPr>
              <a:t>++)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sum=</a:t>
            </a:r>
            <a:r>
              <a:rPr lang="en-US" dirty="0" err="1" smtClean="0">
                <a:solidFill>
                  <a:srgbClr val="0070C0"/>
                </a:solidFill>
              </a:rPr>
              <a:t>sum+p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midterm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];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}</a:t>
            </a:r>
            <a:endParaRPr lang="en-US" dirty="0" smtClean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midavg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]=sum/3.0; //avg.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for 3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students for the three tests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3A0E5C-C22D-4725-A7C3-F4421016C834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1200" y="609599"/>
            <a:ext cx="2667000" cy="29233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{ char name[20];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midterm[3];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final;</a:t>
            </a:r>
          </a:p>
          <a:p>
            <a:pPr marL="0" indent="0">
              <a:buFont typeface="Wingdings"/>
              <a:buNone/>
            </a:pPr>
            <a:r>
              <a:rPr lang="en-US" dirty="0" smtClean="0"/>
              <a:t>}STUDENT;</a:t>
            </a:r>
          </a:p>
        </p:txBody>
      </p:sp>
    </p:spTree>
    <p:extLst>
      <p:ext uri="{BB962C8B-B14F-4D97-AF65-F5344CB8AC3E}">
        <p14:creationId xmlns:p14="http://schemas.microsoft.com/office/powerpoint/2010/main" val="36041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Structures and functions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/>
          <a:lstStyle/>
          <a:p>
            <a:pPr algn="just"/>
            <a:r>
              <a:rPr lang="en-US" dirty="0" smtClean="0"/>
              <a:t>For structures to be useful, we must be able to pass them to functions and return them</a:t>
            </a:r>
          </a:p>
          <a:p>
            <a:pPr algn="just"/>
            <a:r>
              <a:rPr lang="en-US" dirty="0" smtClean="0"/>
              <a:t>A function can access the members of a structure in three ways</a:t>
            </a:r>
          </a:p>
          <a:p>
            <a:pPr lvl="1" algn="just"/>
            <a:r>
              <a:rPr lang="en-US" dirty="0" smtClean="0"/>
              <a:t>Individual members can be passed to the function</a:t>
            </a:r>
          </a:p>
          <a:p>
            <a:pPr lvl="1" algn="just"/>
            <a:r>
              <a:rPr lang="en-US" dirty="0" smtClean="0"/>
              <a:t>Whole structure can be passed and the function can access the member using pass by value</a:t>
            </a:r>
          </a:p>
          <a:p>
            <a:pPr lvl="1" algn="just"/>
            <a:r>
              <a:rPr lang="en-US" dirty="0" smtClean="0"/>
              <a:t>The address of a structure or member can be passed, and the function can access the members through indirection and selection operators ( pass by address)</a:t>
            </a:r>
          </a:p>
          <a:p>
            <a:pPr algn="just"/>
            <a:r>
              <a:rPr lang="en-US" dirty="0" smtClean="0"/>
              <a:t>We can send the individual elements or the whole structure to a function</a:t>
            </a:r>
          </a:p>
          <a:p>
            <a:pPr algn="just"/>
            <a:r>
              <a:rPr lang="en-US" dirty="0" smtClean="0"/>
              <a:t>A function can also return a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D2338F-2F03-4695-BFB5-BD3B5F5FE2D2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Passing structures through pointers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When structures are large, efficiency could suffer, especially with heavily used function -Pass structures through pointers</a:t>
            </a:r>
          </a:p>
          <a:p>
            <a:pPr algn="just"/>
            <a:r>
              <a:rPr lang="en-US" dirty="0" smtClean="0"/>
              <a:t>It is common to pass structures through pointers when the structure is in dynamic memory</a:t>
            </a:r>
          </a:p>
          <a:p>
            <a:pPr algn="just"/>
            <a:r>
              <a:rPr lang="en-US" dirty="0" smtClean="0"/>
              <a:t>Selection operator (</a:t>
            </a:r>
            <a:r>
              <a:rPr lang="en-US" dirty="0" smtClean="0">
                <a:sym typeface="Wingdings" pitchFamily="2" charset="2"/>
              </a:rPr>
              <a:t>) has higher precedence than the address operator(&amp;) and it can be coded without parenthesis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e.g.</a:t>
            </a:r>
          </a:p>
          <a:p>
            <a:pPr algn="just">
              <a:buNone/>
            </a:pPr>
            <a:r>
              <a:rPr lang="en-US" dirty="0" smtClean="0">
                <a:sym typeface="Wingdings" pitchFamily="2" charset="2"/>
              </a:rPr>
              <a:t> 	&amp;</a:t>
            </a:r>
            <a:r>
              <a:rPr lang="en-US" dirty="0" err="1" smtClean="0">
                <a:sym typeface="Wingdings" pitchFamily="2" charset="2"/>
              </a:rPr>
              <a:t>ptrnumerator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algn="just">
              <a:buNone/>
            </a:pPr>
            <a:r>
              <a:rPr lang="en-US" sz="2400" dirty="0" smtClean="0">
                <a:sym typeface="Wingdings" pitchFamily="2" charset="2"/>
              </a:rPr>
              <a:t>   &amp;(*</a:t>
            </a:r>
            <a:r>
              <a:rPr lang="en-US" sz="2400" dirty="0" err="1" smtClean="0">
                <a:sym typeface="Wingdings" pitchFamily="2" charset="2"/>
              </a:rPr>
              <a:t>pFr</a:t>
            </a:r>
            <a:r>
              <a:rPr lang="en-US" sz="2400" dirty="0" smtClean="0">
                <a:sym typeface="Wingdings" pitchFamily="2" charset="2"/>
              </a:rPr>
              <a:t>).denominator  // member operator has higher precedence over indirection operator and address operator</a:t>
            </a:r>
          </a:p>
          <a:p>
            <a:pPr algn="just">
              <a:buNone/>
            </a:pPr>
            <a:r>
              <a:rPr lang="en-US" dirty="0" smtClean="0">
                <a:sym typeface="Wingdings" pitchFamily="2" charset="2"/>
              </a:rPr>
              <a:t>Since the address and member operator are the same level, we need to use the parenthesis only around the pointer dereference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E68D4E-E770-43D5-87D0-9F4D47902FAA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8BCCB9-7696-489E-9DC9-48C09CB50189}" type="datetime1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Type Definition (</a:t>
            </a:r>
            <a:r>
              <a:rPr lang="en-US" cap="none" dirty="0" err="1" smtClean="0"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It gives the name to a data type by creating a new type that can be used anywhere a type is permitted</a:t>
            </a:r>
          </a:p>
          <a:p>
            <a:pPr algn="just"/>
            <a:r>
              <a:rPr lang="en-US" dirty="0" smtClean="0"/>
              <a:t>Advantage</a:t>
            </a:r>
          </a:p>
          <a:p>
            <a:pPr lvl="1" algn="just"/>
            <a:r>
              <a:rPr lang="en-US" dirty="0" smtClean="0"/>
              <a:t>Allows to replace a complex name such as a pointer declaration with </a:t>
            </a:r>
            <a:r>
              <a:rPr lang="en-US" dirty="0" err="1" smtClean="0"/>
              <a:t>mnemoic</a:t>
            </a:r>
            <a:r>
              <a:rPr lang="en-US" dirty="0" smtClean="0"/>
              <a:t> that makes the program easier to read and follow</a:t>
            </a:r>
          </a:p>
          <a:p>
            <a:pPr lvl="1" algn="just"/>
            <a:r>
              <a:rPr lang="en-US" dirty="0" err="1" smtClean="0"/>
              <a:t>typedef</a:t>
            </a:r>
            <a:r>
              <a:rPr lang="en-US" dirty="0" smtClean="0"/>
              <a:t>   type  IDENTIFIER ;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e.g. </a:t>
            </a:r>
          </a:p>
          <a:p>
            <a:pPr lvl="1" algn="just"/>
            <a:r>
              <a:rPr lang="en-US" dirty="0" err="1" smtClean="0"/>
              <a:t>typedef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INTEGER;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char * </a:t>
            </a:r>
            <a:r>
              <a:rPr lang="en-US" dirty="0" err="1" smtClean="0"/>
              <a:t>stringPtrArray</a:t>
            </a:r>
            <a:r>
              <a:rPr lang="en-US" dirty="0" smtClean="0"/>
              <a:t>[20];   can be written as </a:t>
            </a:r>
          </a:p>
          <a:p>
            <a:pPr lvl="2" algn="just">
              <a:buNone/>
            </a:pPr>
            <a:r>
              <a:rPr lang="en-US" sz="2000" dirty="0" err="1" smtClean="0"/>
              <a:t>typedef</a:t>
            </a:r>
            <a:r>
              <a:rPr lang="en-US" sz="2000" dirty="0" smtClean="0"/>
              <a:t> char *STRING;</a:t>
            </a:r>
          </a:p>
          <a:p>
            <a:pPr lvl="2" algn="just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stringPtrArray</a:t>
            </a:r>
            <a:r>
              <a:rPr lang="en-US" sz="2000" dirty="0" smtClean="0"/>
              <a:t>[20];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3E69C03-CD95-4629-90B6-A5337085FCB7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rot="20633315">
            <a:off x="-404819" y="3508263"/>
            <a:ext cx="1758256" cy="626356"/>
          </a:xfrm>
          <a:prstGeom prst="wedgeEllipseCallout">
            <a:avLst>
              <a:gd name="adj1" fmla="val 38785"/>
              <a:gd name="adj2" fmla="val -76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1371600" y="3276600"/>
            <a:ext cx="2459424" cy="685800"/>
          </a:xfrm>
          <a:prstGeom prst="wedgeEllipseCallout">
            <a:avLst>
              <a:gd name="adj1" fmla="val -29545"/>
              <a:gd name="adj2" fmla="val -86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or derived  type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 rot="21175706">
            <a:off x="4323117" y="2882549"/>
            <a:ext cx="2999546" cy="1093772"/>
          </a:xfrm>
          <a:prstGeom prst="wedgeEllipseCallout">
            <a:avLst>
              <a:gd name="adj1" fmla="val -75513"/>
              <a:gd name="adj2" fmla="val -65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dirty="0" smtClean="0"/>
              <a:t>Traditionally upper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Enumerated types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/>
          <a:lstStyle/>
          <a:p>
            <a:pPr algn="just"/>
            <a:r>
              <a:rPr lang="en-US" i="1" dirty="0" err="1" smtClean="0"/>
              <a:t>enum</a:t>
            </a:r>
            <a:r>
              <a:rPr lang="en-US" dirty="0" smtClean="0"/>
              <a:t> is built on </a:t>
            </a:r>
            <a:r>
              <a:rPr lang="en-US" dirty="0" smtClean="0">
                <a:solidFill>
                  <a:srgbClr val="00B050"/>
                </a:solidFill>
              </a:rPr>
              <a:t>integer</a:t>
            </a:r>
            <a:r>
              <a:rPr lang="en-US" dirty="0" smtClean="0"/>
              <a:t> types</a:t>
            </a:r>
          </a:p>
          <a:p>
            <a:pPr algn="just"/>
            <a:r>
              <a:rPr lang="en-US" dirty="0" smtClean="0"/>
              <a:t>Each integer value is given  an identifier called an </a:t>
            </a:r>
            <a:r>
              <a:rPr lang="en-US" b="1" dirty="0" smtClean="0"/>
              <a:t>enumeration constant</a:t>
            </a:r>
          </a:p>
          <a:p>
            <a:pPr algn="just"/>
            <a:r>
              <a:rPr lang="en-US" dirty="0" smtClean="0"/>
              <a:t>It allows to use symbolic names rather than numbers which makes our programs much more readable </a:t>
            </a:r>
          </a:p>
          <a:p>
            <a:pPr algn="just"/>
            <a:r>
              <a:rPr lang="en-US" dirty="0" smtClean="0"/>
              <a:t>Once enumerated types are defined, we can create variables from standard types</a:t>
            </a:r>
          </a:p>
          <a:p>
            <a:pPr algn="just"/>
            <a:r>
              <a:rPr lang="en-US" dirty="0" smtClean="0"/>
              <a:t>C allows the enumerated constants or variables that hold enumerated constants, to be used anywhere that integers can be used</a:t>
            </a:r>
          </a:p>
          <a:p>
            <a:pPr algn="just"/>
            <a:r>
              <a:rPr lang="en-US" dirty="0" smtClean="0"/>
              <a:t>Keep enumerated types separate from integer types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0FC9B4-08F0-477B-8DCA-87B43B621FA1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458200" cy="5559552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enum</a:t>
            </a:r>
            <a:r>
              <a:rPr lang="en-US" dirty="0" smtClean="0"/>
              <a:t> { enumeration constants } </a:t>
            </a:r>
            <a:r>
              <a:rPr lang="en-US" dirty="0" err="1" smtClean="0"/>
              <a:t>variable_identifier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smtClean="0"/>
              <a:t>Format 1 : Enumerated variable</a:t>
            </a:r>
          </a:p>
          <a:p>
            <a:pPr algn="just"/>
            <a:r>
              <a:rPr lang="en-US" dirty="0" err="1" smtClean="0"/>
              <a:t>enum</a:t>
            </a:r>
            <a:r>
              <a:rPr lang="en-US" dirty="0" smtClean="0"/>
              <a:t> tag { enumeration constants };</a:t>
            </a:r>
          </a:p>
          <a:p>
            <a:pPr algn="just"/>
            <a:r>
              <a:rPr lang="en-US" dirty="0" err="1" smtClean="0"/>
              <a:t>enum</a:t>
            </a:r>
            <a:r>
              <a:rPr lang="en-US" dirty="0" smtClean="0"/>
              <a:t> tag </a:t>
            </a:r>
            <a:r>
              <a:rPr lang="en-US" dirty="0" err="1" smtClean="0"/>
              <a:t>variable_identifier</a:t>
            </a:r>
            <a:r>
              <a:rPr lang="en-US" dirty="0" smtClean="0"/>
              <a:t>; // Tag is a </a:t>
            </a:r>
            <a:r>
              <a:rPr lang="en-US" dirty="0" err="1" smtClean="0"/>
              <a:t>enum</a:t>
            </a:r>
            <a:r>
              <a:rPr lang="en-US" dirty="0" smtClean="0"/>
              <a:t> identifier</a:t>
            </a:r>
          </a:p>
          <a:p>
            <a:pPr lvl="1" algn="just"/>
            <a:r>
              <a:rPr lang="en-US" dirty="0" smtClean="0"/>
              <a:t>Format 2: enumerated tag</a:t>
            </a:r>
          </a:p>
          <a:p>
            <a:pPr algn="just"/>
            <a:r>
              <a:rPr lang="en-US" dirty="0" smtClean="0"/>
              <a:t>  To use multiple enumerated types in a program, you need to create an enumerated type</a:t>
            </a:r>
          </a:p>
          <a:p>
            <a:pPr algn="just"/>
            <a:r>
              <a:rPr lang="en-US" dirty="0" smtClean="0"/>
              <a:t>It includes a tag after the keyword  </a:t>
            </a:r>
            <a:r>
              <a:rPr lang="en-US" dirty="0" err="1" smtClean="0"/>
              <a:t>enum</a:t>
            </a:r>
            <a:r>
              <a:rPr lang="en-US" dirty="0" smtClean="0"/>
              <a:t>; the tag is an </a:t>
            </a:r>
            <a:r>
              <a:rPr lang="en-US" dirty="0" err="1" smtClean="0"/>
              <a:t>enum</a:t>
            </a:r>
            <a:r>
              <a:rPr lang="en-US" dirty="0" smtClean="0"/>
              <a:t> identifier</a:t>
            </a:r>
          </a:p>
          <a:p>
            <a:pPr algn="just"/>
            <a:r>
              <a:rPr lang="en-US" dirty="0" err="1" smtClean="0"/>
              <a:t>enum</a:t>
            </a:r>
            <a:r>
              <a:rPr lang="en-US" dirty="0" smtClean="0"/>
              <a:t> is list of one or more constant identifiers separated by commas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736578-2F7E-4BC3-82BE-71F3885783E4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Enumerated types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458200" cy="55595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Example of enumeration </a:t>
            </a:r>
          </a:p>
          <a:p>
            <a:pPr lvl="1" algn="just"/>
            <a:r>
              <a:rPr lang="en-US" dirty="0" err="1" smtClean="0"/>
              <a:t>enum</a:t>
            </a:r>
            <a:r>
              <a:rPr lang="en-US" dirty="0" smtClean="0"/>
              <a:t> months { </a:t>
            </a:r>
            <a:r>
              <a:rPr lang="en-US" dirty="0" err="1" smtClean="0"/>
              <a:t>jan</a:t>
            </a:r>
            <a:r>
              <a:rPr lang="en-US" dirty="0" smtClean="0"/>
              <a:t>, </a:t>
            </a:r>
            <a:r>
              <a:rPr lang="en-US" dirty="0" err="1" smtClean="0"/>
              <a:t>feb</a:t>
            </a:r>
            <a:r>
              <a:rPr lang="en-US" dirty="0" smtClean="0"/>
              <a:t>, </a:t>
            </a:r>
            <a:r>
              <a:rPr lang="en-US" dirty="0" err="1" smtClean="0"/>
              <a:t>mar,april,may</a:t>
            </a:r>
            <a:r>
              <a:rPr lang="en-US" dirty="0" smtClean="0"/>
              <a:t>}; </a:t>
            </a:r>
          </a:p>
          <a:p>
            <a:pPr lvl="1" algn="just"/>
            <a:r>
              <a:rPr lang="en-US" dirty="0" smtClean="0"/>
              <a:t>                         //no variable is created only </a:t>
            </a:r>
            <a:r>
              <a:rPr lang="en-US" dirty="0" smtClean="0">
                <a:solidFill>
                  <a:srgbClr val="0070C0"/>
                </a:solidFill>
              </a:rPr>
              <a:t>type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enum</a:t>
            </a:r>
            <a:r>
              <a:rPr lang="en-US" dirty="0" smtClean="0"/>
              <a:t> months</a:t>
            </a:r>
          </a:p>
          <a:p>
            <a:pPr lvl="1" algn="just"/>
            <a:r>
              <a:rPr lang="en-US" dirty="0" smtClean="0"/>
              <a:t>Here </a:t>
            </a:r>
            <a:r>
              <a:rPr lang="en-US" dirty="0" err="1" smtClean="0"/>
              <a:t>jan</a:t>
            </a:r>
            <a:r>
              <a:rPr lang="en-US" dirty="0" smtClean="0"/>
              <a:t> equates to 0, </a:t>
            </a:r>
            <a:r>
              <a:rPr lang="en-US" dirty="0" err="1" smtClean="0"/>
              <a:t>feb</a:t>
            </a:r>
            <a:r>
              <a:rPr lang="en-US" dirty="0" smtClean="0"/>
              <a:t> to 1 and so on</a:t>
            </a:r>
          </a:p>
          <a:p>
            <a:pPr lvl="1" algn="just"/>
            <a:r>
              <a:rPr lang="en-US" dirty="0" err="1" smtClean="0"/>
              <a:t>enum</a:t>
            </a:r>
            <a:r>
              <a:rPr lang="en-US" dirty="0" smtClean="0"/>
              <a:t> months {</a:t>
            </a:r>
            <a:r>
              <a:rPr lang="en-US" dirty="0" err="1" smtClean="0"/>
              <a:t>jan</a:t>
            </a:r>
            <a:r>
              <a:rPr lang="en-US" dirty="0" smtClean="0"/>
              <a:t>=1, </a:t>
            </a:r>
            <a:r>
              <a:rPr lang="en-US" dirty="0" err="1" smtClean="0"/>
              <a:t>feb</a:t>
            </a:r>
            <a:r>
              <a:rPr lang="en-US" dirty="0" smtClean="0"/>
              <a:t> , </a:t>
            </a:r>
            <a:r>
              <a:rPr lang="en-US" dirty="0" err="1" smtClean="0"/>
              <a:t>jun</a:t>
            </a:r>
            <a:r>
              <a:rPr lang="en-US" dirty="0" smtClean="0"/>
              <a:t>=6, </a:t>
            </a:r>
            <a:r>
              <a:rPr lang="en-US" dirty="0" err="1" smtClean="0"/>
              <a:t>aug</a:t>
            </a:r>
            <a:r>
              <a:rPr lang="en-US" dirty="0" smtClean="0"/>
              <a:t>=1};</a:t>
            </a:r>
          </a:p>
          <a:p>
            <a:pPr lvl="1" algn="just"/>
            <a:r>
              <a:rPr lang="en-US" dirty="0" err="1" smtClean="0"/>
              <a:t>enum</a:t>
            </a:r>
            <a:r>
              <a:rPr lang="en-US" dirty="0" smtClean="0"/>
              <a:t> months </a:t>
            </a:r>
            <a:r>
              <a:rPr lang="en-US" dirty="0" err="1" smtClean="0"/>
              <a:t>birthmonth</a:t>
            </a:r>
            <a:r>
              <a:rPr lang="en-US" dirty="0" smtClean="0"/>
              <a:t>;</a:t>
            </a:r>
          </a:p>
          <a:p>
            <a:pPr lvl="1" algn="just">
              <a:buNone/>
            </a:pPr>
            <a:r>
              <a:rPr lang="en-US" dirty="0" smtClean="0"/>
              <a:t>                                // </a:t>
            </a:r>
            <a:r>
              <a:rPr lang="en-US" dirty="0" err="1" smtClean="0"/>
              <a:t>birthmonth</a:t>
            </a:r>
            <a:r>
              <a:rPr lang="en-US" dirty="0" smtClean="0"/>
              <a:t> is enumerated month variable</a:t>
            </a:r>
          </a:p>
          <a:p>
            <a:pPr lvl="1"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62A1DB8-5691-423A-AB12-9F9404E122AB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Enumerated types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914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Enumerated type definition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382000" cy="5559552"/>
          </a:xfrm>
        </p:spPr>
        <p:txBody>
          <a:bodyPr/>
          <a:lstStyle/>
          <a:p>
            <a:pPr algn="just"/>
            <a:r>
              <a:rPr lang="en-US" dirty="0" err="1" smtClean="0"/>
              <a:t>enum</a:t>
            </a:r>
            <a:r>
              <a:rPr lang="en-US" dirty="0" smtClean="0"/>
              <a:t>  colors{ red, white, blue};</a:t>
            </a:r>
          </a:p>
          <a:p>
            <a:pPr algn="just"/>
            <a:r>
              <a:rPr lang="en-US" dirty="0" err="1" smtClean="0"/>
              <a:t>enum</a:t>
            </a:r>
            <a:r>
              <a:rPr lang="en-US" dirty="0" smtClean="0"/>
              <a:t> colors </a:t>
            </a:r>
            <a:r>
              <a:rPr lang="en-US" dirty="0" err="1" smtClean="0"/>
              <a:t>acolor</a:t>
            </a:r>
            <a:r>
              <a:rPr lang="en-US" dirty="0" smtClean="0"/>
              <a:t>;</a:t>
            </a:r>
          </a:p>
          <a:p>
            <a:pPr lvl="1" algn="just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Enumerated tag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{ </a:t>
            </a:r>
            <a:r>
              <a:rPr lang="en-US" dirty="0" err="1" smtClean="0"/>
              <a:t>red,white</a:t>
            </a:r>
            <a:r>
              <a:rPr lang="en-US" dirty="0" smtClean="0"/>
              <a:t>, blue } COLORS; </a:t>
            </a:r>
          </a:p>
          <a:p>
            <a:pPr lvl="1" algn="just">
              <a:buNone/>
            </a:pPr>
            <a:r>
              <a:rPr lang="en-US" dirty="0" smtClean="0"/>
              <a:t>                                                                              //tag is not used</a:t>
            </a:r>
          </a:p>
          <a:p>
            <a:pPr algn="just"/>
            <a:r>
              <a:rPr lang="en-US" dirty="0" smtClean="0"/>
              <a:t>COLORS </a:t>
            </a:r>
            <a:r>
              <a:rPr lang="en-US" dirty="0" err="1" smtClean="0"/>
              <a:t>aColor</a:t>
            </a:r>
            <a:r>
              <a:rPr lang="en-US" dirty="0" smtClean="0"/>
              <a:t>;</a:t>
            </a:r>
          </a:p>
          <a:p>
            <a:pPr lvl="1" algn="just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Enumerated </a:t>
            </a:r>
            <a:r>
              <a:rPr lang="en-US" dirty="0" err="1" smtClean="0">
                <a:solidFill>
                  <a:srgbClr val="0070C0"/>
                </a:solidFill>
              </a:rPr>
              <a:t>typedef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FD979E-69D4-429D-9162-8E33F3643A4C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498B07-2EB5-410A-A632-7C9744F6AAFC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Smitha N Pai, Dept. Of CSE         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7848600" cy="487375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63436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05075"/>
            <a:ext cx="198120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4586286"/>
            <a:ext cx="2181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18" y="2571750"/>
            <a:ext cx="13716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94" y="3887931"/>
            <a:ext cx="254923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7" y="2505075"/>
            <a:ext cx="347662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46" y="3163598"/>
            <a:ext cx="2733675" cy="57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76674"/>
            <a:ext cx="2489921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623</TotalTime>
  <Words>1905</Words>
  <Application>Microsoft Office PowerPoint</Application>
  <PresentationFormat>On-screen Show (4:3)</PresentationFormat>
  <Paragraphs>348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Derived Types</vt:lpstr>
      <vt:lpstr>PowerPoint Presentation</vt:lpstr>
      <vt:lpstr>PowerPoint Presentation</vt:lpstr>
      <vt:lpstr>Type Definition (typedef)</vt:lpstr>
      <vt:lpstr>Enumerated types</vt:lpstr>
      <vt:lpstr>Enumerated types</vt:lpstr>
      <vt:lpstr>Enumerated types</vt:lpstr>
      <vt:lpstr>Enumerated type definition</vt:lpstr>
      <vt:lpstr>PowerPoint Presentation</vt:lpstr>
      <vt:lpstr>Structure</vt:lpstr>
      <vt:lpstr>Structure</vt:lpstr>
      <vt:lpstr>Structure</vt:lpstr>
      <vt:lpstr>Structure format variation</vt:lpstr>
      <vt:lpstr>Example</vt:lpstr>
      <vt:lpstr>Accessing Structure</vt:lpstr>
      <vt:lpstr> Pointers to structures</vt:lpstr>
      <vt:lpstr>Priority of operators</vt:lpstr>
      <vt:lpstr>Accessing structures</vt:lpstr>
      <vt:lpstr>Complex structure</vt:lpstr>
      <vt:lpstr>Structure within structure</vt:lpstr>
      <vt:lpstr>Defining arrays for structures</vt:lpstr>
      <vt:lpstr>Array initialization in structures</vt:lpstr>
      <vt:lpstr>Array of structures</vt:lpstr>
      <vt:lpstr>Use of pointers for structures</vt:lpstr>
      <vt:lpstr>Use of pointers for structures</vt:lpstr>
      <vt:lpstr>Structures and functions</vt:lpstr>
      <vt:lpstr>Passing structures through pointers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Derived Types</dc:title>
  <dc:creator/>
  <cp:lastModifiedBy>Admin</cp:lastModifiedBy>
  <cp:revision>109</cp:revision>
  <dcterms:created xsi:type="dcterms:W3CDTF">2006-08-16T00:00:00Z</dcterms:created>
  <dcterms:modified xsi:type="dcterms:W3CDTF">2013-08-21T08:53:22Z</dcterms:modified>
</cp:coreProperties>
</file>