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80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267" r:id="rId37"/>
    <p:sldId id="266" r:id="rId38"/>
    <p:sldId id="269" r:id="rId39"/>
    <p:sldId id="272" r:id="rId40"/>
    <p:sldId id="273" r:id="rId41"/>
    <p:sldId id="275" r:id="rId42"/>
    <p:sldId id="278" r:id="rId43"/>
    <p:sldId id="257" r:id="rId44"/>
    <p:sldId id="281" r:id="rId45"/>
    <p:sldId id="258" r:id="rId46"/>
    <p:sldId id="282" r:id="rId47"/>
    <p:sldId id="259" r:id="rId48"/>
    <p:sldId id="260" r:id="rId49"/>
    <p:sldId id="262" r:id="rId50"/>
    <p:sldId id="263" r:id="rId51"/>
    <p:sldId id="264" r:id="rId52"/>
    <p:sldId id="26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645A1-9963-4E3B-B6D2-AB97613E3C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05798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C95B4-EB4A-4CF9-9282-5272F0CF0C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727705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16113"/>
            <a:ext cx="3771900" cy="4033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916113"/>
            <a:ext cx="3771900" cy="1939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8438"/>
            <a:ext cx="3771900" cy="1941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4093-ADD1-4D1E-AD8F-68FF24C0AF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56890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yquote.com/quotes/quotes/a/alberteins108304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Education is what remains after one has forgotten what one has learned in school. </a:t>
            </a:r>
            <a:br>
              <a:rPr lang="en-US" sz="2400" dirty="0"/>
            </a:br>
            <a:r>
              <a:rPr lang="en-US" sz="2400" dirty="0">
                <a:hlinkClick r:id="rId2" action="ppaction://hlinkfile"/>
              </a:rPr>
              <a:t>Albert </a:t>
            </a:r>
            <a:r>
              <a:rPr lang="en-US" sz="2400" dirty="0" smtClean="0">
                <a:hlinkClick r:id="rId2" action="ppaction://hlinkfile"/>
              </a:rPr>
              <a:t>Einstein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        				</a:t>
            </a:r>
            <a:r>
              <a:rPr lang="en-US" sz="2400" dirty="0" err="1" smtClean="0"/>
              <a:t>Smitha</a:t>
            </a:r>
            <a:r>
              <a:rPr lang="en-US" sz="2400" dirty="0" smtClean="0"/>
              <a:t> N </a:t>
            </a:r>
            <a:r>
              <a:rPr lang="en-US" sz="2400" dirty="0" err="1" smtClean="0"/>
              <a:t>Pai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96875"/>
            <a:ext cx="7939087" cy="657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Three Sample Graphs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1174750" y="223043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1174750" y="35067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471488" y="2868613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1878013" y="2868613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844550" y="3041650"/>
            <a:ext cx="1023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1360488" y="2595563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Line 15"/>
          <p:cNvSpPr>
            <a:spLocks noChangeShapeType="1"/>
          </p:cNvSpPr>
          <p:nvPr/>
        </p:nvSpPr>
        <p:spPr bwMode="auto">
          <a:xfrm flipH="1">
            <a:off x="1504950" y="3205163"/>
            <a:ext cx="436563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Line 16"/>
          <p:cNvSpPr>
            <a:spLocks noChangeShapeType="1"/>
          </p:cNvSpPr>
          <p:nvPr/>
        </p:nvSpPr>
        <p:spPr bwMode="auto">
          <a:xfrm flipH="1">
            <a:off x="777875" y="2549525"/>
            <a:ext cx="436563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Line 17"/>
          <p:cNvSpPr>
            <a:spLocks noChangeShapeType="1"/>
          </p:cNvSpPr>
          <p:nvPr/>
        </p:nvSpPr>
        <p:spPr bwMode="auto">
          <a:xfrm>
            <a:off x="777875" y="3182938"/>
            <a:ext cx="422275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Line 18"/>
          <p:cNvSpPr>
            <a:spLocks noChangeShapeType="1"/>
          </p:cNvSpPr>
          <p:nvPr/>
        </p:nvSpPr>
        <p:spPr bwMode="auto">
          <a:xfrm>
            <a:off x="1519238" y="2520950"/>
            <a:ext cx="43497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Oval 19"/>
          <p:cNvSpPr>
            <a:spLocks noChangeArrowheads="1"/>
          </p:cNvSpPr>
          <p:nvPr/>
        </p:nvSpPr>
        <p:spPr bwMode="auto">
          <a:xfrm>
            <a:off x="4513263" y="187483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9230" name="Oval 20"/>
          <p:cNvSpPr>
            <a:spLocks noChangeArrowheads="1"/>
          </p:cNvSpPr>
          <p:nvPr/>
        </p:nvSpPr>
        <p:spPr bwMode="auto">
          <a:xfrm>
            <a:off x="3484563" y="2759075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9231" name="Oval 21"/>
          <p:cNvSpPr>
            <a:spLocks noChangeArrowheads="1"/>
          </p:cNvSpPr>
          <p:nvPr/>
        </p:nvSpPr>
        <p:spPr bwMode="auto">
          <a:xfrm>
            <a:off x="3035300" y="36845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9232" name="Oval 22"/>
          <p:cNvSpPr>
            <a:spLocks noChangeArrowheads="1"/>
          </p:cNvSpPr>
          <p:nvPr/>
        </p:nvSpPr>
        <p:spPr bwMode="auto">
          <a:xfrm>
            <a:off x="3933825" y="36845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4</a:t>
            </a:r>
          </a:p>
        </p:txBody>
      </p:sp>
      <p:sp>
        <p:nvSpPr>
          <p:cNvPr id="9233" name="Oval 24"/>
          <p:cNvSpPr>
            <a:spLocks noChangeArrowheads="1"/>
          </p:cNvSpPr>
          <p:nvPr/>
        </p:nvSpPr>
        <p:spPr bwMode="auto">
          <a:xfrm>
            <a:off x="5543550" y="2759075"/>
            <a:ext cx="379413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9234" name="Oval 26"/>
          <p:cNvSpPr>
            <a:spLocks noChangeArrowheads="1"/>
          </p:cNvSpPr>
          <p:nvPr/>
        </p:nvSpPr>
        <p:spPr bwMode="auto">
          <a:xfrm>
            <a:off x="5094288" y="368458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5</a:t>
            </a:r>
          </a:p>
        </p:txBody>
      </p:sp>
      <p:sp>
        <p:nvSpPr>
          <p:cNvPr id="9235" name="Oval 27"/>
          <p:cNvSpPr>
            <a:spLocks noChangeArrowheads="1"/>
          </p:cNvSpPr>
          <p:nvPr/>
        </p:nvSpPr>
        <p:spPr bwMode="auto">
          <a:xfrm>
            <a:off x="5992813" y="368458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6</a:t>
            </a:r>
          </a:p>
        </p:txBody>
      </p:sp>
      <p:sp>
        <p:nvSpPr>
          <p:cNvPr id="9236" name="Oval 31"/>
          <p:cNvSpPr>
            <a:spLocks noChangeArrowheads="1"/>
          </p:cNvSpPr>
          <p:nvPr/>
        </p:nvSpPr>
        <p:spPr bwMode="auto">
          <a:xfrm>
            <a:off x="7516813" y="180340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9237" name="Oval 32"/>
          <p:cNvSpPr>
            <a:spLocks noChangeArrowheads="1"/>
          </p:cNvSpPr>
          <p:nvPr/>
        </p:nvSpPr>
        <p:spPr bwMode="auto">
          <a:xfrm>
            <a:off x="7516813" y="288925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9238" name="Oval 33"/>
          <p:cNvSpPr>
            <a:spLocks noChangeArrowheads="1"/>
          </p:cNvSpPr>
          <p:nvPr/>
        </p:nvSpPr>
        <p:spPr bwMode="auto">
          <a:xfrm>
            <a:off x="7518400" y="39766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9239" name="Freeform 35"/>
          <p:cNvSpPr>
            <a:spLocks/>
          </p:cNvSpPr>
          <p:nvPr/>
        </p:nvSpPr>
        <p:spPr bwMode="auto">
          <a:xfrm>
            <a:off x="7323138" y="2054225"/>
            <a:ext cx="200025" cy="914400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0" name="Freeform 36"/>
          <p:cNvSpPr>
            <a:spLocks/>
          </p:cNvSpPr>
          <p:nvPr/>
        </p:nvSpPr>
        <p:spPr bwMode="auto">
          <a:xfrm flipH="1" flipV="1">
            <a:off x="7872413" y="2052638"/>
            <a:ext cx="200025" cy="914400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1" name="Line 38"/>
          <p:cNvSpPr>
            <a:spLocks noChangeShapeType="1"/>
          </p:cNvSpPr>
          <p:nvPr/>
        </p:nvSpPr>
        <p:spPr bwMode="auto">
          <a:xfrm flipH="1">
            <a:off x="7710488" y="3257550"/>
            <a:ext cx="1587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2" name="Line 39"/>
          <p:cNvSpPr>
            <a:spLocks noChangeShapeType="1"/>
          </p:cNvSpPr>
          <p:nvPr/>
        </p:nvSpPr>
        <p:spPr bwMode="auto">
          <a:xfrm flipH="1">
            <a:off x="3732213" y="2166938"/>
            <a:ext cx="81280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3" name="Line 40"/>
          <p:cNvSpPr>
            <a:spLocks noChangeShapeType="1"/>
          </p:cNvSpPr>
          <p:nvPr/>
        </p:nvSpPr>
        <p:spPr bwMode="auto">
          <a:xfrm flipH="1">
            <a:off x="3254375" y="3095625"/>
            <a:ext cx="290513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4" name="Line 41"/>
          <p:cNvSpPr>
            <a:spLocks noChangeShapeType="1"/>
          </p:cNvSpPr>
          <p:nvPr/>
        </p:nvSpPr>
        <p:spPr bwMode="auto">
          <a:xfrm>
            <a:off x="3790950" y="3079750"/>
            <a:ext cx="29051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5" name="Line 42"/>
          <p:cNvSpPr>
            <a:spLocks noChangeShapeType="1"/>
          </p:cNvSpPr>
          <p:nvPr/>
        </p:nvSpPr>
        <p:spPr bwMode="auto">
          <a:xfrm flipH="1">
            <a:off x="5313363" y="3108325"/>
            <a:ext cx="290512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6" name="Line 43"/>
          <p:cNvSpPr>
            <a:spLocks noChangeShapeType="1"/>
          </p:cNvSpPr>
          <p:nvPr/>
        </p:nvSpPr>
        <p:spPr bwMode="auto">
          <a:xfrm>
            <a:off x="5849938" y="3092450"/>
            <a:ext cx="29051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7" name="Line 44"/>
          <p:cNvSpPr>
            <a:spLocks noChangeShapeType="1"/>
          </p:cNvSpPr>
          <p:nvPr/>
        </p:nvSpPr>
        <p:spPr bwMode="auto">
          <a:xfrm>
            <a:off x="4849813" y="2181225"/>
            <a:ext cx="828675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8" name="Text Box 45"/>
          <p:cNvSpPr txBox="1">
            <a:spLocks noChangeArrowheads="1"/>
          </p:cNvSpPr>
          <p:nvPr/>
        </p:nvSpPr>
        <p:spPr bwMode="auto">
          <a:xfrm>
            <a:off x="976313" y="598963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G</a:t>
            </a:r>
            <a:r>
              <a:rPr lang="en-US" altLang="zh-TW" b="0" baseline="-25000"/>
              <a:t>1</a:t>
            </a:r>
          </a:p>
        </p:txBody>
      </p:sp>
      <p:sp>
        <p:nvSpPr>
          <p:cNvPr id="9249" name="Text Box 46"/>
          <p:cNvSpPr txBox="1">
            <a:spLocks noChangeArrowheads="1"/>
          </p:cNvSpPr>
          <p:nvPr/>
        </p:nvSpPr>
        <p:spPr bwMode="auto">
          <a:xfrm>
            <a:off x="3992563" y="598963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(b) G</a:t>
            </a:r>
            <a:r>
              <a:rPr lang="en-US" altLang="zh-TW" b="0" baseline="-25000"/>
              <a:t>2</a:t>
            </a:r>
          </a:p>
        </p:txBody>
      </p:sp>
      <p:sp>
        <p:nvSpPr>
          <p:cNvPr id="9250" name="Text Box 47"/>
          <p:cNvSpPr txBox="1">
            <a:spLocks noChangeArrowheads="1"/>
          </p:cNvSpPr>
          <p:nvPr/>
        </p:nvSpPr>
        <p:spPr bwMode="auto">
          <a:xfrm>
            <a:off x="7516813" y="598963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(c) G</a:t>
            </a:r>
            <a:r>
              <a:rPr lang="en-US" altLang="zh-TW" b="0" baseline="-25000"/>
              <a:t>3</a:t>
            </a:r>
          </a:p>
        </p:txBody>
      </p:sp>
      <p:sp>
        <p:nvSpPr>
          <p:cNvPr id="9251" name="Text Box 48"/>
          <p:cNvSpPr txBox="1">
            <a:spLocks noChangeArrowheads="1"/>
          </p:cNvSpPr>
          <p:nvPr/>
        </p:nvSpPr>
        <p:spPr bwMode="auto">
          <a:xfrm>
            <a:off x="217488" y="4340225"/>
            <a:ext cx="170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V(G</a:t>
            </a:r>
            <a:r>
              <a:rPr lang="en-US" altLang="zh-TW" sz="1200" baseline="-25000"/>
              <a:t>1</a:t>
            </a:r>
            <a:r>
              <a:rPr lang="en-US" altLang="zh-TW" sz="1200"/>
              <a:t>) = {0, 1, 2, 3}</a:t>
            </a:r>
          </a:p>
        </p:txBody>
      </p:sp>
      <p:sp>
        <p:nvSpPr>
          <p:cNvPr id="9252" name="Text Box 49"/>
          <p:cNvSpPr txBox="1">
            <a:spLocks noChangeArrowheads="1"/>
          </p:cNvSpPr>
          <p:nvPr/>
        </p:nvSpPr>
        <p:spPr bwMode="auto">
          <a:xfrm>
            <a:off x="217488" y="4830763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E(G</a:t>
            </a:r>
            <a:r>
              <a:rPr lang="en-US" altLang="zh-TW" sz="1200" baseline="-25000"/>
              <a:t>1</a:t>
            </a:r>
            <a:r>
              <a:rPr lang="en-US" altLang="zh-TW" sz="1200"/>
              <a:t>) = {(0, 1), (0, 2), (0, 3), (1, 2), (1, 3), (2, 3)}</a:t>
            </a:r>
          </a:p>
        </p:txBody>
      </p:sp>
      <p:sp>
        <p:nvSpPr>
          <p:cNvPr id="9253" name="Text Box 50"/>
          <p:cNvSpPr txBox="1">
            <a:spLocks noChangeArrowheads="1"/>
          </p:cNvSpPr>
          <p:nvPr/>
        </p:nvSpPr>
        <p:spPr bwMode="auto">
          <a:xfrm>
            <a:off x="2892425" y="4418013"/>
            <a:ext cx="2459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V(G</a:t>
            </a:r>
            <a:r>
              <a:rPr lang="en-US" altLang="zh-TW" sz="1200" baseline="-25000"/>
              <a:t>2</a:t>
            </a:r>
            <a:r>
              <a:rPr lang="en-US" altLang="zh-TW" sz="1200"/>
              <a:t>) = {0, 1, 2, 3, 4, 5, 6}</a:t>
            </a:r>
          </a:p>
        </p:txBody>
      </p:sp>
      <p:sp>
        <p:nvSpPr>
          <p:cNvPr id="9254" name="Text Box 51"/>
          <p:cNvSpPr txBox="1">
            <a:spLocks noChangeArrowheads="1"/>
          </p:cNvSpPr>
          <p:nvPr/>
        </p:nvSpPr>
        <p:spPr bwMode="auto">
          <a:xfrm>
            <a:off x="2892425" y="4908550"/>
            <a:ext cx="245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E(G</a:t>
            </a:r>
            <a:r>
              <a:rPr lang="en-US" altLang="zh-TW" sz="1200" baseline="-25000"/>
              <a:t>2</a:t>
            </a:r>
            <a:r>
              <a:rPr lang="en-US" altLang="zh-TW" sz="1200"/>
              <a:t>) = {(0, 1), (0, 2), (1, 3), (1, 4), (2, 5), (2, 6)}</a:t>
            </a:r>
          </a:p>
        </p:txBody>
      </p:sp>
      <p:sp>
        <p:nvSpPr>
          <p:cNvPr id="9255" name="Text Box 52"/>
          <p:cNvSpPr txBox="1">
            <a:spLocks noChangeArrowheads="1"/>
          </p:cNvSpPr>
          <p:nvPr/>
        </p:nvSpPr>
        <p:spPr bwMode="auto">
          <a:xfrm>
            <a:off x="6481763" y="4495800"/>
            <a:ext cx="24590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V(G</a:t>
            </a:r>
            <a:r>
              <a:rPr lang="en-US" altLang="zh-TW" sz="1200" baseline="-25000"/>
              <a:t>3</a:t>
            </a:r>
            <a:r>
              <a:rPr lang="en-US" altLang="zh-TW" sz="1200"/>
              <a:t>) = {0, 1, 2}</a:t>
            </a:r>
          </a:p>
        </p:txBody>
      </p:sp>
      <p:sp>
        <p:nvSpPr>
          <p:cNvPr id="9256" name="Text Box 53"/>
          <p:cNvSpPr txBox="1">
            <a:spLocks noChangeArrowheads="1"/>
          </p:cNvSpPr>
          <p:nvPr/>
        </p:nvSpPr>
        <p:spPr bwMode="auto">
          <a:xfrm>
            <a:off x="6481763" y="4986338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E(G</a:t>
            </a:r>
            <a:r>
              <a:rPr lang="en-US" altLang="zh-TW" sz="1200" baseline="-25000"/>
              <a:t>3</a:t>
            </a:r>
            <a:r>
              <a:rPr lang="en-US" altLang="zh-TW" sz="1200"/>
              <a:t>) = {&lt;0, 1&gt;, &lt;1, 0&gt;, &lt;1, 2&gt;}</a:t>
            </a:r>
          </a:p>
        </p:txBody>
      </p:sp>
    </p:spTree>
    <p:extLst>
      <p:ext uri="{BB962C8B-B14F-4D97-AF65-F5344CB8AC3E}">
        <p14:creationId xmlns:p14="http://schemas.microsoft.com/office/powerpoint/2010/main" val="11744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Examples of Graphlike Structures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744663" y="344805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1744663" y="465455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925763" y="344805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5689600" y="350361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5689600" y="471011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6870700" y="350361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5689600" y="2209800"/>
            <a:ext cx="379413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1927225" y="381476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2120900" y="362585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2082800" y="3784600"/>
            <a:ext cx="92710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Freeform 15"/>
          <p:cNvSpPr>
            <a:spLocks/>
          </p:cNvSpPr>
          <p:nvPr/>
        </p:nvSpPr>
        <p:spPr bwMode="auto">
          <a:xfrm>
            <a:off x="1684338" y="3192463"/>
            <a:ext cx="438150" cy="331787"/>
          </a:xfrm>
          <a:custGeom>
            <a:avLst/>
            <a:gdLst>
              <a:gd name="T0" fmla="*/ 2147483647 w 276"/>
              <a:gd name="T1" fmla="*/ 2147483647 h 209"/>
              <a:gd name="T2" fmla="*/ 2147483647 w 276"/>
              <a:gd name="T3" fmla="*/ 2147483647 h 209"/>
              <a:gd name="T4" fmla="*/ 2147483647 w 276"/>
              <a:gd name="T5" fmla="*/ 2147483647 h 209"/>
              <a:gd name="T6" fmla="*/ 2147483647 w 276"/>
              <a:gd name="T7" fmla="*/ 2147483647 h 209"/>
              <a:gd name="T8" fmla="*/ 2147483647 w 276"/>
              <a:gd name="T9" fmla="*/ 2147483647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6"/>
              <a:gd name="T16" fmla="*/ 0 h 209"/>
              <a:gd name="T17" fmla="*/ 276 w 276"/>
              <a:gd name="T18" fmla="*/ 209 h 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6" h="209">
                <a:moveTo>
                  <a:pt x="55" y="209"/>
                </a:moveTo>
                <a:cubicBezTo>
                  <a:pt x="27" y="166"/>
                  <a:pt x="0" y="124"/>
                  <a:pt x="15" y="89"/>
                </a:cubicBezTo>
                <a:cubicBezTo>
                  <a:pt x="30" y="54"/>
                  <a:pt x="102" y="2"/>
                  <a:pt x="143" y="1"/>
                </a:cubicBezTo>
                <a:cubicBezTo>
                  <a:pt x="184" y="0"/>
                  <a:pt x="242" y="54"/>
                  <a:pt x="259" y="85"/>
                </a:cubicBezTo>
                <a:cubicBezTo>
                  <a:pt x="276" y="116"/>
                  <a:pt x="246" y="169"/>
                  <a:pt x="243" y="1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5876925" y="2568575"/>
            <a:ext cx="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>
            <a:off x="5872163" y="3862388"/>
            <a:ext cx="63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4" name="Freeform 18"/>
          <p:cNvSpPr>
            <a:spLocks/>
          </p:cNvSpPr>
          <p:nvPr/>
        </p:nvSpPr>
        <p:spPr bwMode="auto">
          <a:xfrm>
            <a:off x="6024563" y="3409950"/>
            <a:ext cx="882650" cy="160338"/>
          </a:xfrm>
          <a:custGeom>
            <a:avLst/>
            <a:gdLst>
              <a:gd name="T0" fmla="*/ 0 w 556"/>
              <a:gd name="T1" fmla="*/ 2147483647 h 101"/>
              <a:gd name="T2" fmla="*/ 2147483647 w 556"/>
              <a:gd name="T3" fmla="*/ 2147483647 h 101"/>
              <a:gd name="T4" fmla="*/ 2147483647 w 556"/>
              <a:gd name="T5" fmla="*/ 2147483647 h 101"/>
              <a:gd name="T6" fmla="*/ 0 60000 65536"/>
              <a:gd name="T7" fmla="*/ 0 60000 65536"/>
              <a:gd name="T8" fmla="*/ 0 60000 65536"/>
              <a:gd name="T9" fmla="*/ 0 w 556"/>
              <a:gd name="T10" fmla="*/ 0 h 101"/>
              <a:gd name="T11" fmla="*/ 556 w 556"/>
              <a:gd name="T12" fmla="*/ 101 h 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6" h="101">
                <a:moveTo>
                  <a:pt x="0" y="101"/>
                </a:moveTo>
                <a:cubicBezTo>
                  <a:pt x="123" y="51"/>
                  <a:pt x="247" y="2"/>
                  <a:pt x="340" y="1"/>
                </a:cubicBezTo>
                <a:cubicBezTo>
                  <a:pt x="433" y="0"/>
                  <a:pt x="494" y="48"/>
                  <a:pt x="556" y="9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6062663" y="3524250"/>
            <a:ext cx="819150" cy="115888"/>
          </a:xfrm>
          <a:custGeom>
            <a:avLst/>
            <a:gdLst>
              <a:gd name="T0" fmla="*/ 0 w 516"/>
              <a:gd name="T1" fmla="*/ 2147483647 h 73"/>
              <a:gd name="T2" fmla="*/ 2147483647 w 516"/>
              <a:gd name="T3" fmla="*/ 2147483647 h 73"/>
              <a:gd name="T4" fmla="*/ 2147483647 w 516"/>
              <a:gd name="T5" fmla="*/ 2147483647 h 73"/>
              <a:gd name="T6" fmla="*/ 0 60000 65536"/>
              <a:gd name="T7" fmla="*/ 0 60000 65536"/>
              <a:gd name="T8" fmla="*/ 0 60000 65536"/>
              <a:gd name="T9" fmla="*/ 0 w 516"/>
              <a:gd name="T10" fmla="*/ 0 h 73"/>
              <a:gd name="T11" fmla="*/ 516 w 516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6" h="73">
                <a:moveTo>
                  <a:pt x="0" y="73"/>
                </a:moveTo>
                <a:cubicBezTo>
                  <a:pt x="85" y="37"/>
                  <a:pt x="170" y="2"/>
                  <a:pt x="256" y="1"/>
                </a:cubicBezTo>
                <a:cubicBezTo>
                  <a:pt x="342" y="0"/>
                  <a:pt x="473" y="56"/>
                  <a:pt x="516" y="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6" name="Freeform 20"/>
          <p:cNvSpPr>
            <a:spLocks/>
          </p:cNvSpPr>
          <p:nvPr/>
        </p:nvSpPr>
        <p:spPr bwMode="auto">
          <a:xfrm>
            <a:off x="6056313" y="3836988"/>
            <a:ext cx="889000" cy="984250"/>
          </a:xfrm>
          <a:custGeom>
            <a:avLst/>
            <a:gdLst>
              <a:gd name="T0" fmla="*/ 2147483647 w 560"/>
              <a:gd name="T1" fmla="*/ 0 h 620"/>
              <a:gd name="T2" fmla="*/ 2147483647 w 560"/>
              <a:gd name="T3" fmla="*/ 2147483647 h 620"/>
              <a:gd name="T4" fmla="*/ 0 w 560"/>
              <a:gd name="T5" fmla="*/ 2147483647 h 620"/>
              <a:gd name="T6" fmla="*/ 0 60000 65536"/>
              <a:gd name="T7" fmla="*/ 0 60000 65536"/>
              <a:gd name="T8" fmla="*/ 0 60000 65536"/>
              <a:gd name="T9" fmla="*/ 0 w 560"/>
              <a:gd name="T10" fmla="*/ 0 h 620"/>
              <a:gd name="T11" fmla="*/ 560 w 560"/>
              <a:gd name="T12" fmla="*/ 620 h 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620">
                <a:moveTo>
                  <a:pt x="560" y="0"/>
                </a:moveTo>
                <a:cubicBezTo>
                  <a:pt x="534" y="142"/>
                  <a:pt x="509" y="285"/>
                  <a:pt x="416" y="388"/>
                </a:cubicBezTo>
                <a:cubicBezTo>
                  <a:pt x="323" y="491"/>
                  <a:pt x="68" y="582"/>
                  <a:pt x="0" y="6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7" name="Freeform 21"/>
          <p:cNvSpPr>
            <a:spLocks/>
          </p:cNvSpPr>
          <p:nvPr/>
        </p:nvSpPr>
        <p:spPr bwMode="auto">
          <a:xfrm>
            <a:off x="6069013" y="3862388"/>
            <a:ext cx="965200" cy="1047750"/>
          </a:xfrm>
          <a:custGeom>
            <a:avLst/>
            <a:gdLst>
              <a:gd name="T0" fmla="*/ 2147483647 w 560"/>
              <a:gd name="T1" fmla="*/ 0 h 620"/>
              <a:gd name="T2" fmla="*/ 2147483647 w 560"/>
              <a:gd name="T3" fmla="*/ 2147483647 h 620"/>
              <a:gd name="T4" fmla="*/ 0 w 560"/>
              <a:gd name="T5" fmla="*/ 2147483647 h 620"/>
              <a:gd name="T6" fmla="*/ 0 60000 65536"/>
              <a:gd name="T7" fmla="*/ 0 60000 65536"/>
              <a:gd name="T8" fmla="*/ 0 60000 65536"/>
              <a:gd name="T9" fmla="*/ 0 w 560"/>
              <a:gd name="T10" fmla="*/ 0 h 620"/>
              <a:gd name="T11" fmla="*/ 560 w 560"/>
              <a:gd name="T12" fmla="*/ 620 h 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620">
                <a:moveTo>
                  <a:pt x="560" y="0"/>
                </a:moveTo>
                <a:cubicBezTo>
                  <a:pt x="534" y="142"/>
                  <a:pt x="509" y="285"/>
                  <a:pt x="416" y="388"/>
                </a:cubicBezTo>
                <a:cubicBezTo>
                  <a:pt x="323" y="491"/>
                  <a:pt x="68" y="582"/>
                  <a:pt x="0" y="6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8" name="Freeform 22"/>
          <p:cNvSpPr>
            <a:spLocks/>
          </p:cNvSpPr>
          <p:nvPr/>
        </p:nvSpPr>
        <p:spPr bwMode="auto">
          <a:xfrm>
            <a:off x="6037263" y="3862388"/>
            <a:ext cx="1073150" cy="1143000"/>
          </a:xfrm>
          <a:custGeom>
            <a:avLst/>
            <a:gdLst>
              <a:gd name="T0" fmla="*/ 2147483647 w 560"/>
              <a:gd name="T1" fmla="*/ 0 h 620"/>
              <a:gd name="T2" fmla="*/ 2147483647 w 560"/>
              <a:gd name="T3" fmla="*/ 2147483647 h 620"/>
              <a:gd name="T4" fmla="*/ 0 w 560"/>
              <a:gd name="T5" fmla="*/ 2147483647 h 620"/>
              <a:gd name="T6" fmla="*/ 0 60000 65536"/>
              <a:gd name="T7" fmla="*/ 0 60000 65536"/>
              <a:gd name="T8" fmla="*/ 0 60000 65536"/>
              <a:gd name="T9" fmla="*/ 0 w 560"/>
              <a:gd name="T10" fmla="*/ 0 h 620"/>
              <a:gd name="T11" fmla="*/ 560 w 560"/>
              <a:gd name="T12" fmla="*/ 620 h 6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0" h="620">
                <a:moveTo>
                  <a:pt x="560" y="0"/>
                </a:moveTo>
                <a:cubicBezTo>
                  <a:pt x="534" y="142"/>
                  <a:pt x="509" y="285"/>
                  <a:pt x="416" y="388"/>
                </a:cubicBezTo>
                <a:cubicBezTo>
                  <a:pt x="323" y="491"/>
                  <a:pt x="68" y="582"/>
                  <a:pt x="0" y="6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825500" y="5370513"/>
            <a:ext cx="329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Graph with a self edge</a:t>
            </a:r>
          </a:p>
        </p:txBody>
      </p:sp>
      <p:sp>
        <p:nvSpPr>
          <p:cNvPr id="12310" name="Text Box 24"/>
          <p:cNvSpPr txBox="1">
            <a:spLocks noChangeArrowheads="1"/>
          </p:cNvSpPr>
          <p:nvPr/>
        </p:nvSpPr>
        <p:spPr bwMode="auto">
          <a:xfrm>
            <a:off x="5311775" y="5353050"/>
            <a:ext cx="214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(b) Multigraph</a:t>
            </a:r>
          </a:p>
        </p:txBody>
      </p:sp>
    </p:spTree>
    <p:extLst>
      <p:ext uri="{BB962C8B-B14F-4D97-AF65-F5344CB8AC3E}">
        <p14:creationId xmlns:p14="http://schemas.microsoft.com/office/powerpoint/2010/main" val="42200358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Graph Edges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If (u, v) is an edge in E(G), vertices u and v are adjacent and the edge (u, v) is the incident on vertices u and v.</a:t>
            </a:r>
          </a:p>
          <a:p>
            <a:pPr eaLnBrk="1" hangingPunct="1"/>
            <a:r>
              <a:rPr lang="en-US" altLang="zh-TW" smtClean="0"/>
              <a:t>For a directed graph, &lt;u, v&gt; indicates u is adjacent to v and v is adjacent from u.</a:t>
            </a:r>
          </a:p>
        </p:txBody>
      </p:sp>
    </p:spTree>
    <p:extLst>
      <p:ext uri="{BB962C8B-B14F-4D97-AF65-F5344CB8AC3E}">
        <p14:creationId xmlns:p14="http://schemas.microsoft.com/office/powerpoint/2010/main" val="35538903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3225"/>
            <a:ext cx="68707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Subgraph and Path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277938"/>
            <a:ext cx="7993063" cy="4860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err="1" smtClean="0"/>
              <a:t>Subgraph</a:t>
            </a:r>
            <a:r>
              <a:rPr lang="en-US" altLang="zh-TW" sz="2400" dirty="0" smtClean="0"/>
              <a:t>: A </a:t>
            </a:r>
            <a:r>
              <a:rPr lang="en-US" altLang="zh-TW" sz="2400" dirty="0" err="1" smtClean="0"/>
              <a:t>subgraph</a:t>
            </a:r>
            <a:r>
              <a:rPr lang="en-US" altLang="zh-TW" sz="2400" dirty="0" smtClean="0"/>
              <a:t> of G is a graph G</a:t>
            </a:r>
            <a:r>
              <a:rPr lang="en-US" altLang="zh-TW" sz="2400" dirty="0" smtClean="0">
                <a:latin typeface="Arial" charset="0"/>
              </a:rPr>
              <a:t>’</a:t>
            </a:r>
            <a:r>
              <a:rPr lang="en-US" altLang="zh-TW" sz="2400" dirty="0" smtClean="0"/>
              <a:t> such that V(G</a:t>
            </a:r>
            <a:r>
              <a:rPr lang="en-US" altLang="zh-TW" sz="2400" dirty="0" smtClean="0">
                <a:latin typeface="Arial" charset="0"/>
              </a:rPr>
              <a:t>’</a:t>
            </a:r>
            <a:r>
              <a:rPr lang="en-US" altLang="zh-TW" sz="2400" dirty="0" smtClean="0"/>
              <a:t>)     V(G) and E(G</a:t>
            </a:r>
            <a:r>
              <a:rPr lang="en-US" altLang="zh-TW" sz="2400" dirty="0" smtClean="0">
                <a:latin typeface="Arial" charset="0"/>
              </a:rPr>
              <a:t>’</a:t>
            </a:r>
            <a:r>
              <a:rPr lang="en-US" altLang="zh-TW" sz="2400" dirty="0" smtClean="0"/>
              <a:t>)     E(G).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Path: A path from vertex u to vertex v in graph G is a sequence of vertices u, i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i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latin typeface="Arial" charset="0"/>
              </a:rPr>
              <a:t>…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i</a:t>
            </a:r>
            <a:r>
              <a:rPr lang="en-US" altLang="zh-TW" sz="2400" baseline="-25000" dirty="0" err="1" smtClean="0"/>
              <a:t>k</a:t>
            </a:r>
            <a:r>
              <a:rPr lang="en-US" altLang="zh-TW" sz="2400" dirty="0" smtClean="0"/>
              <a:t>, v, such that (u, i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), (i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i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), </a:t>
            </a:r>
            <a:r>
              <a:rPr lang="en-US" altLang="zh-TW" sz="2400" dirty="0" smtClean="0">
                <a:latin typeface="Arial" charset="0"/>
              </a:rPr>
              <a:t>…</a:t>
            </a:r>
            <a:r>
              <a:rPr lang="en-US" altLang="zh-TW" sz="2400" dirty="0" smtClean="0"/>
              <a:t>, (</a:t>
            </a:r>
            <a:r>
              <a:rPr lang="en-US" altLang="zh-TW" sz="2400" dirty="0" err="1" smtClean="0"/>
              <a:t>i</a:t>
            </a:r>
            <a:r>
              <a:rPr lang="en-US" altLang="zh-TW" sz="2400" baseline="-25000" dirty="0" err="1" smtClean="0"/>
              <a:t>k</a:t>
            </a:r>
            <a:r>
              <a:rPr lang="en-US" altLang="zh-TW" sz="2400" dirty="0" smtClean="0"/>
              <a:t>, v) are edges in E(G).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The length of a path is the number of edges on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simple path is a path in which all vertices except possibly the first and last are distinct.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A path (0, 1), (1, 3), (3, 2) can be written as 0, 1, 3, 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Cycle: A cycle is a simple path in which the first and last vertices are the same.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Similar definitions of path and cycle can be applied to directed graphs.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43513394"/>
              </p:ext>
            </p:extLst>
          </p:nvPr>
        </p:nvGraphicFramePr>
        <p:xfrm>
          <a:off x="7978775" y="1277938"/>
          <a:ext cx="379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3" imgW="152268" imgH="152268" progId="Equation.3">
                  <p:embed/>
                </p:oleObj>
              </mc:Choice>
              <mc:Fallback>
                <p:oleObj name="方程式" r:id="rId3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775" y="1277938"/>
                        <a:ext cx="3794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04544009"/>
              </p:ext>
            </p:extLst>
          </p:nvPr>
        </p:nvGraphicFramePr>
        <p:xfrm>
          <a:off x="2851150" y="1646238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方程式" r:id="rId5" imgW="152268" imgH="152268" progId="Equation.3">
                  <p:embed/>
                </p:oleObj>
              </mc:Choice>
              <mc:Fallback>
                <p:oleObj name="方程式" r:id="rId5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1646238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800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</a:t>
            </a:r>
            <a:r>
              <a:rPr lang="en-US" altLang="zh-TW" baseline="-25000" smtClean="0"/>
              <a:t>1</a:t>
            </a:r>
            <a:r>
              <a:rPr lang="en-US" altLang="zh-TW" smtClean="0"/>
              <a:t> and G</a:t>
            </a:r>
            <a:r>
              <a:rPr lang="en-US" altLang="zh-TW" baseline="-25000" smtClean="0"/>
              <a:t>3</a:t>
            </a:r>
            <a:r>
              <a:rPr lang="en-US" altLang="zh-TW" smtClean="0"/>
              <a:t> Subgraphs</a:t>
            </a:r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811213" y="127952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64" name="Oval 13"/>
          <p:cNvSpPr>
            <a:spLocks noChangeArrowheads="1"/>
          </p:cNvSpPr>
          <p:nvPr/>
        </p:nvSpPr>
        <p:spPr bwMode="auto">
          <a:xfrm>
            <a:off x="5194300" y="2009775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15365" name="Oval 14"/>
          <p:cNvSpPr>
            <a:spLocks noChangeArrowheads="1"/>
          </p:cNvSpPr>
          <p:nvPr/>
        </p:nvSpPr>
        <p:spPr bwMode="auto">
          <a:xfrm>
            <a:off x="4491038" y="1371600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5366" name="Oval 15"/>
          <p:cNvSpPr>
            <a:spLocks noChangeArrowheads="1"/>
          </p:cNvSpPr>
          <p:nvPr/>
        </p:nvSpPr>
        <p:spPr bwMode="auto">
          <a:xfrm>
            <a:off x="5897563" y="1371600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5367" name="Line 16"/>
          <p:cNvSpPr>
            <a:spLocks noChangeShapeType="1"/>
          </p:cNvSpPr>
          <p:nvPr/>
        </p:nvSpPr>
        <p:spPr bwMode="auto">
          <a:xfrm flipV="1">
            <a:off x="4864100" y="1589088"/>
            <a:ext cx="1023938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8" name="Line 17"/>
          <p:cNvSpPr>
            <a:spLocks noChangeShapeType="1"/>
          </p:cNvSpPr>
          <p:nvPr/>
        </p:nvSpPr>
        <p:spPr bwMode="auto">
          <a:xfrm flipH="1">
            <a:off x="5524500" y="1708150"/>
            <a:ext cx="436563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9" name="Line 18"/>
          <p:cNvSpPr>
            <a:spLocks noChangeShapeType="1"/>
          </p:cNvSpPr>
          <p:nvPr/>
        </p:nvSpPr>
        <p:spPr bwMode="auto">
          <a:xfrm>
            <a:off x="4797425" y="1682750"/>
            <a:ext cx="4222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Oval 19"/>
          <p:cNvSpPr>
            <a:spLocks noChangeArrowheads="1"/>
          </p:cNvSpPr>
          <p:nvPr/>
        </p:nvSpPr>
        <p:spPr bwMode="auto">
          <a:xfrm>
            <a:off x="7502525" y="1155700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71" name="Oval 20"/>
          <p:cNvSpPr>
            <a:spLocks noChangeArrowheads="1"/>
          </p:cNvSpPr>
          <p:nvPr/>
        </p:nvSpPr>
        <p:spPr bwMode="auto">
          <a:xfrm>
            <a:off x="7502525" y="2432050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15372" name="Oval 21"/>
          <p:cNvSpPr>
            <a:spLocks noChangeArrowheads="1"/>
          </p:cNvSpPr>
          <p:nvPr/>
        </p:nvSpPr>
        <p:spPr bwMode="auto">
          <a:xfrm>
            <a:off x="6799263" y="179387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5373" name="Oval 22"/>
          <p:cNvSpPr>
            <a:spLocks noChangeArrowheads="1"/>
          </p:cNvSpPr>
          <p:nvPr/>
        </p:nvSpPr>
        <p:spPr bwMode="auto">
          <a:xfrm>
            <a:off x="8205788" y="179387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5374" name="Line 23"/>
          <p:cNvSpPr>
            <a:spLocks noChangeShapeType="1"/>
          </p:cNvSpPr>
          <p:nvPr/>
        </p:nvSpPr>
        <p:spPr bwMode="auto">
          <a:xfrm flipV="1">
            <a:off x="7172325" y="2011363"/>
            <a:ext cx="1023938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5" name="Line 24"/>
          <p:cNvSpPr>
            <a:spLocks noChangeShapeType="1"/>
          </p:cNvSpPr>
          <p:nvPr/>
        </p:nvSpPr>
        <p:spPr bwMode="auto">
          <a:xfrm>
            <a:off x="7688263" y="1455738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6" name="Line 25"/>
          <p:cNvSpPr>
            <a:spLocks noChangeShapeType="1"/>
          </p:cNvSpPr>
          <p:nvPr/>
        </p:nvSpPr>
        <p:spPr bwMode="auto">
          <a:xfrm flipH="1">
            <a:off x="7832725" y="2130425"/>
            <a:ext cx="436563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7" name="Oval 29"/>
          <p:cNvSpPr>
            <a:spLocks noChangeArrowheads="1"/>
          </p:cNvSpPr>
          <p:nvPr/>
        </p:nvSpPr>
        <p:spPr bwMode="auto">
          <a:xfrm>
            <a:off x="2640013" y="128587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78" name="Oval 30"/>
          <p:cNvSpPr>
            <a:spLocks noChangeArrowheads="1"/>
          </p:cNvSpPr>
          <p:nvPr/>
        </p:nvSpPr>
        <p:spPr bwMode="auto">
          <a:xfrm>
            <a:off x="1936750" y="1924050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5379" name="Oval 31"/>
          <p:cNvSpPr>
            <a:spLocks noChangeArrowheads="1"/>
          </p:cNvSpPr>
          <p:nvPr/>
        </p:nvSpPr>
        <p:spPr bwMode="auto">
          <a:xfrm>
            <a:off x="3343275" y="1924050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5380" name="Line 34"/>
          <p:cNvSpPr>
            <a:spLocks noChangeShapeType="1"/>
          </p:cNvSpPr>
          <p:nvPr/>
        </p:nvSpPr>
        <p:spPr bwMode="auto">
          <a:xfrm flipH="1">
            <a:off x="2243138" y="1604963"/>
            <a:ext cx="436562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1" name="Line 35"/>
          <p:cNvSpPr>
            <a:spLocks noChangeShapeType="1"/>
          </p:cNvSpPr>
          <p:nvPr/>
        </p:nvSpPr>
        <p:spPr bwMode="auto">
          <a:xfrm>
            <a:off x="2984500" y="1573213"/>
            <a:ext cx="434975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2" name="Oval 36"/>
          <p:cNvSpPr>
            <a:spLocks noChangeArrowheads="1"/>
          </p:cNvSpPr>
          <p:nvPr/>
        </p:nvSpPr>
        <p:spPr bwMode="auto">
          <a:xfrm>
            <a:off x="800100" y="3181350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83" name="Oval 42"/>
          <p:cNvSpPr>
            <a:spLocks noChangeArrowheads="1"/>
          </p:cNvSpPr>
          <p:nvPr/>
        </p:nvSpPr>
        <p:spPr bwMode="auto">
          <a:xfrm>
            <a:off x="2698750" y="3163888"/>
            <a:ext cx="379413" cy="407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84" name="Oval 43"/>
          <p:cNvSpPr>
            <a:spLocks noChangeArrowheads="1"/>
          </p:cNvSpPr>
          <p:nvPr/>
        </p:nvSpPr>
        <p:spPr bwMode="auto">
          <a:xfrm>
            <a:off x="2698750" y="4249738"/>
            <a:ext cx="379413" cy="407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5385" name="Oval 44"/>
          <p:cNvSpPr>
            <a:spLocks noChangeArrowheads="1"/>
          </p:cNvSpPr>
          <p:nvPr/>
        </p:nvSpPr>
        <p:spPr bwMode="auto">
          <a:xfrm>
            <a:off x="2700338" y="533717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5386" name="Line 47"/>
          <p:cNvSpPr>
            <a:spLocks noChangeShapeType="1"/>
          </p:cNvSpPr>
          <p:nvPr/>
        </p:nvSpPr>
        <p:spPr bwMode="auto">
          <a:xfrm flipH="1">
            <a:off x="2892425" y="3470275"/>
            <a:ext cx="15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87" name="Oval 48"/>
          <p:cNvSpPr>
            <a:spLocks noChangeArrowheads="1"/>
          </p:cNvSpPr>
          <p:nvPr/>
        </p:nvSpPr>
        <p:spPr bwMode="auto">
          <a:xfrm>
            <a:off x="5254625" y="3178175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88" name="Oval 49"/>
          <p:cNvSpPr>
            <a:spLocks noChangeArrowheads="1"/>
          </p:cNvSpPr>
          <p:nvPr/>
        </p:nvSpPr>
        <p:spPr bwMode="auto">
          <a:xfrm>
            <a:off x="5254625" y="4264025"/>
            <a:ext cx="379413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5389" name="Oval 50"/>
          <p:cNvSpPr>
            <a:spLocks noChangeArrowheads="1"/>
          </p:cNvSpPr>
          <p:nvPr/>
        </p:nvSpPr>
        <p:spPr bwMode="auto">
          <a:xfrm>
            <a:off x="5256213" y="5351463"/>
            <a:ext cx="379412" cy="407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5390" name="Line 53"/>
          <p:cNvSpPr>
            <a:spLocks noChangeShapeType="1"/>
          </p:cNvSpPr>
          <p:nvPr/>
        </p:nvSpPr>
        <p:spPr bwMode="auto">
          <a:xfrm flipH="1">
            <a:off x="5448300" y="4587875"/>
            <a:ext cx="1588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1" name="Oval 54"/>
          <p:cNvSpPr>
            <a:spLocks noChangeArrowheads="1"/>
          </p:cNvSpPr>
          <p:nvPr/>
        </p:nvSpPr>
        <p:spPr bwMode="auto">
          <a:xfrm>
            <a:off x="7577138" y="312102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5392" name="Oval 55"/>
          <p:cNvSpPr>
            <a:spLocks noChangeArrowheads="1"/>
          </p:cNvSpPr>
          <p:nvPr/>
        </p:nvSpPr>
        <p:spPr bwMode="auto">
          <a:xfrm>
            <a:off x="7577138" y="4206875"/>
            <a:ext cx="379412" cy="407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5393" name="Oval 56"/>
          <p:cNvSpPr>
            <a:spLocks noChangeArrowheads="1"/>
          </p:cNvSpPr>
          <p:nvPr/>
        </p:nvSpPr>
        <p:spPr bwMode="auto">
          <a:xfrm>
            <a:off x="7578725" y="5294313"/>
            <a:ext cx="379413" cy="4079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5394" name="Freeform 57"/>
          <p:cNvSpPr>
            <a:spLocks/>
          </p:cNvSpPr>
          <p:nvPr/>
        </p:nvSpPr>
        <p:spPr bwMode="auto">
          <a:xfrm>
            <a:off x="7383463" y="3305175"/>
            <a:ext cx="200025" cy="1025525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5" name="Freeform 58"/>
          <p:cNvSpPr>
            <a:spLocks/>
          </p:cNvSpPr>
          <p:nvPr/>
        </p:nvSpPr>
        <p:spPr bwMode="auto">
          <a:xfrm flipH="1" flipV="1">
            <a:off x="7932738" y="3303588"/>
            <a:ext cx="200025" cy="1025525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96" name="Text Box 60"/>
          <p:cNvSpPr txBox="1">
            <a:spLocks noChangeArrowheads="1"/>
          </p:cNvSpPr>
          <p:nvPr/>
        </p:nvSpPr>
        <p:spPr bwMode="auto">
          <a:xfrm>
            <a:off x="1763713" y="2678113"/>
            <a:ext cx="358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Some subgraphs of G</a:t>
            </a:r>
            <a:r>
              <a:rPr lang="en-US" altLang="zh-TW" b="0" baseline="-25000"/>
              <a:t>1</a:t>
            </a:r>
          </a:p>
        </p:txBody>
      </p:sp>
      <p:sp>
        <p:nvSpPr>
          <p:cNvPr id="15397" name="Text Box 61"/>
          <p:cNvSpPr txBox="1">
            <a:spLocks noChangeArrowheads="1"/>
          </p:cNvSpPr>
          <p:nvPr/>
        </p:nvSpPr>
        <p:spPr bwMode="auto">
          <a:xfrm>
            <a:off x="1471613" y="5724525"/>
            <a:ext cx="358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Some subgraphs of G</a:t>
            </a:r>
            <a:r>
              <a:rPr lang="en-US" altLang="zh-TW" b="0" baseline="-25000"/>
              <a:t>3</a:t>
            </a:r>
          </a:p>
        </p:txBody>
      </p:sp>
      <p:sp>
        <p:nvSpPr>
          <p:cNvPr id="15398" name="Text Box 62"/>
          <p:cNvSpPr txBox="1">
            <a:spLocks noChangeArrowheads="1"/>
          </p:cNvSpPr>
          <p:nvPr/>
        </p:nvSpPr>
        <p:spPr bwMode="auto">
          <a:xfrm>
            <a:off x="749300" y="2232025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(i)</a:t>
            </a:r>
          </a:p>
        </p:txBody>
      </p:sp>
      <p:sp>
        <p:nvSpPr>
          <p:cNvPr id="15399" name="Text Box 63"/>
          <p:cNvSpPr txBox="1">
            <a:spLocks noChangeArrowheads="1"/>
          </p:cNvSpPr>
          <p:nvPr/>
        </p:nvSpPr>
        <p:spPr bwMode="auto">
          <a:xfrm>
            <a:off x="2489200" y="2301875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(ii)</a:t>
            </a:r>
          </a:p>
        </p:txBody>
      </p:sp>
      <p:sp>
        <p:nvSpPr>
          <p:cNvPr id="15400" name="Text Box 64"/>
          <p:cNvSpPr txBox="1">
            <a:spLocks noChangeArrowheads="1"/>
          </p:cNvSpPr>
          <p:nvPr/>
        </p:nvSpPr>
        <p:spPr bwMode="auto">
          <a:xfrm>
            <a:off x="5143500" y="2416175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(iii)</a:t>
            </a:r>
          </a:p>
        </p:txBody>
      </p:sp>
      <p:sp>
        <p:nvSpPr>
          <p:cNvPr id="15401" name="Text Box 65"/>
          <p:cNvSpPr txBox="1">
            <a:spLocks noChangeArrowheads="1"/>
          </p:cNvSpPr>
          <p:nvPr/>
        </p:nvSpPr>
        <p:spPr bwMode="auto">
          <a:xfrm>
            <a:off x="6723063" y="2530475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(iv)</a:t>
            </a:r>
          </a:p>
        </p:txBody>
      </p:sp>
      <p:sp>
        <p:nvSpPr>
          <p:cNvPr id="15402" name="Text Box 66"/>
          <p:cNvSpPr txBox="1">
            <a:spLocks noChangeArrowheads="1"/>
          </p:cNvSpPr>
          <p:nvPr/>
        </p:nvSpPr>
        <p:spPr bwMode="auto">
          <a:xfrm>
            <a:off x="746125" y="5292725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(i)</a:t>
            </a:r>
          </a:p>
        </p:txBody>
      </p:sp>
      <p:sp>
        <p:nvSpPr>
          <p:cNvPr id="15403" name="Text Box 67"/>
          <p:cNvSpPr txBox="1">
            <a:spLocks noChangeArrowheads="1"/>
          </p:cNvSpPr>
          <p:nvPr/>
        </p:nvSpPr>
        <p:spPr bwMode="auto">
          <a:xfrm>
            <a:off x="2181225" y="5348288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(ii)</a:t>
            </a:r>
          </a:p>
        </p:txBody>
      </p:sp>
      <p:sp>
        <p:nvSpPr>
          <p:cNvPr id="15404" name="Text Box 68"/>
          <p:cNvSpPr txBox="1">
            <a:spLocks noChangeArrowheads="1"/>
          </p:cNvSpPr>
          <p:nvPr/>
        </p:nvSpPr>
        <p:spPr bwMode="auto">
          <a:xfrm>
            <a:off x="5170488" y="5781675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(iii)</a:t>
            </a:r>
          </a:p>
        </p:txBody>
      </p:sp>
      <p:sp>
        <p:nvSpPr>
          <p:cNvPr id="15405" name="Text Box 69"/>
          <p:cNvSpPr txBox="1">
            <a:spLocks noChangeArrowheads="1"/>
          </p:cNvSpPr>
          <p:nvPr/>
        </p:nvSpPr>
        <p:spPr bwMode="auto">
          <a:xfrm>
            <a:off x="7534275" y="5722938"/>
            <a:ext cx="56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(iv)</a:t>
            </a:r>
          </a:p>
        </p:txBody>
      </p:sp>
    </p:spTree>
    <p:extLst>
      <p:ext uri="{BB962C8B-B14F-4D97-AF65-F5344CB8AC3E}">
        <p14:creationId xmlns:p14="http://schemas.microsoft.com/office/powerpoint/2010/main" val="3938241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Connected Graph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Two vertices u and v are </a:t>
            </a:r>
            <a:r>
              <a:rPr lang="en-US" altLang="zh-TW" sz="2800" i="1" smtClean="0">
                <a:latin typeface="Times New Roman" pitchFamily="18" charset="0"/>
              </a:rPr>
              <a:t>connected</a:t>
            </a:r>
            <a:r>
              <a:rPr lang="en-US" altLang="zh-TW" sz="2800" smtClean="0"/>
              <a:t> in an undirected graph iff there is a path from u to v (and v to u).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 undirected graph is </a:t>
            </a:r>
            <a:r>
              <a:rPr lang="en-US" altLang="zh-TW" sz="2800" i="1" smtClean="0">
                <a:latin typeface="Times New Roman" pitchFamily="18" charset="0"/>
              </a:rPr>
              <a:t>connected</a:t>
            </a:r>
            <a:r>
              <a:rPr lang="en-US" altLang="zh-TW" sz="2800" smtClean="0"/>
              <a:t> iff for every pair of distinct vertices u and v in V(G) there is a path from u to v in 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</a:t>
            </a:r>
            <a:r>
              <a:rPr lang="en-US" altLang="zh-TW" sz="2800" i="1" smtClean="0">
                <a:latin typeface="Times New Roman" pitchFamily="18" charset="0"/>
              </a:rPr>
              <a:t>connected component</a:t>
            </a:r>
            <a:r>
              <a:rPr lang="en-US" altLang="zh-TW" sz="2800" smtClean="0"/>
              <a:t> of an undirected is a maximal connected subgraph.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tree is a </a:t>
            </a:r>
            <a:r>
              <a:rPr lang="en-US" altLang="zh-TW" sz="2800" i="1" smtClean="0">
                <a:latin typeface="Times New Roman" pitchFamily="18" charset="0"/>
              </a:rPr>
              <a:t>connected acyclic</a:t>
            </a:r>
            <a:r>
              <a:rPr lang="en-US" altLang="zh-TW" sz="2800" smtClean="0"/>
              <a:t> graph.</a:t>
            </a:r>
          </a:p>
        </p:txBody>
      </p:sp>
    </p:spTree>
    <p:extLst>
      <p:ext uri="{BB962C8B-B14F-4D97-AF65-F5344CB8AC3E}">
        <p14:creationId xmlns:p14="http://schemas.microsoft.com/office/powerpoint/2010/main" val="881532831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Strongly Connected Graph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directed graph G is </a:t>
            </a:r>
            <a:r>
              <a:rPr lang="en-US" altLang="zh-TW" i="1" smtClean="0">
                <a:latin typeface="Times New Roman" pitchFamily="18" charset="0"/>
              </a:rPr>
              <a:t>strongly connected</a:t>
            </a:r>
            <a:r>
              <a:rPr lang="en-US" altLang="zh-TW" smtClean="0"/>
              <a:t> iff for every pair of distinct vertices u and v in V(G), there is directed path from u to v and also from v to u.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</a:t>
            </a:r>
            <a:r>
              <a:rPr lang="en-US" altLang="zh-TW" i="1" smtClean="0">
                <a:latin typeface="Times New Roman" pitchFamily="18" charset="0"/>
              </a:rPr>
              <a:t>strongly connected component</a:t>
            </a:r>
            <a:r>
              <a:rPr lang="en-US" altLang="zh-TW" smtClean="0"/>
              <a:t> is a maximal subgraph that is strongly connected.</a:t>
            </a:r>
          </a:p>
        </p:txBody>
      </p:sp>
    </p:spTree>
    <p:extLst>
      <p:ext uri="{BB962C8B-B14F-4D97-AF65-F5344CB8AC3E}">
        <p14:creationId xmlns:p14="http://schemas.microsoft.com/office/powerpoint/2010/main" val="38232390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Graphs with Two Connected Components</a:t>
            </a:r>
          </a:p>
        </p:txBody>
      </p:sp>
      <p:sp>
        <p:nvSpPr>
          <p:cNvPr id="18435" name="Oval 20"/>
          <p:cNvSpPr>
            <a:spLocks noChangeArrowheads="1"/>
          </p:cNvSpPr>
          <p:nvPr/>
        </p:nvSpPr>
        <p:spPr bwMode="auto">
          <a:xfrm>
            <a:off x="2238375" y="293211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38375" y="420846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1535113" y="357028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2941638" y="357028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8439" name="Line 26"/>
          <p:cNvSpPr>
            <a:spLocks noChangeShapeType="1"/>
          </p:cNvSpPr>
          <p:nvPr/>
        </p:nvSpPr>
        <p:spPr bwMode="auto">
          <a:xfrm flipH="1">
            <a:off x="2568575" y="3906838"/>
            <a:ext cx="436563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0" name="Line 27"/>
          <p:cNvSpPr>
            <a:spLocks noChangeShapeType="1"/>
          </p:cNvSpPr>
          <p:nvPr/>
        </p:nvSpPr>
        <p:spPr bwMode="auto">
          <a:xfrm flipH="1">
            <a:off x="1841500" y="3251200"/>
            <a:ext cx="436563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1" name="Line 28"/>
          <p:cNvSpPr>
            <a:spLocks noChangeShapeType="1"/>
          </p:cNvSpPr>
          <p:nvPr/>
        </p:nvSpPr>
        <p:spPr bwMode="auto">
          <a:xfrm>
            <a:off x="1841500" y="3884613"/>
            <a:ext cx="422275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2" name="Line 29"/>
          <p:cNvSpPr>
            <a:spLocks noChangeShapeType="1"/>
          </p:cNvSpPr>
          <p:nvPr/>
        </p:nvSpPr>
        <p:spPr bwMode="auto">
          <a:xfrm>
            <a:off x="2582863" y="3222625"/>
            <a:ext cx="43497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Oval 30"/>
          <p:cNvSpPr>
            <a:spLocks noChangeArrowheads="1"/>
          </p:cNvSpPr>
          <p:nvPr/>
        </p:nvSpPr>
        <p:spPr bwMode="auto">
          <a:xfrm>
            <a:off x="5837238" y="290195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8444" name="Oval 31"/>
          <p:cNvSpPr>
            <a:spLocks noChangeArrowheads="1"/>
          </p:cNvSpPr>
          <p:nvPr/>
        </p:nvSpPr>
        <p:spPr bwMode="auto">
          <a:xfrm>
            <a:off x="5837238" y="417830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18445" name="Oval 32"/>
          <p:cNvSpPr>
            <a:spLocks noChangeArrowheads="1"/>
          </p:cNvSpPr>
          <p:nvPr/>
        </p:nvSpPr>
        <p:spPr bwMode="auto">
          <a:xfrm>
            <a:off x="5133975" y="3540125"/>
            <a:ext cx="379413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8446" name="Oval 33"/>
          <p:cNvSpPr>
            <a:spLocks noChangeArrowheads="1"/>
          </p:cNvSpPr>
          <p:nvPr/>
        </p:nvSpPr>
        <p:spPr bwMode="auto">
          <a:xfrm>
            <a:off x="6540500" y="3540125"/>
            <a:ext cx="379413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18447" name="Line 34"/>
          <p:cNvSpPr>
            <a:spLocks noChangeShapeType="1"/>
          </p:cNvSpPr>
          <p:nvPr/>
        </p:nvSpPr>
        <p:spPr bwMode="auto">
          <a:xfrm>
            <a:off x="5507038" y="3713163"/>
            <a:ext cx="1023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8" name="Line 36"/>
          <p:cNvSpPr>
            <a:spLocks noChangeShapeType="1"/>
          </p:cNvSpPr>
          <p:nvPr/>
        </p:nvSpPr>
        <p:spPr bwMode="auto">
          <a:xfrm flipH="1">
            <a:off x="6167438" y="3876675"/>
            <a:ext cx="436562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9" name="Line 37"/>
          <p:cNvSpPr>
            <a:spLocks noChangeShapeType="1"/>
          </p:cNvSpPr>
          <p:nvPr/>
        </p:nvSpPr>
        <p:spPr bwMode="auto">
          <a:xfrm flipH="1">
            <a:off x="5440363" y="3221038"/>
            <a:ext cx="436562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0" name="Text Box 40"/>
          <p:cNvSpPr txBox="1">
            <a:spLocks noChangeArrowheads="1"/>
          </p:cNvSpPr>
          <p:nvPr/>
        </p:nvSpPr>
        <p:spPr bwMode="auto">
          <a:xfrm>
            <a:off x="3889375" y="518001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G</a:t>
            </a:r>
            <a:r>
              <a:rPr lang="en-US" altLang="zh-TW" b="0" baseline="-25000"/>
              <a:t>4</a:t>
            </a:r>
          </a:p>
        </p:txBody>
      </p:sp>
      <p:sp>
        <p:nvSpPr>
          <p:cNvPr id="18451" name="Text Box 41"/>
          <p:cNvSpPr txBox="1">
            <a:spLocks noChangeArrowheads="1"/>
          </p:cNvSpPr>
          <p:nvPr/>
        </p:nvSpPr>
        <p:spPr bwMode="auto">
          <a:xfrm>
            <a:off x="1246188" y="2825750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H</a:t>
            </a:r>
            <a:r>
              <a:rPr lang="en-US" altLang="zh-TW" b="0" baseline="-25000"/>
              <a:t>1</a:t>
            </a:r>
          </a:p>
        </p:txBody>
      </p:sp>
      <p:sp>
        <p:nvSpPr>
          <p:cNvPr id="18452" name="Text Box 42"/>
          <p:cNvSpPr txBox="1">
            <a:spLocks noChangeArrowheads="1"/>
          </p:cNvSpPr>
          <p:nvPr/>
        </p:nvSpPr>
        <p:spPr bwMode="auto">
          <a:xfrm>
            <a:off x="4873625" y="2706688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H</a:t>
            </a:r>
            <a:r>
              <a:rPr lang="en-US" altLang="zh-TW" b="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4557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Strongly Connected Components of G</a:t>
            </a:r>
            <a:r>
              <a:rPr lang="en-US" altLang="zh-TW" sz="3200" baseline="-25000" smtClean="0"/>
              <a:t>3</a:t>
            </a: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>
            <a:off x="2635250" y="321786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2635250" y="4303713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19461" name="Freeform 6"/>
          <p:cNvSpPr>
            <a:spLocks/>
          </p:cNvSpPr>
          <p:nvPr/>
        </p:nvSpPr>
        <p:spPr bwMode="auto">
          <a:xfrm>
            <a:off x="2441575" y="3468688"/>
            <a:ext cx="200025" cy="914400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2" name="Freeform 7"/>
          <p:cNvSpPr>
            <a:spLocks/>
          </p:cNvSpPr>
          <p:nvPr/>
        </p:nvSpPr>
        <p:spPr bwMode="auto">
          <a:xfrm flipH="1" flipV="1">
            <a:off x="2990850" y="3467100"/>
            <a:ext cx="200025" cy="914400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4999038" y="428783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0193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25450"/>
            <a:ext cx="6870700" cy="6588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Degree of A Vertex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306513"/>
            <a:ext cx="7747000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400" i="1" smtClean="0">
                <a:latin typeface="Times New Roman" pitchFamily="18" charset="0"/>
              </a:rPr>
              <a:t>Degree of a vertex</a:t>
            </a:r>
            <a:r>
              <a:rPr lang="en-US" altLang="zh-TW" sz="2400" smtClean="0"/>
              <a:t>: The </a:t>
            </a:r>
            <a:r>
              <a:rPr lang="en-US" altLang="zh-TW" sz="2400" i="1" smtClean="0">
                <a:latin typeface="Times New Roman" pitchFamily="18" charset="0"/>
              </a:rPr>
              <a:t>degree</a:t>
            </a:r>
            <a:r>
              <a:rPr lang="en-US" altLang="zh-TW" sz="2400" smtClean="0"/>
              <a:t> of a vertex is the number of edges incident to that vertex.</a:t>
            </a:r>
          </a:p>
          <a:p>
            <a:pPr eaLnBrk="1" hangingPunct="1"/>
            <a:r>
              <a:rPr lang="en-US" altLang="zh-TW" sz="2400" smtClean="0"/>
              <a:t>If G is a directed graph, then we define </a:t>
            </a:r>
          </a:p>
          <a:p>
            <a:pPr lvl="1" eaLnBrk="1" hangingPunct="1"/>
            <a:r>
              <a:rPr lang="en-US" altLang="zh-TW" sz="2000" i="1" smtClean="0">
                <a:latin typeface="Times New Roman" pitchFamily="18" charset="0"/>
              </a:rPr>
              <a:t>in-degree of a vertex</a:t>
            </a:r>
            <a:r>
              <a:rPr lang="en-US" altLang="zh-TW" sz="2000" smtClean="0"/>
              <a:t>: is the number of edges for which vertex is the head.</a:t>
            </a:r>
          </a:p>
          <a:p>
            <a:pPr lvl="1" eaLnBrk="1" hangingPunct="1"/>
            <a:r>
              <a:rPr lang="en-US" altLang="zh-TW" sz="2000" i="1" smtClean="0">
                <a:latin typeface="Times New Roman" pitchFamily="18" charset="0"/>
              </a:rPr>
              <a:t>out-degree of a vertex</a:t>
            </a:r>
            <a:r>
              <a:rPr lang="en-US" altLang="zh-TW" sz="2000" smtClean="0"/>
              <a:t>: is the number of edges for which the vertex is the tail.</a:t>
            </a:r>
          </a:p>
          <a:p>
            <a:pPr eaLnBrk="1" hangingPunct="1"/>
            <a:r>
              <a:rPr lang="en-US" altLang="zh-TW" sz="2400" smtClean="0"/>
              <a:t>For a graph G with </a:t>
            </a:r>
            <a:r>
              <a:rPr lang="en-US" altLang="zh-TW" sz="2400" i="1" smtClean="0">
                <a:latin typeface="Times New Roman" pitchFamily="18" charset="0"/>
              </a:rPr>
              <a:t>n</a:t>
            </a:r>
            <a:r>
              <a:rPr lang="en-US" altLang="zh-TW" sz="2400" smtClean="0"/>
              <a:t> vertices and </a:t>
            </a:r>
            <a:r>
              <a:rPr lang="en-US" altLang="zh-TW" sz="2400" i="1" smtClean="0">
                <a:latin typeface="Times New Roman" pitchFamily="18" charset="0"/>
              </a:rPr>
              <a:t>e </a:t>
            </a:r>
            <a:r>
              <a:rPr lang="en-US" altLang="zh-TW" sz="2400" smtClean="0"/>
              <a:t>edges, if </a:t>
            </a:r>
            <a:r>
              <a:rPr lang="en-US" altLang="zh-TW" sz="2400" i="1" smtClean="0">
                <a:latin typeface="Times New Roman" pitchFamily="18" charset="0"/>
              </a:rPr>
              <a:t>d</a:t>
            </a:r>
            <a:r>
              <a:rPr lang="en-US" altLang="zh-TW" sz="2400" i="1" baseline="-25000" smtClean="0">
                <a:latin typeface="Times New Roman" pitchFamily="18" charset="0"/>
              </a:rPr>
              <a:t>i</a:t>
            </a:r>
            <a:r>
              <a:rPr lang="en-US" altLang="zh-TW" sz="2400" smtClean="0"/>
              <a:t> is the degree of a vertex</a:t>
            </a:r>
            <a:r>
              <a:rPr lang="en-US" altLang="zh-TW" sz="2400" i="1" smtClean="0">
                <a:latin typeface="Times New Roman" pitchFamily="18" charset="0"/>
              </a:rPr>
              <a:t> i</a:t>
            </a:r>
            <a:r>
              <a:rPr lang="en-US" altLang="zh-TW" sz="2400" smtClean="0"/>
              <a:t> in G, then the number of edges of G is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endParaRPr lang="en-US" altLang="zh-TW" sz="2400" smtClean="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87738" y="4903788"/>
          <a:ext cx="13731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方程式" r:id="rId3" imgW="850531" imgH="431613" progId="Equation.3">
                  <p:embed/>
                </p:oleObj>
              </mc:Choice>
              <mc:Fallback>
                <p:oleObj name="方程式" r:id="rId3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903788"/>
                        <a:ext cx="1373187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666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71" y="9906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Terminology and </a:t>
            </a:r>
            <a:r>
              <a:rPr lang="en-US" sz="4000" dirty="0" smtClean="0"/>
              <a:t>representations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Graph </a:t>
            </a:r>
            <a:r>
              <a:rPr lang="en-US" sz="4000" dirty="0" smtClean="0"/>
              <a:t>operations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Breadth </a:t>
            </a:r>
            <a:r>
              <a:rPr lang="en-US" sz="4000" dirty="0" smtClean="0"/>
              <a:t>first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depth first and </a:t>
            </a:r>
            <a:r>
              <a:rPr lang="en-US" sz="4000" dirty="0" smtClean="0"/>
              <a:t>level </a:t>
            </a:r>
            <a:r>
              <a:rPr lang="en-US" sz="4000" dirty="0"/>
              <a:t>order </a:t>
            </a:r>
            <a:r>
              <a:rPr lang="en-US" sz="4000" dirty="0" smtClean="0"/>
              <a:t>traversal</a:t>
            </a:r>
          </a:p>
          <a:p>
            <a:r>
              <a:rPr lang="en-US" sz="4000" dirty="0" smtClean="0"/>
              <a:t>spanning trees</a:t>
            </a:r>
          </a:p>
          <a:p>
            <a:r>
              <a:rPr lang="en-US" sz="4000" dirty="0" smtClean="0"/>
              <a:t>minimum </a:t>
            </a:r>
            <a:r>
              <a:rPr lang="en-US" sz="4000" dirty="0"/>
              <a:t>cost spanning </a:t>
            </a:r>
            <a:r>
              <a:rPr lang="en-US" sz="4000" dirty="0" smtClean="0"/>
              <a:t>tree</a:t>
            </a:r>
          </a:p>
          <a:p>
            <a:r>
              <a:rPr lang="en-US" sz="4000" dirty="0" smtClean="0"/>
              <a:t>shortest </a:t>
            </a:r>
            <a:r>
              <a:rPr lang="en-US" sz="4000" dirty="0"/>
              <a:t>path and </a:t>
            </a:r>
            <a:r>
              <a:rPr lang="en-US" sz="4000" dirty="0" smtClean="0"/>
              <a:t>transitive closure  6 hrs.</a:t>
            </a:r>
            <a:endParaRPr lang="en-IN" sz="4000" dirty="0"/>
          </a:p>
          <a:p>
            <a:r>
              <a:rPr lang="en-US" sz="4000" dirty="0"/>
              <a:t>(6.1 – 6.4 </a:t>
            </a:r>
            <a:r>
              <a:rPr lang="en-US" sz="4000" dirty="0" smtClean="0"/>
              <a:t> </a:t>
            </a:r>
          </a:p>
          <a:p>
            <a:pPr lvl="0"/>
            <a:r>
              <a:rPr lang="en-US" sz="2000" dirty="0"/>
              <a:t>Ellis Horowitz, </a:t>
            </a:r>
            <a:r>
              <a:rPr lang="en-US" sz="2000" dirty="0" err="1"/>
              <a:t>Sartaj</a:t>
            </a:r>
            <a:r>
              <a:rPr lang="en-US" sz="2000" dirty="0"/>
              <a:t> </a:t>
            </a:r>
            <a:r>
              <a:rPr lang="en-US" sz="2000" dirty="0" err="1"/>
              <a:t>Sahni</a:t>
            </a:r>
            <a:r>
              <a:rPr lang="en-US" sz="2000" dirty="0"/>
              <a:t> , Anderson, “ Fundamentals of Data Structures in  C”,  Silicon Press, 2</a:t>
            </a:r>
            <a:r>
              <a:rPr lang="en-US" sz="2000" baseline="30000" dirty="0"/>
              <a:t>nd</a:t>
            </a:r>
            <a:r>
              <a:rPr lang="en-US" sz="2000" dirty="0"/>
              <a:t> Edition, 2007</a:t>
            </a:r>
            <a:r>
              <a:rPr lang="en-US" sz="2000" dirty="0" smtClean="0"/>
              <a:t>.)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892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Abstract of Data Type Graphs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class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// objects: A nonempty set of vertices and a set of undirected edges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// where each edge is a pair of 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Graph();  // Create an empty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void InsertVertex(Vertex v);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void InsertEdge(Vertex u, Vertex v);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void DeleteVertex(Vertex v);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void DeleteEdge(Vertex u, Vertex v);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Boolean IsEmpty(); // if graph has no vertices return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6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List&lt;List&gt; Adjacent(Vertex v);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	// return a list of all vertices that are adjacent to 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600" smtClean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748430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Adjacent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Let G(V, E) be a graph with n vertices, n ≥ 1. The adjacency matrix of G is a two-dimensional nxn array, 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A[i][j] = 1 iff the edge (i, j) is in E(G).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adjacency matrix for a undirected graph is symmetric, it may not be the case for a directed graph.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an undirected graph the degree of any vertex i is its row sum.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For a directed graph, the row sum is the out-degree and the column sum is the in-degree.</a:t>
            </a:r>
          </a:p>
        </p:txBody>
      </p:sp>
    </p:spTree>
    <p:extLst>
      <p:ext uri="{BB962C8B-B14F-4D97-AF65-F5344CB8AC3E}">
        <p14:creationId xmlns:p14="http://schemas.microsoft.com/office/powerpoint/2010/main" val="40316235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50825"/>
            <a:ext cx="6870700" cy="774700"/>
          </a:xfrm>
        </p:spPr>
        <p:txBody>
          <a:bodyPr/>
          <a:lstStyle/>
          <a:p>
            <a:pPr eaLnBrk="1" hangingPunct="1"/>
            <a:r>
              <a:rPr lang="en-US" altLang="zh-TW" smtClean="0"/>
              <a:t>Adjacency Matrices</a:t>
            </a:r>
          </a:p>
        </p:txBody>
      </p:sp>
      <p:graphicFrame>
        <p:nvGraphicFramePr>
          <p:cNvPr id="23555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61988" y="3101975"/>
          <a:ext cx="1741487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方程式" r:id="rId3" imgW="1003300" imgH="1143000" progId="Equation.3">
                  <p:embed/>
                </p:oleObj>
              </mc:Choice>
              <mc:Fallback>
                <p:oleObj name="方程式" r:id="rId3" imgW="1003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101975"/>
                        <a:ext cx="1741487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32125" y="3362325"/>
          <a:ext cx="140017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方程式" r:id="rId5" imgW="774364" imgH="939392" progId="Equation.3">
                  <p:embed/>
                </p:oleObj>
              </mc:Choice>
              <mc:Fallback>
                <p:oleObj name="方程式" r:id="rId5" imgW="774364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362325"/>
                        <a:ext cx="140017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49850" y="1585913"/>
          <a:ext cx="3213100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方程式" r:id="rId7" imgW="1866900" imgH="2057400" progId="Equation.3">
                  <p:embed/>
                </p:oleObj>
              </mc:Choice>
              <mc:Fallback>
                <p:oleObj name="方程式" r:id="rId7" imgW="18669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585913"/>
                        <a:ext cx="3213100" cy="354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054100" y="5243513"/>
            <a:ext cx="82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0"/>
              <a:t>(a) G</a:t>
            </a:r>
            <a:r>
              <a:rPr lang="en-US" altLang="zh-TW" b="0" baseline="-25000"/>
              <a:t>1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3273425" y="5243513"/>
            <a:ext cx="871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0"/>
              <a:t>(b) G</a:t>
            </a:r>
            <a:r>
              <a:rPr lang="en-US" altLang="zh-TW" b="0" baseline="-25000"/>
              <a:t>3</a:t>
            </a:r>
          </a:p>
        </p:txBody>
      </p:sp>
      <p:sp>
        <p:nvSpPr>
          <p:cNvPr id="23560" name="Text Box 14"/>
          <p:cNvSpPr txBox="1">
            <a:spLocks noChangeArrowheads="1"/>
          </p:cNvSpPr>
          <p:nvPr/>
        </p:nvSpPr>
        <p:spPr bwMode="auto">
          <a:xfrm>
            <a:off x="6421438" y="5243513"/>
            <a:ext cx="85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0"/>
              <a:t>(c) G</a:t>
            </a:r>
            <a:r>
              <a:rPr lang="en-US" altLang="zh-TW" b="0" baseline="-250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60007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Adjacency Lists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16113"/>
            <a:ext cx="7696200" cy="4716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Instead of using a matrix to represent the adjacency of a graph, we can use n linked lists to represent the n rows of the adjacency matrix.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Each node in the linked list contains two fields: data and link.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data: contain the indices of vertices adjacent to a vertex i.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Each list has a head node.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For an undirected graph with n vertices and e edges, we need n head nodes and 2e list nodes.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The degree of any vertex may be determined by counting the number nodes in its adjacency list.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 The number of edges in G can be determined in O(n + e).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For a directed graph (also called digraph),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the out-degree of any vertex can be determined by counting the number of nodes in its adjacency list.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the in-degree of any vertex can be obtained by keeping another set of lists called inverse adjacency lists.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4636702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Adjacent Lists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63775" y="22479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263775" y="26543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263775" y="30607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263775" y="34671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706813" y="23161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4038600" y="23161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3706813" y="272097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038600" y="272097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3706813" y="31289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4038600" y="31289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706813" y="35353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4038600" y="35353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4919663" y="23161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5251450" y="23161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4919663" y="272097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5251450" y="272097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4919663" y="31289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5251450" y="31289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4919663" y="35353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5251450" y="35353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23" name="Line 28"/>
          <p:cNvSpPr>
            <a:spLocks noChangeShapeType="1"/>
          </p:cNvSpPr>
          <p:nvPr/>
        </p:nvSpPr>
        <p:spPr bwMode="auto">
          <a:xfrm>
            <a:off x="2962275" y="24526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4" name="Line 29"/>
          <p:cNvSpPr>
            <a:spLocks noChangeShapeType="1"/>
          </p:cNvSpPr>
          <p:nvPr/>
        </p:nvSpPr>
        <p:spPr bwMode="auto">
          <a:xfrm>
            <a:off x="2962275" y="28559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5" name="Line 30"/>
          <p:cNvSpPr>
            <a:spLocks noChangeShapeType="1"/>
          </p:cNvSpPr>
          <p:nvPr/>
        </p:nvSpPr>
        <p:spPr bwMode="auto">
          <a:xfrm>
            <a:off x="2962275" y="32654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6" name="Line 31"/>
          <p:cNvSpPr>
            <a:spLocks noChangeShapeType="1"/>
          </p:cNvSpPr>
          <p:nvPr/>
        </p:nvSpPr>
        <p:spPr bwMode="auto">
          <a:xfrm>
            <a:off x="2962275" y="36703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7" name="Line 32"/>
          <p:cNvSpPr>
            <a:spLocks noChangeShapeType="1"/>
          </p:cNvSpPr>
          <p:nvPr/>
        </p:nvSpPr>
        <p:spPr bwMode="auto">
          <a:xfrm>
            <a:off x="4178300" y="24495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8" name="Line 33"/>
          <p:cNvSpPr>
            <a:spLocks noChangeShapeType="1"/>
          </p:cNvSpPr>
          <p:nvPr/>
        </p:nvSpPr>
        <p:spPr bwMode="auto">
          <a:xfrm>
            <a:off x="4178300" y="285273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29" name="Line 34"/>
          <p:cNvSpPr>
            <a:spLocks noChangeShapeType="1"/>
          </p:cNvSpPr>
          <p:nvPr/>
        </p:nvSpPr>
        <p:spPr bwMode="auto">
          <a:xfrm>
            <a:off x="4178300" y="32623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0" name="Line 35"/>
          <p:cNvSpPr>
            <a:spLocks noChangeShapeType="1"/>
          </p:cNvSpPr>
          <p:nvPr/>
        </p:nvSpPr>
        <p:spPr bwMode="auto">
          <a:xfrm>
            <a:off x="4178300" y="3667125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31" name="Rectangle 37"/>
          <p:cNvSpPr>
            <a:spLocks noChangeArrowheads="1"/>
          </p:cNvSpPr>
          <p:nvPr/>
        </p:nvSpPr>
        <p:spPr bwMode="auto">
          <a:xfrm>
            <a:off x="6126163" y="232251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25632" name="Rectangle 38"/>
          <p:cNvSpPr>
            <a:spLocks noChangeArrowheads="1"/>
          </p:cNvSpPr>
          <p:nvPr/>
        </p:nvSpPr>
        <p:spPr bwMode="auto">
          <a:xfrm>
            <a:off x="6457950" y="232251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33" name="Rectangle 40"/>
          <p:cNvSpPr>
            <a:spLocks noChangeArrowheads="1"/>
          </p:cNvSpPr>
          <p:nvPr/>
        </p:nvSpPr>
        <p:spPr bwMode="auto">
          <a:xfrm>
            <a:off x="6126163" y="272732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34" name="Rectangle 41"/>
          <p:cNvSpPr>
            <a:spLocks noChangeArrowheads="1"/>
          </p:cNvSpPr>
          <p:nvPr/>
        </p:nvSpPr>
        <p:spPr bwMode="auto">
          <a:xfrm>
            <a:off x="6457950" y="272732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35" name="Rectangle 43"/>
          <p:cNvSpPr>
            <a:spLocks noChangeArrowheads="1"/>
          </p:cNvSpPr>
          <p:nvPr/>
        </p:nvSpPr>
        <p:spPr bwMode="auto">
          <a:xfrm>
            <a:off x="6126163" y="313531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36" name="Rectangle 44"/>
          <p:cNvSpPr>
            <a:spLocks noChangeArrowheads="1"/>
          </p:cNvSpPr>
          <p:nvPr/>
        </p:nvSpPr>
        <p:spPr bwMode="auto">
          <a:xfrm>
            <a:off x="6457950" y="313531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37" name="Rectangle 46"/>
          <p:cNvSpPr>
            <a:spLocks noChangeArrowheads="1"/>
          </p:cNvSpPr>
          <p:nvPr/>
        </p:nvSpPr>
        <p:spPr bwMode="auto">
          <a:xfrm>
            <a:off x="6126163" y="354171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25638" name="Rectangle 47"/>
          <p:cNvSpPr>
            <a:spLocks noChangeArrowheads="1"/>
          </p:cNvSpPr>
          <p:nvPr/>
        </p:nvSpPr>
        <p:spPr bwMode="auto">
          <a:xfrm>
            <a:off x="6457950" y="354171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39" name="Line 48"/>
          <p:cNvSpPr>
            <a:spLocks noChangeShapeType="1"/>
          </p:cNvSpPr>
          <p:nvPr/>
        </p:nvSpPr>
        <p:spPr bwMode="auto">
          <a:xfrm>
            <a:off x="5384800" y="245586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0" name="Line 49"/>
          <p:cNvSpPr>
            <a:spLocks noChangeShapeType="1"/>
          </p:cNvSpPr>
          <p:nvPr/>
        </p:nvSpPr>
        <p:spPr bwMode="auto">
          <a:xfrm>
            <a:off x="5384800" y="28590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1" name="Line 50"/>
          <p:cNvSpPr>
            <a:spLocks noChangeShapeType="1"/>
          </p:cNvSpPr>
          <p:nvPr/>
        </p:nvSpPr>
        <p:spPr bwMode="auto">
          <a:xfrm>
            <a:off x="5384800" y="326866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2" name="Line 51"/>
          <p:cNvSpPr>
            <a:spLocks noChangeShapeType="1"/>
          </p:cNvSpPr>
          <p:nvPr/>
        </p:nvSpPr>
        <p:spPr bwMode="auto">
          <a:xfrm>
            <a:off x="5384800" y="3673475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43" name="Text Box 52"/>
          <p:cNvSpPr txBox="1">
            <a:spLocks noChangeArrowheads="1"/>
          </p:cNvSpPr>
          <p:nvPr/>
        </p:nvSpPr>
        <p:spPr bwMode="auto">
          <a:xfrm>
            <a:off x="1654175" y="2262188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[0]</a:t>
            </a:r>
          </a:p>
        </p:txBody>
      </p:sp>
      <p:sp>
        <p:nvSpPr>
          <p:cNvPr id="25644" name="Text Box 53"/>
          <p:cNvSpPr txBox="1">
            <a:spLocks noChangeArrowheads="1"/>
          </p:cNvSpPr>
          <p:nvPr/>
        </p:nvSpPr>
        <p:spPr bwMode="auto">
          <a:xfrm>
            <a:off x="1654175" y="2624138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[1]</a:t>
            </a:r>
          </a:p>
        </p:txBody>
      </p:sp>
      <p:sp>
        <p:nvSpPr>
          <p:cNvPr id="25645" name="Text Box 54"/>
          <p:cNvSpPr txBox="1">
            <a:spLocks noChangeArrowheads="1"/>
          </p:cNvSpPr>
          <p:nvPr/>
        </p:nvSpPr>
        <p:spPr bwMode="auto">
          <a:xfrm>
            <a:off x="1654175" y="302895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[2]</a:t>
            </a:r>
          </a:p>
        </p:txBody>
      </p:sp>
      <p:sp>
        <p:nvSpPr>
          <p:cNvPr id="25646" name="Text Box 55"/>
          <p:cNvSpPr txBox="1">
            <a:spLocks noChangeArrowheads="1"/>
          </p:cNvSpPr>
          <p:nvPr/>
        </p:nvSpPr>
        <p:spPr bwMode="auto">
          <a:xfrm>
            <a:off x="1638300" y="34798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[3]</a:t>
            </a:r>
          </a:p>
        </p:txBody>
      </p:sp>
      <p:sp>
        <p:nvSpPr>
          <p:cNvPr id="25647" name="Rectangle 56"/>
          <p:cNvSpPr>
            <a:spLocks noChangeArrowheads="1"/>
          </p:cNvSpPr>
          <p:nvPr/>
        </p:nvSpPr>
        <p:spPr bwMode="auto">
          <a:xfrm>
            <a:off x="2290763" y="5005388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48" name="Rectangle 57"/>
          <p:cNvSpPr>
            <a:spLocks noChangeArrowheads="1"/>
          </p:cNvSpPr>
          <p:nvPr/>
        </p:nvSpPr>
        <p:spPr bwMode="auto">
          <a:xfrm>
            <a:off x="2290763" y="5411788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49" name="Rectangle 58"/>
          <p:cNvSpPr>
            <a:spLocks noChangeArrowheads="1"/>
          </p:cNvSpPr>
          <p:nvPr/>
        </p:nvSpPr>
        <p:spPr bwMode="auto">
          <a:xfrm>
            <a:off x="2290763" y="5818188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50" name="Rectangle 59"/>
          <p:cNvSpPr>
            <a:spLocks noChangeArrowheads="1"/>
          </p:cNvSpPr>
          <p:nvPr/>
        </p:nvSpPr>
        <p:spPr bwMode="auto">
          <a:xfrm>
            <a:off x="3733800" y="5073650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5651" name="Rectangle 60"/>
          <p:cNvSpPr>
            <a:spLocks noChangeArrowheads="1"/>
          </p:cNvSpPr>
          <p:nvPr/>
        </p:nvSpPr>
        <p:spPr bwMode="auto">
          <a:xfrm>
            <a:off x="4065588" y="5073650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52" name="Rectangle 61"/>
          <p:cNvSpPr>
            <a:spLocks noChangeArrowheads="1"/>
          </p:cNvSpPr>
          <p:nvPr/>
        </p:nvSpPr>
        <p:spPr bwMode="auto">
          <a:xfrm>
            <a:off x="3733800" y="54784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25653" name="Rectangle 62"/>
          <p:cNvSpPr>
            <a:spLocks noChangeArrowheads="1"/>
          </p:cNvSpPr>
          <p:nvPr/>
        </p:nvSpPr>
        <p:spPr bwMode="auto">
          <a:xfrm>
            <a:off x="4065588" y="54784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54" name="Rectangle 67"/>
          <p:cNvSpPr>
            <a:spLocks noChangeArrowheads="1"/>
          </p:cNvSpPr>
          <p:nvPr/>
        </p:nvSpPr>
        <p:spPr bwMode="auto">
          <a:xfrm>
            <a:off x="4946650" y="54784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55" name="Rectangle 68"/>
          <p:cNvSpPr>
            <a:spLocks noChangeArrowheads="1"/>
          </p:cNvSpPr>
          <p:nvPr/>
        </p:nvSpPr>
        <p:spPr bwMode="auto">
          <a:xfrm>
            <a:off x="5278438" y="54784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5656" name="Line 71"/>
          <p:cNvSpPr>
            <a:spLocks noChangeShapeType="1"/>
          </p:cNvSpPr>
          <p:nvPr/>
        </p:nvSpPr>
        <p:spPr bwMode="auto">
          <a:xfrm>
            <a:off x="2989263" y="5210175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7" name="Line 72"/>
          <p:cNvSpPr>
            <a:spLocks noChangeShapeType="1"/>
          </p:cNvSpPr>
          <p:nvPr/>
        </p:nvSpPr>
        <p:spPr bwMode="auto">
          <a:xfrm>
            <a:off x="2989263" y="56134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8" name="Line 75"/>
          <p:cNvSpPr>
            <a:spLocks noChangeShapeType="1"/>
          </p:cNvSpPr>
          <p:nvPr/>
        </p:nvSpPr>
        <p:spPr bwMode="auto">
          <a:xfrm>
            <a:off x="4205288" y="5610225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59" name="Text Box 77"/>
          <p:cNvSpPr txBox="1">
            <a:spLocks noChangeArrowheads="1"/>
          </p:cNvSpPr>
          <p:nvPr/>
        </p:nvSpPr>
        <p:spPr bwMode="auto">
          <a:xfrm>
            <a:off x="1681163" y="5019675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[0]</a:t>
            </a:r>
          </a:p>
        </p:txBody>
      </p:sp>
      <p:sp>
        <p:nvSpPr>
          <p:cNvPr id="25660" name="Text Box 78"/>
          <p:cNvSpPr txBox="1">
            <a:spLocks noChangeArrowheads="1"/>
          </p:cNvSpPr>
          <p:nvPr/>
        </p:nvSpPr>
        <p:spPr bwMode="auto">
          <a:xfrm>
            <a:off x="1681163" y="5381625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[1]</a:t>
            </a:r>
          </a:p>
        </p:txBody>
      </p:sp>
      <p:sp>
        <p:nvSpPr>
          <p:cNvPr id="25661" name="Text Box 79"/>
          <p:cNvSpPr txBox="1">
            <a:spLocks noChangeArrowheads="1"/>
          </p:cNvSpPr>
          <p:nvPr/>
        </p:nvSpPr>
        <p:spPr bwMode="auto">
          <a:xfrm>
            <a:off x="1681163" y="57864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[2]</a:t>
            </a:r>
          </a:p>
        </p:txBody>
      </p:sp>
      <p:sp>
        <p:nvSpPr>
          <p:cNvPr id="25662" name="Text Box 80"/>
          <p:cNvSpPr txBox="1">
            <a:spLocks noChangeArrowheads="1"/>
          </p:cNvSpPr>
          <p:nvPr/>
        </p:nvSpPr>
        <p:spPr bwMode="auto">
          <a:xfrm>
            <a:off x="2133600" y="4616450"/>
            <a:ext cx="156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0">
                <a:latin typeface="Courier New" pitchFamily="49" charset="0"/>
              </a:rPr>
              <a:t>HeadNodes</a:t>
            </a:r>
          </a:p>
        </p:txBody>
      </p:sp>
      <p:sp>
        <p:nvSpPr>
          <p:cNvPr id="25663" name="Text Box 81"/>
          <p:cNvSpPr txBox="1">
            <a:spLocks noChangeArrowheads="1"/>
          </p:cNvSpPr>
          <p:nvPr/>
        </p:nvSpPr>
        <p:spPr bwMode="auto">
          <a:xfrm>
            <a:off x="2174875" y="1884363"/>
            <a:ext cx="156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0">
                <a:latin typeface="Courier New" pitchFamily="49" charset="0"/>
              </a:rPr>
              <a:t>HeadNodes</a:t>
            </a:r>
          </a:p>
        </p:txBody>
      </p:sp>
      <p:sp>
        <p:nvSpPr>
          <p:cNvPr id="25664" name="Text Box 82"/>
          <p:cNvSpPr txBox="1">
            <a:spLocks noChangeArrowheads="1"/>
          </p:cNvSpPr>
          <p:nvPr/>
        </p:nvSpPr>
        <p:spPr bwMode="auto">
          <a:xfrm>
            <a:off x="3324225" y="4106863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G</a:t>
            </a:r>
            <a:r>
              <a:rPr lang="en-US" altLang="zh-TW" b="0" baseline="-25000"/>
              <a:t>1</a:t>
            </a:r>
          </a:p>
        </p:txBody>
      </p:sp>
      <p:sp>
        <p:nvSpPr>
          <p:cNvPr id="25665" name="Text Box 83"/>
          <p:cNvSpPr txBox="1">
            <a:spLocks noChangeArrowheads="1"/>
          </p:cNvSpPr>
          <p:nvPr/>
        </p:nvSpPr>
        <p:spPr bwMode="auto">
          <a:xfrm>
            <a:off x="3481388" y="6210300"/>
            <a:ext cx="95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(b) G</a:t>
            </a:r>
            <a:r>
              <a:rPr lang="en-US" altLang="zh-TW" b="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0091049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Adjacent Lists (Cont.)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263775" y="22479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263775" y="26543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2263775" y="30607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263775" y="34671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706813" y="23161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038600" y="23161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706813" y="272097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038600" y="272097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3706813" y="31289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4038600" y="31289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3706813" y="35353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4038600" y="35353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4919663" y="23161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5251450" y="23161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4919663" y="272097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42" name="Rectangle 19"/>
          <p:cNvSpPr>
            <a:spLocks noChangeArrowheads="1"/>
          </p:cNvSpPr>
          <p:nvPr/>
        </p:nvSpPr>
        <p:spPr bwMode="auto">
          <a:xfrm>
            <a:off x="5251450" y="272097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43" name="Rectangle 20"/>
          <p:cNvSpPr>
            <a:spLocks noChangeArrowheads="1"/>
          </p:cNvSpPr>
          <p:nvPr/>
        </p:nvSpPr>
        <p:spPr bwMode="auto">
          <a:xfrm>
            <a:off x="4919663" y="31289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26644" name="Rectangle 21"/>
          <p:cNvSpPr>
            <a:spLocks noChangeArrowheads="1"/>
          </p:cNvSpPr>
          <p:nvPr/>
        </p:nvSpPr>
        <p:spPr bwMode="auto">
          <a:xfrm>
            <a:off x="5251450" y="31289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4919663" y="35353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5251450" y="35353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2962275" y="24526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>
            <a:off x="2962275" y="28559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2962275" y="32654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>
            <a:off x="2962275" y="36703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>
            <a:off x="4178300" y="24495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>
            <a:off x="4178300" y="285273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3" name="Line 30"/>
          <p:cNvSpPr>
            <a:spLocks noChangeShapeType="1"/>
          </p:cNvSpPr>
          <p:nvPr/>
        </p:nvSpPr>
        <p:spPr bwMode="auto">
          <a:xfrm>
            <a:off x="4178300" y="32623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4" name="Line 31"/>
          <p:cNvSpPr>
            <a:spLocks noChangeShapeType="1"/>
          </p:cNvSpPr>
          <p:nvPr/>
        </p:nvSpPr>
        <p:spPr bwMode="auto">
          <a:xfrm>
            <a:off x="4178300" y="3667125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55" name="Text Box 44"/>
          <p:cNvSpPr txBox="1">
            <a:spLocks noChangeArrowheads="1"/>
          </p:cNvSpPr>
          <p:nvPr/>
        </p:nvSpPr>
        <p:spPr bwMode="auto">
          <a:xfrm>
            <a:off x="1654175" y="2262188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[0]</a:t>
            </a:r>
          </a:p>
        </p:txBody>
      </p:sp>
      <p:sp>
        <p:nvSpPr>
          <p:cNvPr id="26656" name="Text Box 45"/>
          <p:cNvSpPr txBox="1">
            <a:spLocks noChangeArrowheads="1"/>
          </p:cNvSpPr>
          <p:nvPr/>
        </p:nvSpPr>
        <p:spPr bwMode="auto">
          <a:xfrm>
            <a:off x="1654175" y="2624138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[1]</a:t>
            </a:r>
          </a:p>
        </p:txBody>
      </p:sp>
      <p:sp>
        <p:nvSpPr>
          <p:cNvPr id="26657" name="Text Box 46"/>
          <p:cNvSpPr txBox="1">
            <a:spLocks noChangeArrowheads="1"/>
          </p:cNvSpPr>
          <p:nvPr/>
        </p:nvSpPr>
        <p:spPr bwMode="auto">
          <a:xfrm>
            <a:off x="1654175" y="302895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[2]</a:t>
            </a:r>
          </a:p>
        </p:txBody>
      </p:sp>
      <p:sp>
        <p:nvSpPr>
          <p:cNvPr id="26658" name="Text Box 47"/>
          <p:cNvSpPr txBox="1">
            <a:spLocks noChangeArrowheads="1"/>
          </p:cNvSpPr>
          <p:nvPr/>
        </p:nvSpPr>
        <p:spPr bwMode="auto">
          <a:xfrm>
            <a:off x="1638300" y="3479800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[3]</a:t>
            </a:r>
          </a:p>
        </p:txBody>
      </p:sp>
      <p:sp>
        <p:nvSpPr>
          <p:cNvPr id="26659" name="Text Box 48"/>
          <p:cNvSpPr txBox="1">
            <a:spLocks noChangeArrowheads="1"/>
          </p:cNvSpPr>
          <p:nvPr/>
        </p:nvSpPr>
        <p:spPr bwMode="auto">
          <a:xfrm>
            <a:off x="2174875" y="1884363"/>
            <a:ext cx="156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0">
                <a:latin typeface="Courier New" pitchFamily="49" charset="0"/>
              </a:rPr>
              <a:t>HeadNodes</a:t>
            </a:r>
          </a:p>
        </p:txBody>
      </p:sp>
      <p:sp>
        <p:nvSpPr>
          <p:cNvPr id="26660" name="Text Box 49"/>
          <p:cNvSpPr txBox="1">
            <a:spLocks noChangeArrowheads="1"/>
          </p:cNvSpPr>
          <p:nvPr/>
        </p:nvSpPr>
        <p:spPr bwMode="auto">
          <a:xfrm>
            <a:off x="3411538" y="5872163"/>
            <a:ext cx="95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(c) G</a:t>
            </a:r>
            <a:r>
              <a:rPr lang="en-US" altLang="zh-TW" b="0" baseline="-25000"/>
              <a:t>4</a:t>
            </a:r>
          </a:p>
        </p:txBody>
      </p:sp>
      <p:sp>
        <p:nvSpPr>
          <p:cNvPr id="26661" name="Rectangle 50"/>
          <p:cNvSpPr>
            <a:spLocks noChangeArrowheads="1"/>
          </p:cNvSpPr>
          <p:nvPr/>
        </p:nvSpPr>
        <p:spPr bwMode="auto">
          <a:xfrm>
            <a:off x="2262188" y="38735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2" name="Rectangle 51"/>
          <p:cNvSpPr>
            <a:spLocks noChangeArrowheads="1"/>
          </p:cNvSpPr>
          <p:nvPr/>
        </p:nvSpPr>
        <p:spPr bwMode="auto">
          <a:xfrm>
            <a:off x="2262188" y="42799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3" name="Rectangle 52"/>
          <p:cNvSpPr>
            <a:spLocks noChangeArrowheads="1"/>
          </p:cNvSpPr>
          <p:nvPr/>
        </p:nvSpPr>
        <p:spPr bwMode="auto">
          <a:xfrm>
            <a:off x="2262188" y="46863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4" name="Rectangle 53"/>
          <p:cNvSpPr>
            <a:spLocks noChangeArrowheads="1"/>
          </p:cNvSpPr>
          <p:nvPr/>
        </p:nvSpPr>
        <p:spPr bwMode="auto">
          <a:xfrm>
            <a:off x="2262188" y="5092700"/>
            <a:ext cx="10160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5" name="Rectangle 54"/>
          <p:cNvSpPr>
            <a:spLocks noChangeArrowheads="1"/>
          </p:cNvSpPr>
          <p:nvPr/>
        </p:nvSpPr>
        <p:spPr bwMode="auto">
          <a:xfrm>
            <a:off x="3705225" y="39417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5</a:t>
            </a:r>
          </a:p>
        </p:txBody>
      </p:sp>
      <p:sp>
        <p:nvSpPr>
          <p:cNvPr id="26666" name="Rectangle 55"/>
          <p:cNvSpPr>
            <a:spLocks noChangeArrowheads="1"/>
          </p:cNvSpPr>
          <p:nvPr/>
        </p:nvSpPr>
        <p:spPr bwMode="auto">
          <a:xfrm>
            <a:off x="4037013" y="39417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67" name="Rectangle 56"/>
          <p:cNvSpPr>
            <a:spLocks noChangeArrowheads="1"/>
          </p:cNvSpPr>
          <p:nvPr/>
        </p:nvSpPr>
        <p:spPr bwMode="auto">
          <a:xfrm>
            <a:off x="3705225" y="434657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6</a:t>
            </a:r>
          </a:p>
        </p:txBody>
      </p:sp>
      <p:sp>
        <p:nvSpPr>
          <p:cNvPr id="26668" name="Rectangle 57"/>
          <p:cNvSpPr>
            <a:spLocks noChangeArrowheads="1"/>
          </p:cNvSpPr>
          <p:nvPr/>
        </p:nvSpPr>
        <p:spPr bwMode="auto">
          <a:xfrm>
            <a:off x="4037013" y="434657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9" name="Rectangle 58"/>
          <p:cNvSpPr>
            <a:spLocks noChangeArrowheads="1"/>
          </p:cNvSpPr>
          <p:nvPr/>
        </p:nvSpPr>
        <p:spPr bwMode="auto">
          <a:xfrm>
            <a:off x="3705225" y="47545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5</a:t>
            </a:r>
          </a:p>
        </p:txBody>
      </p:sp>
      <p:sp>
        <p:nvSpPr>
          <p:cNvPr id="26670" name="Rectangle 59"/>
          <p:cNvSpPr>
            <a:spLocks noChangeArrowheads="1"/>
          </p:cNvSpPr>
          <p:nvPr/>
        </p:nvSpPr>
        <p:spPr bwMode="auto">
          <a:xfrm>
            <a:off x="4037013" y="47545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71" name="Rectangle 60"/>
          <p:cNvSpPr>
            <a:spLocks noChangeArrowheads="1"/>
          </p:cNvSpPr>
          <p:nvPr/>
        </p:nvSpPr>
        <p:spPr bwMode="auto">
          <a:xfrm>
            <a:off x="3705225" y="51609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6</a:t>
            </a:r>
          </a:p>
        </p:txBody>
      </p:sp>
      <p:sp>
        <p:nvSpPr>
          <p:cNvPr id="26672" name="Rectangle 61"/>
          <p:cNvSpPr>
            <a:spLocks noChangeArrowheads="1"/>
          </p:cNvSpPr>
          <p:nvPr/>
        </p:nvSpPr>
        <p:spPr bwMode="auto">
          <a:xfrm>
            <a:off x="4037013" y="51609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73" name="Rectangle 64"/>
          <p:cNvSpPr>
            <a:spLocks noChangeArrowheads="1"/>
          </p:cNvSpPr>
          <p:nvPr/>
        </p:nvSpPr>
        <p:spPr bwMode="auto">
          <a:xfrm>
            <a:off x="4918075" y="4346575"/>
            <a:ext cx="331788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4</a:t>
            </a:r>
          </a:p>
        </p:txBody>
      </p:sp>
      <p:sp>
        <p:nvSpPr>
          <p:cNvPr id="26674" name="Rectangle 65"/>
          <p:cNvSpPr>
            <a:spLocks noChangeArrowheads="1"/>
          </p:cNvSpPr>
          <p:nvPr/>
        </p:nvSpPr>
        <p:spPr bwMode="auto">
          <a:xfrm>
            <a:off x="5249863" y="4346575"/>
            <a:ext cx="331787" cy="271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75" name="Rectangle 66"/>
          <p:cNvSpPr>
            <a:spLocks noChangeArrowheads="1"/>
          </p:cNvSpPr>
          <p:nvPr/>
        </p:nvSpPr>
        <p:spPr bwMode="auto">
          <a:xfrm>
            <a:off x="4918075" y="4754563"/>
            <a:ext cx="331788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7</a:t>
            </a:r>
          </a:p>
        </p:txBody>
      </p:sp>
      <p:sp>
        <p:nvSpPr>
          <p:cNvPr id="26676" name="Rectangle 67"/>
          <p:cNvSpPr>
            <a:spLocks noChangeArrowheads="1"/>
          </p:cNvSpPr>
          <p:nvPr/>
        </p:nvSpPr>
        <p:spPr bwMode="auto">
          <a:xfrm>
            <a:off x="5249863" y="4754563"/>
            <a:ext cx="331787" cy="271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26677" name="Line 70"/>
          <p:cNvSpPr>
            <a:spLocks noChangeShapeType="1"/>
          </p:cNvSpPr>
          <p:nvPr/>
        </p:nvSpPr>
        <p:spPr bwMode="auto">
          <a:xfrm>
            <a:off x="2960688" y="40782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78" name="Line 71"/>
          <p:cNvSpPr>
            <a:spLocks noChangeShapeType="1"/>
          </p:cNvSpPr>
          <p:nvPr/>
        </p:nvSpPr>
        <p:spPr bwMode="auto">
          <a:xfrm>
            <a:off x="2960688" y="44815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79" name="Line 72"/>
          <p:cNvSpPr>
            <a:spLocks noChangeShapeType="1"/>
          </p:cNvSpPr>
          <p:nvPr/>
        </p:nvSpPr>
        <p:spPr bwMode="auto">
          <a:xfrm>
            <a:off x="2960688" y="489108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80" name="Line 73"/>
          <p:cNvSpPr>
            <a:spLocks noChangeShapeType="1"/>
          </p:cNvSpPr>
          <p:nvPr/>
        </p:nvSpPr>
        <p:spPr bwMode="auto">
          <a:xfrm>
            <a:off x="2960688" y="52959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81" name="Line 75"/>
          <p:cNvSpPr>
            <a:spLocks noChangeShapeType="1"/>
          </p:cNvSpPr>
          <p:nvPr/>
        </p:nvSpPr>
        <p:spPr bwMode="auto">
          <a:xfrm>
            <a:off x="4176713" y="447833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82" name="Line 76"/>
          <p:cNvSpPr>
            <a:spLocks noChangeShapeType="1"/>
          </p:cNvSpPr>
          <p:nvPr/>
        </p:nvSpPr>
        <p:spPr bwMode="auto">
          <a:xfrm>
            <a:off x="4176713" y="4887913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83" name="Text Box 90"/>
          <p:cNvSpPr txBox="1">
            <a:spLocks noChangeArrowheads="1"/>
          </p:cNvSpPr>
          <p:nvPr/>
        </p:nvSpPr>
        <p:spPr bwMode="auto">
          <a:xfrm>
            <a:off x="1652588" y="388778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[4]</a:t>
            </a:r>
          </a:p>
        </p:txBody>
      </p:sp>
      <p:sp>
        <p:nvSpPr>
          <p:cNvPr id="26684" name="Text Box 91"/>
          <p:cNvSpPr txBox="1">
            <a:spLocks noChangeArrowheads="1"/>
          </p:cNvSpPr>
          <p:nvPr/>
        </p:nvSpPr>
        <p:spPr bwMode="auto">
          <a:xfrm>
            <a:off x="1652588" y="424973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[5]</a:t>
            </a:r>
          </a:p>
        </p:txBody>
      </p:sp>
      <p:sp>
        <p:nvSpPr>
          <p:cNvPr id="26685" name="Text Box 92"/>
          <p:cNvSpPr txBox="1">
            <a:spLocks noChangeArrowheads="1"/>
          </p:cNvSpPr>
          <p:nvPr/>
        </p:nvSpPr>
        <p:spPr bwMode="auto">
          <a:xfrm>
            <a:off x="1652588" y="465455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[6]</a:t>
            </a:r>
          </a:p>
        </p:txBody>
      </p:sp>
      <p:sp>
        <p:nvSpPr>
          <p:cNvPr id="26686" name="Text Box 93"/>
          <p:cNvSpPr txBox="1">
            <a:spLocks noChangeArrowheads="1"/>
          </p:cNvSpPr>
          <p:nvPr/>
        </p:nvSpPr>
        <p:spPr bwMode="auto">
          <a:xfrm>
            <a:off x="1636713" y="510540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736562719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Weighted Edges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Very often the edges of a graph have weights associated with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distance from one vertex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cost of going from one vertex to an adjacent vertex.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 represent weight, we need additional field, weight, in each entry.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graph with weighted edges is called a </a:t>
            </a:r>
            <a:r>
              <a:rPr lang="en-US" altLang="zh-TW" i="1" smtClean="0">
                <a:latin typeface="Times New Roman" pitchFamily="18" charset="0"/>
              </a:rPr>
              <a:t>network</a:t>
            </a:r>
            <a:r>
              <a:rPr lang="en-US" altLang="zh-TW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795714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Graph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A general operation on a graph G is to visit all vertices in G that are reachable from a vertex v.</a:t>
            </a:r>
          </a:p>
          <a:p>
            <a:pPr lvl="1" eaLnBrk="1" hangingPunct="1"/>
            <a:r>
              <a:rPr lang="en-US" altLang="zh-TW" smtClean="0"/>
              <a:t>Depth-first search</a:t>
            </a:r>
          </a:p>
          <a:p>
            <a:pPr lvl="1" eaLnBrk="1" hangingPunct="1"/>
            <a:r>
              <a:rPr lang="en-US" altLang="zh-TW" smtClean="0"/>
              <a:t>Breath-first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768057400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Depth-First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Starting from vertex v, an unvisited vertex w adjacent to v is selected and a depth-first search from w is initiated.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When the search operation has reached a vertex u such that all its adjacent vertices have been visited, we back up to the last vertex visited that has an unvisited vertex w adjacent to it and initiate a depth-first search from w again.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above process repeats until no unvisited vertex can be reached from any of the visited vertices.</a:t>
            </a:r>
          </a:p>
        </p:txBody>
      </p:sp>
    </p:spTree>
    <p:extLst>
      <p:ext uri="{BB962C8B-B14F-4D97-AF65-F5344CB8AC3E}">
        <p14:creationId xmlns:p14="http://schemas.microsoft.com/office/powerpoint/2010/main" val="915326282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Graph G and Its Adjacency Lists</a:t>
            </a:r>
          </a:p>
        </p:txBody>
      </p:sp>
      <p:sp>
        <p:nvSpPr>
          <p:cNvPr id="30723" name="Oval 4"/>
          <p:cNvSpPr>
            <a:spLocks noChangeArrowheads="1"/>
          </p:cNvSpPr>
          <p:nvPr/>
        </p:nvSpPr>
        <p:spPr bwMode="auto">
          <a:xfrm>
            <a:off x="6661150" y="1651000"/>
            <a:ext cx="290513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0</a:t>
            </a:r>
          </a:p>
        </p:txBody>
      </p:sp>
      <p:sp>
        <p:nvSpPr>
          <p:cNvPr id="30724" name="Oval 8"/>
          <p:cNvSpPr>
            <a:spLocks noChangeArrowheads="1"/>
          </p:cNvSpPr>
          <p:nvPr/>
        </p:nvSpPr>
        <p:spPr bwMode="auto">
          <a:xfrm>
            <a:off x="6662738" y="3079750"/>
            <a:ext cx="29051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7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5915025" y="2039938"/>
            <a:ext cx="290513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1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5522913" y="2532063"/>
            <a:ext cx="29051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3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6305550" y="2532063"/>
            <a:ext cx="290513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4</a:t>
            </a:r>
          </a:p>
        </p:txBody>
      </p:sp>
      <p:sp>
        <p:nvSpPr>
          <p:cNvPr id="30728" name="Oval 11"/>
          <p:cNvSpPr>
            <a:spLocks noChangeArrowheads="1"/>
          </p:cNvSpPr>
          <p:nvPr/>
        </p:nvSpPr>
        <p:spPr bwMode="auto">
          <a:xfrm>
            <a:off x="7408863" y="2039938"/>
            <a:ext cx="29051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2</a:t>
            </a:r>
          </a:p>
        </p:txBody>
      </p:sp>
      <p:sp>
        <p:nvSpPr>
          <p:cNvPr id="30729" name="Oval 13"/>
          <p:cNvSpPr>
            <a:spLocks noChangeArrowheads="1"/>
          </p:cNvSpPr>
          <p:nvPr/>
        </p:nvSpPr>
        <p:spPr bwMode="auto">
          <a:xfrm>
            <a:off x="7016750" y="2532063"/>
            <a:ext cx="290513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5</a:t>
            </a:r>
          </a:p>
        </p:txBody>
      </p:sp>
      <p:sp>
        <p:nvSpPr>
          <p:cNvPr id="30730" name="Oval 14"/>
          <p:cNvSpPr>
            <a:spLocks noChangeArrowheads="1"/>
          </p:cNvSpPr>
          <p:nvPr/>
        </p:nvSpPr>
        <p:spPr bwMode="auto">
          <a:xfrm>
            <a:off x="7799388" y="2532063"/>
            <a:ext cx="290512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0"/>
              <a:t>6</a:t>
            </a:r>
          </a:p>
        </p:txBody>
      </p:sp>
      <p:sp>
        <p:nvSpPr>
          <p:cNvPr id="30731" name="Line 18"/>
          <p:cNvSpPr>
            <a:spLocks noChangeShapeType="1"/>
          </p:cNvSpPr>
          <p:nvPr/>
        </p:nvSpPr>
        <p:spPr bwMode="auto">
          <a:xfrm flipH="1">
            <a:off x="6138863" y="1882775"/>
            <a:ext cx="522287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2" name="Line 19"/>
          <p:cNvSpPr>
            <a:spLocks noChangeShapeType="1"/>
          </p:cNvSpPr>
          <p:nvPr/>
        </p:nvSpPr>
        <p:spPr bwMode="auto">
          <a:xfrm>
            <a:off x="6934200" y="1895475"/>
            <a:ext cx="522288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3" name="Line 20"/>
          <p:cNvSpPr>
            <a:spLocks noChangeShapeType="1"/>
          </p:cNvSpPr>
          <p:nvPr/>
        </p:nvSpPr>
        <p:spPr bwMode="auto">
          <a:xfrm flipH="1">
            <a:off x="5713413" y="2303463"/>
            <a:ext cx="246062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4" name="Line 21"/>
          <p:cNvSpPr>
            <a:spLocks noChangeShapeType="1"/>
          </p:cNvSpPr>
          <p:nvPr/>
        </p:nvSpPr>
        <p:spPr bwMode="auto">
          <a:xfrm>
            <a:off x="6153150" y="2308225"/>
            <a:ext cx="23653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 flipH="1" flipV="1">
            <a:off x="6527800" y="2822575"/>
            <a:ext cx="180975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6" name="Line 23"/>
          <p:cNvSpPr>
            <a:spLocks noChangeShapeType="1"/>
          </p:cNvSpPr>
          <p:nvPr/>
        </p:nvSpPr>
        <p:spPr bwMode="auto">
          <a:xfrm flipV="1">
            <a:off x="6904038" y="2822575"/>
            <a:ext cx="18097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7" name="Line 24"/>
          <p:cNvSpPr>
            <a:spLocks noChangeShapeType="1"/>
          </p:cNvSpPr>
          <p:nvPr/>
        </p:nvSpPr>
        <p:spPr bwMode="auto">
          <a:xfrm flipH="1" flipV="1">
            <a:off x="5794375" y="2770188"/>
            <a:ext cx="87153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8" name="Line 25"/>
          <p:cNvSpPr>
            <a:spLocks noChangeShapeType="1"/>
          </p:cNvSpPr>
          <p:nvPr/>
        </p:nvSpPr>
        <p:spPr bwMode="auto">
          <a:xfrm flipV="1">
            <a:off x="6958013" y="2776538"/>
            <a:ext cx="87153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H="1">
            <a:off x="7215188" y="2305050"/>
            <a:ext cx="246062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7654925" y="2309813"/>
            <a:ext cx="236538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41" name="Rectangle 38"/>
          <p:cNvSpPr>
            <a:spLocks noChangeArrowheads="1"/>
          </p:cNvSpPr>
          <p:nvPr/>
        </p:nvSpPr>
        <p:spPr bwMode="auto">
          <a:xfrm>
            <a:off x="684213" y="4860925"/>
            <a:ext cx="1085850" cy="43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2" name="Rectangle 39"/>
          <p:cNvSpPr>
            <a:spLocks noChangeArrowheads="1"/>
          </p:cNvSpPr>
          <p:nvPr/>
        </p:nvSpPr>
        <p:spPr bwMode="auto">
          <a:xfrm>
            <a:off x="684213" y="5297488"/>
            <a:ext cx="1085850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3" name="Rectangle 40"/>
          <p:cNvSpPr>
            <a:spLocks noChangeArrowheads="1"/>
          </p:cNvSpPr>
          <p:nvPr/>
        </p:nvSpPr>
        <p:spPr bwMode="auto">
          <a:xfrm>
            <a:off x="684213" y="5734050"/>
            <a:ext cx="1085850" cy="43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4" name="Rectangle 41"/>
          <p:cNvSpPr>
            <a:spLocks noChangeArrowheads="1"/>
          </p:cNvSpPr>
          <p:nvPr/>
        </p:nvSpPr>
        <p:spPr bwMode="auto">
          <a:xfrm>
            <a:off x="684213" y="6170613"/>
            <a:ext cx="1085850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5" name="Rectangle 42"/>
          <p:cNvSpPr>
            <a:spLocks noChangeArrowheads="1"/>
          </p:cNvSpPr>
          <p:nvPr/>
        </p:nvSpPr>
        <p:spPr bwMode="auto">
          <a:xfrm>
            <a:off x="684213" y="3114675"/>
            <a:ext cx="1085850" cy="43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6" name="Rectangle 43"/>
          <p:cNvSpPr>
            <a:spLocks noChangeArrowheads="1"/>
          </p:cNvSpPr>
          <p:nvPr/>
        </p:nvSpPr>
        <p:spPr bwMode="auto">
          <a:xfrm>
            <a:off x="684213" y="3551238"/>
            <a:ext cx="1085850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7" name="Rectangle 44"/>
          <p:cNvSpPr>
            <a:spLocks noChangeArrowheads="1"/>
          </p:cNvSpPr>
          <p:nvPr/>
        </p:nvSpPr>
        <p:spPr bwMode="auto">
          <a:xfrm>
            <a:off x="684213" y="3987800"/>
            <a:ext cx="1085850" cy="436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8" name="Rectangle 45"/>
          <p:cNvSpPr>
            <a:spLocks noChangeArrowheads="1"/>
          </p:cNvSpPr>
          <p:nvPr/>
        </p:nvSpPr>
        <p:spPr bwMode="auto">
          <a:xfrm>
            <a:off x="684213" y="4424363"/>
            <a:ext cx="1085850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9" name="Rectangle 59"/>
          <p:cNvSpPr>
            <a:spLocks noChangeArrowheads="1"/>
          </p:cNvSpPr>
          <p:nvPr/>
        </p:nvSpPr>
        <p:spPr bwMode="auto">
          <a:xfrm>
            <a:off x="3163888" y="315912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0" name="Rectangle 60"/>
          <p:cNvSpPr>
            <a:spLocks noChangeArrowheads="1"/>
          </p:cNvSpPr>
          <p:nvPr/>
        </p:nvSpPr>
        <p:spPr bwMode="auto">
          <a:xfrm>
            <a:off x="2728913" y="315912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30751" name="Rectangle 61"/>
          <p:cNvSpPr>
            <a:spLocks noChangeArrowheads="1"/>
          </p:cNvSpPr>
          <p:nvPr/>
        </p:nvSpPr>
        <p:spPr bwMode="auto">
          <a:xfrm>
            <a:off x="3163888" y="359568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2" name="Rectangle 62"/>
          <p:cNvSpPr>
            <a:spLocks noChangeArrowheads="1"/>
          </p:cNvSpPr>
          <p:nvPr/>
        </p:nvSpPr>
        <p:spPr bwMode="auto">
          <a:xfrm>
            <a:off x="2727325" y="359568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53" name="Rectangle 63"/>
          <p:cNvSpPr>
            <a:spLocks noChangeArrowheads="1"/>
          </p:cNvSpPr>
          <p:nvPr/>
        </p:nvSpPr>
        <p:spPr bwMode="auto">
          <a:xfrm>
            <a:off x="3160713" y="403225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4" name="Rectangle 64"/>
          <p:cNvSpPr>
            <a:spLocks noChangeArrowheads="1"/>
          </p:cNvSpPr>
          <p:nvPr/>
        </p:nvSpPr>
        <p:spPr bwMode="auto">
          <a:xfrm>
            <a:off x="2725738" y="403225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55" name="Rectangle 65"/>
          <p:cNvSpPr>
            <a:spLocks noChangeArrowheads="1"/>
          </p:cNvSpPr>
          <p:nvPr/>
        </p:nvSpPr>
        <p:spPr bwMode="auto">
          <a:xfrm>
            <a:off x="3163888" y="446881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6" name="Rectangle 66"/>
          <p:cNvSpPr>
            <a:spLocks noChangeArrowheads="1"/>
          </p:cNvSpPr>
          <p:nvPr/>
        </p:nvSpPr>
        <p:spPr bwMode="auto">
          <a:xfrm>
            <a:off x="2728913" y="446881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30757" name="Rectangle 67"/>
          <p:cNvSpPr>
            <a:spLocks noChangeArrowheads="1"/>
          </p:cNvSpPr>
          <p:nvPr/>
        </p:nvSpPr>
        <p:spPr bwMode="auto">
          <a:xfrm>
            <a:off x="3160713" y="490537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8" name="Rectangle 68"/>
          <p:cNvSpPr>
            <a:spLocks noChangeArrowheads="1"/>
          </p:cNvSpPr>
          <p:nvPr/>
        </p:nvSpPr>
        <p:spPr bwMode="auto">
          <a:xfrm>
            <a:off x="2725738" y="490537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30759" name="Rectangle 69"/>
          <p:cNvSpPr>
            <a:spLocks noChangeArrowheads="1"/>
          </p:cNvSpPr>
          <p:nvPr/>
        </p:nvSpPr>
        <p:spPr bwMode="auto">
          <a:xfrm>
            <a:off x="3159125" y="534193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0" name="Rectangle 70"/>
          <p:cNvSpPr>
            <a:spLocks noChangeArrowheads="1"/>
          </p:cNvSpPr>
          <p:nvPr/>
        </p:nvSpPr>
        <p:spPr bwMode="auto">
          <a:xfrm>
            <a:off x="2724150" y="534193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30761" name="Rectangle 71"/>
          <p:cNvSpPr>
            <a:spLocks noChangeArrowheads="1"/>
          </p:cNvSpPr>
          <p:nvPr/>
        </p:nvSpPr>
        <p:spPr bwMode="auto">
          <a:xfrm>
            <a:off x="3157538" y="577850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2" name="Rectangle 72"/>
          <p:cNvSpPr>
            <a:spLocks noChangeArrowheads="1"/>
          </p:cNvSpPr>
          <p:nvPr/>
        </p:nvSpPr>
        <p:spPr bwMode="auto">
          <a:xfrm>
            <a:off x="2722563" y="577850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30763" name="Rectangle 73"/>
          <p:cNvSpPr>
            <a:spLocks noChangeArrowheads="1"/>
          </p:cNvSpPr>
          <p:nvPr/>
        </p:nvSpPr>
        <p:spPr bwMode="auto">
          <a:xfrm>
            <a:off x="3155950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4" name="Rectangle 74"/>
          <p:cNvSpPr>
            <a:spLocks noChangeArrowheads="1"/>
          </p:cNvSpPr>
          <p:nvPr/>
        </p:nvSpPr>
        <p:spPr bwMode="auto">
          <a:xfrm>
            <a:off x="2720975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30765" name="Rectangle 77"/>
          <p:cNvSpPr>
            <a:spLocks noChangeArrowheads="1"/>
          </p:cNvSpPr>
          <p:nvPr/>
        </p:nvSpPr>
        <p:spPr bwMode="auto">
          <a:xfrm>
            <a:off x="4598988" y="315912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66" name="Rectangle 78"/>
          <p:cNvSpPr>
            <a:spLocks noChangeArrowheads="1"/>
          </p:cNvSpPr>
          <p:nvPr/>
        </p:nvSpPr>
        <p:spPr bwMode="auto">
          <a:xfrm>
            <a:off x="4164013" y="315912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30767" name="Rectangle 79"/>
          <p:cNvSpPr>
            <a:spLocks noChangeArrowheads="1"/>
          </p:cNvSpPr>
          <p:nvPr/>
        </p:nvSpPr>
        <p:spPr bwMode="auto">
          <a:xfrm>
            <a:off x="4598988" y="359568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68" name="Rectangle 80"/>
          <p:cNvSpPr>
            <a:spLocks noChangeArrowheads="1"/>
          </p:cNvSpPr>
          <p:nvPr/>
        </p:nvSpPr>
        <p:spPr bwMode="auto">
          <a:xfrm>
            <a:off x="4162425" y="359568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30769" name="Rectangle 81"/>
          <p:cNvSpPr>
            <a:spLocks noChangeArrowheads="1"/>
          </p:cNvSpPr>
          <p:nvPr/>
        </p:nvSpPr>
        <p:spPr bwMode="auto">
          <a:xfrm>
            <a:off x="4595813" y="403225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0" name="Rectangle 82"/>
          <p:cNvSpPr>
            <a:spLocks noChangeArrowheads="1"/>
          </p:cNvSpPr>
          <p:nvPr/>
        </p:nvSpPr>
        <p:spPr bwMode="auto">
          <a:xfrm>
            <a:off x="4160838" y="403225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5</a:t>
            </a:r>
          </a:p>
        </p:txBody>
      </p:sp>
      <p:sp>
        <p:nvSpPr>
          <p:cNvPr id="30771" name="Rectangle 83"/>
          <p:cNvSpPr>
            <a:spLocks noChangeArrowheads="1"/>
          </p:cNvSpPr>
          <p:nvPr/>
        </p:nvSpPr>
        <p:spPr bwMode="auto">
          <a:xfrm>
            <a:off x="4598988" y="446881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72" name="Rectangle 84"/>
          <p:cNvSpPr>
            <a:spLocks noChangeArrowheads="1"/>
          </p:cNvSpPr>
          <p:nvPr/>
        </p:nvSpPr>
        <p:spPr bwMode="auto">
          <a:xfrm>
            <a:off x="4164013" y="446881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7</a:t>
            </a:r>
          </a:p>
        </p:txBody>
      </p:sp>
      <p:sp>
        <p:nvSpPr>
          <p:cNvPr id="30773" name="Rectangle 85"/>
          <p:cNvSpPr>
            <a:spLocks noChangeArrowheads="1"/>
          </p:cNvSpPr>
          <p:nvPr/>
        </p:nvSpPr>
        <p:spPr bwMode="auto">
          <a:xfrm>
            <a:off x="4595813" y="490537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74" name="Rectangle 86"/>
          <p:cNvSpPr>
            <a:spLocks noChangeArrowheads="1"/>
          </p:cNvSpPr>
          <p:nvPr/>
        </p:nvSpPr>
        <p:spPr bwMode="auto">
          <a:xfrm>
            <a:off x="4160838" y="4905375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7</a:t>
            </a:r>
          </a:p>
        </p:txBody>
      </p:sp>
      <p:sp>
        <p:nvSpPr>
          <p:cNvPr id="30775" name="Rectangle 87"/>
          <p:cNvSpPr>
            <a:spLocks noChangeArrowheads="1"/>
          </p:cNvSpPr>
          <p:nvPr/>
        </p:nvSpPr>
        <p:spPr bwMode="auto">
          <a:xfrm>
            <a:off x="4594225" y="534193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76" name="Rectangle 88"/>
          <p:cNvSpPr>
            <a:spLocks noChangeArrowheads="1"/>
          </p:cNvSpPr>
          <p:nvPr/>
        </p:nvSpPr>
        <p:spPr bwMode="auto">
          <a:xfrm>
            <a:off x="4159250" y="534193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7</a:t>
            </a:r>
          </a:p>
        </p:txBody>
      </p:sp>
      <p:sp>
        <p:nvSpPr>
          <p:cNvPr id="30777" name="Rectangle 89"/>
          <p:cNvSpPr>
            <a:spLocks noChangeArrowheads="1"/>
          </p:cNvSpPr>
          <p:nvPr/>
        </p:nvSpPr>
        <p:spPr bwMode="auto">
          <a:xfrm>
            <a:off x="4592638" y="577850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78" name="Rectangle 90"/>
          <p:cNvSpPr>
            <a:spLocks noChangeArrowheads="1"/>
          </p:cNvSpPr>
          <p:nvPr/>
        </p:nvSpPr>
        <p:spPr bwMode="auto">
          <a:xfrm>
            <a:off x="4157663" y="577850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7</a:t>
            </a:r>
          </a:p>
        </p:txBody>
      </p:sp>
      <p:sp>
        <p:nvSpPr>
          <p:cNvPr id="30779" name="Rectangle 91"/>
          <p:cNvSpPr>
            <a:spLocks noChangeArrowheads="1"/>
          </p:cNvSpPr>
          <p:nvPr/>
        </p:nvSpPr>
        <p:spPr bwMode="auto">
          <a:xfrm>
            <a:off x="4591050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0" name="Rectangle 92"/>
          <p:cNvSpPr>
            <a:spLocks noChangeArrowheads="1"/>
          </p:cNvSpPr>
          <p:nvPr/>
        </p:nvSpPr>
        <p:spPr bwMode="auto">
          <a:xfrm>
            <a:off x="4156075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4</a:t>
            </a:r>
          </a:p>
        </p:txBody>
      </p:sp>
      <p:sp>
        <p:nvSpPr>
          <p:cNvPr id="30781" name="Rectangle 93"/>
          <p:cNvSpPr>
            <a:spLocks noChangeArrowheads="1"/>
          </p:cNvSpPr>
          <p:nvPr/>
        </p:nvSpPr>
        <p:spPr bwMode="auto">
          <a:xfrm>
            <a:off x="6005513" y="359568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82" name="Rectangle 94"/>
          <p:cNvSpPr>
            <a:spLocks noChangeArrowheads="1"/>
          </p:cNvSpPr>
          <p:nvPr/>
        </p:nvSpPr>
        <p:spPr bwMode="auto">
          <a:xfrm>
            <a:off x="5570538" y="3595688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4</a:t>
            </a:r>
          </a:p>
        </p:txBody>
      </p:sp>
      <p:sp>
        <p:nvSpPr>
          <p:cNvPr id="30783" name="Rectangle 95"/>
          <p:cNvSpPr>
            <a:spLocks noChangeArrowheads="1"/>
          </p:cNvSpPr>
          <p:nvPr/>
        </p:nvSpPr>
        <p:spPr bwMode="auto">
          <a:xfrm>
            <a:off x="6005513" y="403225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84" name="Rectangle 96"/>
          <p:cNvSpPr>
            <a:spLocks noChangeArrowheads="1"/>
          </p:cNvSpPr>
          <p:nvPr/>
        </p:nvSpPr>
        <p:spPr bwMode="auto">
          <a:xfrm>
            <a:off x="5570538" y="4032250"/>
            <a:ext cx="434975" cy="347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6</a:t>
            </a:r>
          </a:p>
        </p:txBody>
      </p:sp>
      <p:sp>
        <p:nvSpPr>
          <p:cNvPr id="30785" name="Rectangle 97"/>
          <p:cNvSpPr>
            <a:spLocks noChangeArrowheads="1"/>
          </p:cNvSpPr>
          <p:nvPr/>
        </p:nvSpPr>
        <p:spPr bwMode="auto">
          <a:xfrm>
            <a:off x="6005513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6" name="Rectangle 98"/>
          <p:cNvSpPr>
            <a:spLocks noChangeArrowheads="1"/>
          </p:cNvSpPr>
          <p:nvPr/>
        </p:nvSpPr>
        <p:spPr bwMode="auto">
          <a:xfrm>
            <a:off x="5570538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5</a:t>
            </a:r>
          </a:p>
        </p:txBody>
      </p:sp>
      <p:sp>
        <p:nvSpPr>
          <p:cNvPr id="30787" name="Rectangle 99"/>
          <p:cNvSpPr>
            <a:spLocks noChangeArrowheads="1"/>
          </p:cNvSpPr>
          <p:nvPr/>
        </p:nvSpPr>
        <p:spPr bwMode="auto">
          <a:xfrm>
            <a:off x="7434263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30788" name="Rectangle 100"/>
          <p:cNvSpPr>
            <a:spLocks noChangeArrowheads="1"/>
          </p:cNvSpPr>
          <p:nvPr/>
        </p:nvSpPr>
        <p:spPr bwMode="auto">
          <a:xfrm>
            <a:off x="6999288" y="6215063"/>
            <a:ext cx="434975" cy="347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6</a:t>
            </a:r>
          </a:p>
        </p:txBody>
      </p:sp>
      <p:sp>
        <p:nvSpPr>
          <p:cNvPr id="30789" name="Line 101"/>
          <p:cNvSpPr>
            <a:spLocks noChangeShapeType="1"/>
          </p:cNvSpPr>
          <p:nvPr/>
        </p:nvSpPr>
        <p:spPr bwMode="auto">
          <a:xfrm>
            <a:off x="1270000" y="3338513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0" name="Line 102"/>
          <p:cNvSpPr>
            <a:spLocks noChangeShapeType="1"/>
          </p:cNvSpPr>
          <p:nvPr/>
        </p:nvSpPr>
        <p:spPr bwMode="auto">
          <a:xfrm>
            <a:off x="1270000" y="3763963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1" name="Line 103"/>
          <p:cNvSpPr>
            <a:spLocks noChangeShapeType="1"/>
          </p:cNvSpPr>
          <p:nvPr/>
        </p:nvSpPr>
        <p:spPr bwMode="auto">
          <a:xfrm>
            <a:off x="1270000" y="4203700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2" name="Line 104"/>
          <p:cNvSpPr>
            <a:spLocks noChangeShapeType="1"/>
          </p:cNvSpPr>
          <p:nvPr/>
        </p:nvSpPr>
        <p:spPr bwMode="auto">
          <a:xfrm>
            <a:off x="1270000" y="4648200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3" name="Line 105"/>
          <p:cNvSpPr>
            <a:spLocks noChangeShapeType="1"/>
          </p:cNvSpPr>
          <p:nvPr/>
        </p:nvSpPr>
        <p:spPr bwMode="auto">
          <a:xfrm>
            <a:off x="1270000" y="5054600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4" name="Line 106"/>
          <p:cNvSpPr>
            <a:spLocks noChangeShapeType="1"/>
          </p:cNvSpPr>
          <p:nvPr/>
        </p:nvSpPr>
        <p:spPr bwMode="auto">
          <a:xfrm>
            <a:off x="1270000" y="5522913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5" name="Line 107"/>
          <p:cNvSpPr>
            <a:spLocks noChangeShapeType="1"/>
          </p:cNvSpPr>
          <p:nvPr/>
        </p:nvSpPr>
        <p:spPr bwMode="auto">
          <a:xfrm>
            <a:off x="1270000" y="5934075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6" name="Line 108"/>
          <p:cNvSpPr>
            <a:spLocks noChangeShapeType="1"/>
          </p:cNvSpPr>
          <p:nvPr/>
        </p:nvSpPr>
        <p:spPr bwMode="auto">
          <a:xfrm>
            <a:off x="1270000" y="6373813"/>
            <a:ext cx="145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7" name="Line 109"/>
          <p:cNvSpPr>
            <a:spLocks noChangeShapeType="1"/>
          </p:cNvSpPr>
          <p:nvPr/>
        </p:nvSpPr>
        <p:spPr bwMode="auto">
          <a:xfrm>
            <a:off x="3395663" y="332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8" name="Line 110"/>
          <p:cNvSpPr>
            <a:spLocks noChangeShapeType="1"/>
          </p:cNvSpPr>
          <p:nvPr/>
        </p:nvSpPr>
        <p:spPr bwMode="auto">
          <a:xfrm>
            <a:off x="3395663" y="3762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99" name="Line 111"/>
          <p:cNvSpPr>
            <a:spLocks noChangeShapeType="1"/>
          </p:cNvSpPr>
          <p:nvPr/>
        </p:nvSpPr>
        <p:spPr bwMode="auto">
          <a:xfrm>
            <a:off x="3395663" y="42116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0" name="Line 112"/>
          <p:cNvSpPr>
            <a:spLocks noChangeShapeType="1"/>
          </p:cNvSpPr>
          <p:nvPr/>
        </p:nvSpPr>
        <p:spPr bwMode="auto">
          <a:xfrm>
            <a:off x="3395663" y="46466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1" name="Line 113"/>
          <p:cNvSpPr>
            <a:spLocks noChangeShapeType="1"/>
          </p:cNvSpPr>
          <p:nvPr/>
        </p:nvSpPr>
        <p:spPr bwMode="auto">
          <a:xfrm>
            <a:off x="3395663" y="50768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2" name="Line 114"/>
          <p:cNvSpPr>
            <a:spLocks noChangeShapeType="1"/>
          </p:cNvSpPr>
          <p:nvPr/>
        </p:nvSpPr>
        <p:spPr bwMode="auto">
          <a:xfrm>
            <a:off x="3395663" y="55070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3" name="Line 115"/>
          <p:cNvSpPr>
            <a:spLocks noChangeShapeType="1"/>
          </p:cNvSpPr>
          <p:nvPr/>
        </p:nvSpPr>
        <p:spPr bwMode="auto">
          <a:xfrm>
            <a:off x="3395663" y="59515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4" name="Line 116"/>
          <p:cNvSpPr>
            <a:spLocks noChangeShapeType="1"/>
          </p:cNvSpPr>
          <p:nvPr/>
        </p:nvSpPr>
        <p:spPr bwMode="auto">
          <a:xfrm>
            <a:off x="3395663" y="63833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5" name="Line 117"/>
          <p:cNvSpPr>
            <a:spLocks noChangeShapeType="1"/>
          </p:cNvSpPr>
          <p:nvPr/>
        </p:nvSpPr>
        <p:spPr bwMode="auto">
          <a:xfrm>
            <a:off x="4805363" y="6386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6" name="Line 118"/>
          <p:cNvSpPr>
            <a:spLocks noChangeShapeType="1"/>
          </p:cNvSpPr>
          <p:nvPr/>
        </p:nvSpPr>
        <p:spPr bwMode="auto">
          <a:xfrm>
            <a:off x="6227763" y="63865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7" name="Line 121"/>
          <p:cNvSpPr>
            <a:spLocks noChangeShapeType="1"/>
          </p:cNvSpPr>
          <p:nvPr/>
        </p:nvSpPr>
        <p:spPr bwMode="auto">
          <a:xfrm>
            <a:off x="4805363" y="4202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8" name="Line 122"/>
          <p:cNvSpPr>
            <a:spLocks noChangeShapeType="1"/>
          </p:cNvSpPr>
          <p:nvPr/>
        </p:nvSpPr>
        <p:spPr bwMode="auto">
          <a:xfrm>
            <a:off x="4805363" y="37703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09" name="Text Box 123"/>
          <p:cNvSpPr txBox="1">
            <a:spLocks noChangeArrowheads="1"/>
          </p:cNvSpPr>
          <p:nvPr/>
        </p:nvSpPr>
        <p:spPr bwMode="auto">
          <a:xfrm>
            <a:off x="203200" y="3135313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[0]</a:t>
            </a:r>
          </a:p>
        </p:txBody>
      </p:sp>
      <p:sp>
        <p:nvSpPr>
          <p:cNvPr id="30810" name="Text Box 124"/>
          <p:cNvSpPr txBox="1">
            <a:spLocks noChangeArrowheads="1"/>
          </p:cNvSpPr>
          <p:nvPr/>
        </p:nvSpPr>
        <p:spPr bwMode="auto">
          <a:xfrm>
            <a:off x="187325" y="357028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[1]</a:t>
            </a:r>
          </a:p>
        </p:txBody>
      </p:sp>
      <p:sp>
        <p:nvSpPr>
          <p:cNvPr id="30811" name="Text Box 125"/>
          <p:cNvSpPr txBox="1">
            <a:spLocks noChangeArrowheads="1"/>
          </p:cNvSpPr>
          <p:nvPr/>
        </p:nvSpPr>
        <p:spPr bwMode="auto">
          <a:xfrm>
            <a:off x="214313" y="4017963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[2]</a:t>
            </a:r>
          </a:p>
        </p:txBody>
      </p:sp>
      <p:sp>
        <p:nvSpPr>
          <p:cNvPr id="30812" name="Text Box 126"/>
          <p:cNvSpPr txBox="1">
            <a:spLocks noChangeArrowheads="1"/>
          </p:cNvSpPr>
          <p:nvPr/>
        </p:nvSpPr>
        <p:spPr bwMode="auto">
          <a:xfrm>
            <a:off x="212725" y="44656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[3]</a:t>
            </a:r>
          </a:p>
        </p:txBody>
      </p:sp>
      <p:sp>
        <p:nvSpPr>
          <p:cNvPr id="30813" name="Text Box 127"/>
          <p:cNvSpPr txBox="1">
            <a:spLocks noChangeArrowheads="1"/>
          </p:cNvSpPr>
          <p:nvPr/>
        </p:nvSpPr>
        <p:spPr bwMode="auto">
          <a:xfrm>
            <a:off x="196850" y="4899025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[4]</a:t>
            </a:r>
          </a:p>
        </p:txBody>
      </p:sp>
      <p:sp>
        <p:nvSpPr>
          <p:cNvPr id="30814" name="Text Box 128"/>
          <p:cNvSpPr txBox="1">
            <a:spLocks noChangeArrowheads="1"/>
          </p:cNvSpPr>
          <p:nvPr/>
        </p:nvSpPr>
        <p:spPr bwMode="auto">
          <a:xfrm>
            <a:off x="195263" y="5332413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[5]</a:t>
            </a:r>
          </a:p>
        </p:txBody>
      </p:sp>
      <p:sp>
        <p:nvSpPr>
          <p:cNvPr id="30815" name="Text Box 129"/>
          <p:cNvSpPr txBox="1">
            <a:spLocks noChangeArrowheads="1"/>
          </p:cNvSpPr>
          <p:nvPr/>
        </p:nvSpPr>
        <p:spPr bwMode="auto">
          <a:xfrm>
            <a:off x="193675" y="57658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[6]</a:t>
            </a:r>
          </a:p>
        </p:txBody>
      </p:sp>
      <p:sp>
        <p:nvSpPr>
          <p:cNvPr id="30816" name="Text Box 130"/>
          <p:cNvSpPr txBox="1">
            <a:spLocks noChangeArrowheads="1"/>
          </p:cNvSpPr>
          <p:nvPr/>
        </p:nvSpPr>
        <p:spPr bwMode="auto">
          <a:xfrm>
            <a:off x="192088" y="6200775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[7</a:t>
            </a:r>
          </a:p>
        </p:txBody>
      </p:sp>
      <p:sp>
        <p:nvSpPr>
          <p:cNvPr id="30817" name="Text Box 131"/>
          <p:cNvSpPr txBox="1">
            <a:spLocks noChangeArrowheads="1"/>
          </p:cNvSpPr>
          <p:nvPr/>
        </p:nvSpPr>
        <p:spPr bwMode="auto">
          <a:xfrm>
            <a:off x="590550" y="26939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>
                <a:latin typeface="Arial" charset="0"/>
              </a:rPr>
              <a:t>HeadNodes</a:t>
            </a:r>
          </a:p>
        </p:txBody>
      </p:sp>
      <p:sp>
        <p:nvSpPr>
          <p:cNvPr id="30818" name="TextBox 1"/>
          <p:cNvSpPr txBox="1">
            <a:spLocks noChangeArrowheads="1"/>
          </p:cNvSpPr>
          <p:nvPr/>
        </p:nvSpPr>
        <p:spPr bwMode="auto">
          <a:xfrm>
            <a:off x="5813425" y="4999038"/>
            <a:ext cx="296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o/p: 0,1,3,7,4,5,2,6</a:t>
            </a:r>
          </a:p>
        </p:txBody>
      </p:sp>
    </p:spTree>
    <p:extLst>
      <p:ext uri="{BB962C8B-B14F-4D97-AF65-F5344CB8AC3E}">
        <p14:creationId xmlns:p14="http://schemas.microsoft.com/office/powerpoint/2010/main" val="100609602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Konigsberg Bridge Problem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river Pregel flows around the island Keniphof and then divides into two.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Four land areas A, B, C, D have this river on their borders.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four lands are connected by 7 bridges a </a:t>
            </a:r>
            <a:r>
              <a:rPr lang="en-US" altLang="zh-TW" sz="2800" smtClean="0">
                <a:latin typeface="Arial" charset="0"/>
              </a:rPr>
              <a:t>–</a:t>
            </a:r>
            <a:r>
              <a:rPr lang="en-US" altLang="zh-TW" sz="2800" smtClean="0"/>
              <a:t> 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Determine whether it</a:t>
            </a:r>
            <a:r>
              <a:rPr lang="en-US" altLang="zh-TW" sz="2800" smtClean="0">
                <a:latin typeface="Arial" charset="0"/>
              </a:rPr>
              <a:t>’</a:t>
            </a:r>
            <a:r>
              <a:rPr lang="en-US" altLang="zh-TW" sz="2800" smtClean="0"/>
              <a:t>s possible to walk across all the bridges exactly once in returning back to the starting land area.</a:t>
            </a:r>
          </a:p>
        </p:txBody>
      </p:sp>
    </p:spTree>
    <p:extLst>
      <p:ext uri="{BB962C8B-B14F-4D97-AF65-F5344CB8AC3E}">
        <p14:creationId xmlns:p14="http://schemas.microsoft.com/office/powerpoint/2010/main" val="2360111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Algorithm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400" smtClean="0"/>
              <a:t>/*Given an undirected graph </a:t>
            </a:r>
            <a:r>
              <a:rPr lang="en-US" sz="2400" i="1" smtClean="0"/>
              <a:t>G = </a:t>
            </a:r>
            <a:r>
              <a:rPr lang="en-US" sz="2400" smtClean="0"/>
              <a:t>(</a:t>
            </a:r>
            <a:r>
              <a:rPr lang="en-US" sz="2400" i="1" smtClean="0"/>
              <a:t>V,E</a:t>
            </a:r>
            <a:r>
              <a:rPr lang="en-US" sz="2400" smtClean="0"/>
              <a:t>) </a:t>
            </a:r>
            <a:r>
              <a:rPr lang="en-US" sz="2400" i="1" smtClean="0"/>
              <a:t>with n</a:t>
            </a:r>
            <a:r>
              <a:rPr lang="en-US" sz="2400" smtClean="0"/>
              <a:t> vertices and an array </a:t>
            </a:r>
            <a:r>
              <a:rPr lang="en-US" sz="2400" i="1" smtClean="0"/>
              <a:t>VlSlTED</a:t>
            </a:r>
            <a:r>
              <a:rPr lang="en-US" sz="2400" smtClean="0"/>
              <a:t>(</a:t>
            </a:r>
            <a:r>
              <a:rPr lang="en-US" sz="2400" i="1" smtClean="0"/>
              <a:t>n</a:t>
            </a:r>
            <a:r>
              <a:rPr lang="en-US" sz="2400" smtClean="0"/>
              <a:t>) initially set to False, this algorithm visits all vertices reachable from </a:t>
            </a:r>
            <a:r>
              <a:rPr lang="en-US" sz="2400" i="1" smtClean="0"/>
              <a:t>v. G</a:t>
            </a:r>
            <a:r>
              <a:rPr lang="en-US" sz="2400" smtClean="0"/>
              <a:t> and </a:t>
            </a:r>
            <a:r>
              <a:rPr lang="en-US" sz="2400" i="1" smtClean="0"/>
              <a:t>VISITED</a:t>
            </a:r>
            <a:r>
              <a:rPr lang="en-US" sz="2400" smtClean="0"/>
              <a:t> are global.*/</a:t>
            </a:r>
          </a:p>
          <a:p>
            <a:pPr marL="0" indent="0">
              <a:buFontTx/>
              <a:buNone/>
            </a:pPr>
            <a:r>
              <a:rPr lang="en-US" sz="2400" smtClean="0"/>
              <a:t>int Visited[]</a:t>
            </a:r>
          </a:p>
          <a:p>
            <a:pPr marL="0" indent="0">
              <a:buFontTx/>
              <a:buNone/>
            </a:pPr>
            <a:r>
              <a:rPr lang="en-US" sz="2400" i="1" smtClean="0"/>
              <a:t>Algorithm DFS</a:t>
            </a:r>
            <a:r>
              <a:rPr lang="en-US" sz="2400" smtClean="0"/>
              <a:t>(</a:t>
            </a:r>
            <a:r>
              <a:rPr lang="en-US" sz="2400" i="1" smtClean="0"/>
              <a:t>v</a:t>
            </a:r>
            <a:r>
              <a:rPr lang="en-US" sz="2400" smtClean="0"/>
              <a:t>) </a:t>
            </a:r>
          </a:p>
          <a:p>
            <a:pPr marL="0" indent="0">
              <a:buFontTx/>
              <a:buNone/>
            </a:pPr>
            <a:r>
              <a:rPr lang="en-US" sz="2400" i="1" smtClean="0"/>
              <a:t>{</a:t>
            </a:r>
          </a:p>
          <a:p>
            <a:pPr marL="0" indent="0">
              <a:buFontTx/>
              <a:buNone/>
            </a:pPr>
            <a:r>
              <a:rPr lang="en-US" sz="2400" i="1" smtClean="0"/>
              <a:t>    VISITED</a:t>
            </a:r>
            <a:r>
              <a:rPr lang="en-US" sz="2400" smtClean="0"/>
              <a:t>[</a:t>
            </a:r>
            <a:r>
              <a:rPr lang="en-US" sz="2400" i="1" smtClean="0"/>
              <a:t>v</a:t>
            </a:r>
            <a:r>
              <a:rPr lang="en-US" sz="2400" smtClean="0"/>
              <a:t>] = True</a:t>
            </a:r>
          </a:p>
          <a:p>
            <a:pPr marL="0" indent="0">
              <a:buFontTx/>
              <a:buNone/>
            </a:pPr>
            <a:r>
              <a:rPr lang="en-US" sz="2400" b="1" smtClean="0"/>
              <a:t>   for</a:t>
            </a:r>
            <a:r>
              <a:rPr lang="en-US" sz="2400" smtClean="0"/>
              <a:t> </a:t>
            </a:r>
            <a:r>
              <a:rPr lang="en-US" sz="2400" i="1" smtClean="0"/>
              <a:t>each vertex w</a:t>
            </a:r>
            <a:r>
              <a:rPr lang="en-US" sz="2400" smtClean="0"/>
              <a:t> </a:t>
            </a:r>
            <a:r>
              <a:rPr lang="en-US" sz="2400" i="1" smtClean="0"/>
              <a:t>adjacent to</a:t>
            </a:r>
            <a:r>
              <a:rPr lang="en-US" sz="2400" smtClean="0"/>
              <a:t> </a:t>
            </a:r>
            <a:r>
              <a:rPr lang="en-US" sz="2400" i="1" smtClean="0"/>
              <a:t>v </a:t>
            </a:r>
            <a:r>
              <a:rPr lang="en-US" sz="2400" b="1" smtClean="0"/>
              <a:t>do</a:t>
            </a:r>
            <a:r>
              <a:rPr lang="en-US" sz="2400" smtClean="0"/>
              <a:t> </a:t>
            </a:r>
          </a:p>
          <a:p>
            <a:pPr marL="0" indent="0">
              <a:buFontTx/>
              <a:buNone/>
            </a:pPr>
            <a:r>
              <a:rPr lang="en-US" sz="2400" b="1" smtClean="0"/>
              <a:t>	if</a:t>
            </a:r>
            <a:r>
              <a:rPr lang="en-US" sz="2400" smtClean="0"/>
              <a:t> </a:t>
            </a:r>
            <a:r>
              <a:rPr lang="en-US" sz="2400" i="1" smtClean="0"/>
              <a:t>VISlTED[w</a:t>
            </a:r>
            <a:r>
              <a:rPr lang="en-US" sz="2400" smtClean="0"/>
              <a:t>] =False </a:t>
            </a:r>
            <a:r>
              <a:rPr lang="en-US" sz="2400" b="1" smtClean="0"/>
              <a:t>then</a:t>
            </a:r>
          </a:p>
          <a:p>
            <a:pPr marL="0" indent="0">
              <a:buFontTx/>
              <a:buNone/>
            </a:pPr>
            <a:r>
              <a:rPr lang="en-US" sz="2400" b="1" smtClean="0"/>
              <a:t>		call</a:t>
            </a:r>
            <a:r>
              <a:rPr lang="en-US" sz="2400" smtClean="0"/>
              <a:t> </a:t>
            </a:r>
            <a:r>
              <a:rPr lang="en-US" sz="2400" i="1" smtClean="0"/>
              <a:t>DFS</a:t>
            </a:r>
            <a:r>
              <a:rPr lang="en-US" sz="2400" smtClean="0"/>
              <a:t>(</a:t>
            </a:r>
            <a:r>
              <a:rPr lang="en-US" sz="2400" i="1" smtClean="0"/>
              <a:t>w</a:t>
            </a:r>
            <a:r>
              <a:rPr lang="en-US" sz="2400" smtClean="0"/>
              <a:t>) </a:t>
            </a:r>
          </a:p>
          <a:p>
            <a:pPr marL="0" indent="0">
              <a:buFontTx/>
              <a:buNone/>
            </a:pPr>
            <a:r>
              <a:rPr lang="en-US" sz="2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080020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of DFS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mtClean="0"/>
              <a:t>If G is represented by its adjacency lists, the DFS time complexity is O(e).</a:t>
            </a:r>
          </a:p>
          <a:p>
            <a:pPr eaLnBrk="1" hangingPunct="1"/>
            <a:r>
              <a:rPr lang="en-US" altLang="zh-TW" smtClean="0"/>
              <a:t>If G is represented by its adjacency matrix, then the time complexity to complete DFS is O(n</a:t>
            </a:r>
            <a:r>
              <a:rPr lang="en-US" altLang="zh-TW" baseline="30000" smtClean="0"/>
              <a:t>2</a:t>
            </a:r>
            <a:r>
              <a:rPr lang="en-US" altLang="zh-TW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54173267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Breath-First Search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2800" smtClean="0"/>
              <a:t>Starting from a vertex v, visit all unvisited vertices adjacent to vertex v.</a:t>
            </a:r>
          </a:p>
          <a:p>
            <a:pPr eaLnBrk="1" hangingPunct="1"/>
            <a:r>
              <a:rPr lang="en-US" altLang="zh-TW" sz="2800" smtClean="0"/>
              <a:t>Unvisited vertices adjacent to these newly visited vertices are then visited, and so on.</a:t>
            </a:r>
          </a:p>
          <a:p>
            <a:pPr eaLnBrk="1" hangingPunct="1"/>
            <a:r>
              <a:rPr lang="en-US" altLang="zh-TW" sz="2800" smtClean="0"/>
              <a:t>If an adjacency matrix is used, the BFS complexity is O(n</a:t>
            </a:r>
            <a:r>
              <a:rPr lang="en-US" altLang="zh-TW" sz="2800" baseline="30000" smtClean="0"/>
              <a:t>2</a:t>
            </a:r>
            <a:r>
              <a:rPr lang="en-US" altLang="zh-TW" sz="2800" smtClean="0"/>
              <a:t>).</a:t>
            </a:r>
          </a:p>
          <a:p>
            <a:pPr eaLnBrk="1" hangingPunct="1"/>
            <a:r>
              <a:rPr lang="en-US" altLang="zh-TW" sz="2800" smtClean="0"/>
              <a:t>If adjacency lists are used, the time complexity of BFS is O(e).</a:t>
            </a:r>
          </a:p>
        </p:txBody>
      </p:sp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2438400" y="5094288"/>
            <a:ext cx="481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/>
              <a:t>o/p: 0,1,2,3,4,5,6,7</a:t>
            </a:r>
          </a:p>
        </p:txBody>
      </p:sp>
    </p:spTree>
    <p:extLst>
      <p:ext uri="{BB962C8B-B14F-4D97-AF65-F5344CB8AC3E}">
        <p14:creationId xmlns:p14="http://schemas.microsoft.com/office/powerpoint/2010/main" val="243325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78346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Spanning Tree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916113"/>
            <a:ext cx="7696200" cy="4527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Any tree consisting solely of edges in G and including all vertices in G is called a </a:t>
            </a:r>
            <a:r>
              <a:rPr lang="en-US" altLang="zh-TW" sz="2400" i="1" smtClean="0">
                <a:latin typeface="Times New Roman" pitchFamily="18" charset="0"/>
              </a:rPr>
              <a:t>spanning tree</a:t>
            </a:r>
            <a:r>
              <a:rPr lang="en-US" altLang="zh-TW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Spanning tree can be obtained by using either a depth-first or a breath-first search.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When a nontree edge (v, w) is introduced into any spanning tree T, a cycle is formed.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spanning tree is a minimal subgraph, G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, of G such that V(G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) = V(G), and G</a:t>
            </a:r>
            <a:r>
              <a:rPr lang="en-US" altLang="zh-TW" sz="2400" smtClean="0">
                <a:latin typeface="Arial" charset="0"/>
              </a:rPr>
              <a:t>’</a:t>
            </a:r>
            <a:r>
              <a:rPr lang="en-US" altLang="zh-TW" sz="2400" smtClean="0"/>
              <a:t> is connected. (Minimal subgraph is defined as one with the fewest number of edges).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Any connected graph with n vertices must have at least n-1 edges, and all connected graphs with n </a:t>
            </a:r>
            <a:r>
              <a:rPr lang="en-US" altLang="zh-TW" sz="2400" smtClean="0">
                <a:latin typeface="Arial" charset="0"/>
              </a:rPr>
              <a:t>–</a:t>
            </a:r>
            <a:r>
              <a:rPr lang="en-US" altLang="zh-TW" sz="2400" smtClean="0"/>
              <a:t> 1 edges are trees. Therefore, a spanning tree has n </a:t>
            </a:r>
            <a:r>
              <a:rPr lang="en-US" altLang="zh-TW" sz="2400" smtClean="0">
                <a:latin typeface="Arial" charset="0"/>
              </a:rPr>
              <a:t>–</a:t>
            </a:r>
            <a:r>
              <a:rPr lang="en-US" altLang="zh-TW" sz="2400" smtClean="0"/>
              <a:t> 1 edges.</a:t>
            </a:r>
          </a:p>
        </p:txBody>
      </p:sp>
    </p:spTree>
    <p:extLst>
      <p:ext uri="{BB962C8B-B14F-4D97-AF65-F5344CB8AC3E}">
        <p14:creationId xmlns:p14="http://schemas.microsoft.com/office/powerpoint/2010/main" val="31514900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A Complete Graph and Three of Its Spanning Trees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1943100" y="2378075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8" name="Oval 5"/>
          <p:cNvSpPr>
            <a:spLocks noChangeArrowheads="1"/>
          </p:cNvSpPr>
          <p:nvPr/>
        </p:nvSpPr>
        <p:spPr bwMode="auto">
          <a:xfrm>
            <a:off x="2900363" y="2378075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1943100" y="3333750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2900363" y="3333750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 flipV="1">
            <a:off x="2393950" y="2611438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2395538" y="357505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 rot="16200000" flipV="1">
            <a:off x="1911350" y="3081338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4" name="Line 12"/>
          <p:cNvSpPr>
            <a:spLocks noChangeShapeType="1"/>
          </p:cNvSpPr>
          <p:nvPr/>
        </p:nvSpPr>
        <p:spPr bwMode="auto">
          <a:xfrm rot="16200000" flipV="1">
            <a:off x="2870200" y="3082925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2322513" y="2760663"/>
            <a:ext cx="642937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6" name="Line 14"/>
          <p:cNvSpPr>
            <a:spLocks noChangeShapeType="1"/>
          </p:cNvSpPr>
          <p:nvPr/>
        </p:nvSpPr>
        <p:spPr bwMode="auto">
          <a:xfrm rot="-5400000">
            <a:off x="2334419" y="2770981"/>
            <a:ext cx="642938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7" name="Oval 15"/>
          <p:cNvSpPr>
            <a:spLocks noChangeArrowheads="1"/>
          </p:cNvSpPr>
          <p:nvPr/>
        </p:nvSpPr>
        <p:spPr bwMode="auto">
          <a:xfrm>
            <a:off x="4851400" y="2378075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8" name="Oval 16"/>
          <p:cNvSpPr>
            <a:spLocks noChangeArrowheads="1"/>
          </p:cNvSpPr>
          <p:nvPr/>
        </p:nvSpPr>
        <p:spPr bwMode="auto">
          <a:xfrm>
            <a:off x="5808663" y="2378075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9" name="Oval 17"/>
          <p:cNvSpPr>
            <a:spLocks noChangeArrowheads="1"/>
          </p:cNvSpPr>
          <p:nvPr/>
        </p:nvSpPr>
        <p:spPr bwMode="auto">
          <a:xfrm>
            <a:off x="4851400" y="3333750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0" name="Oval 18"/>
          <p:cNvSpPr>
            <a:spLocks noChangeArrowheads="1"/>
          </p:cNvSpPr>
          <p:nvPr/>
        </p:nvSpPr>
        <p:spPr bwMode="auto">
          <a:xfrm>
            <a:off x="5808663" y="3333750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 flipV="1">
            <a:off x="5302250" y="2611438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2" name="Line 21"/>
          <p:cNvSpPr>
            <a:spLocks noChangeShapeType="1"/>
          </p:cNvSpPr>
          <p:nvPr/>
        </p:nvSpPr>
        <p:spPr bwMode="auto">
          <a:xfrm rot="16200000" flipV="1">
            <a:off x="4819650" y="3081338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3" name="Line 22"/>
          <p:cNvSpPr>
            <a:spLocks noChangeShapeType="1"/>
          </p:cNvSpPr>
          <p:nvPr/>
        </p:nvSpPr>
        <p:spPr bwMode="auto">
          <a:xfrm rot="16200000" flipV="1">
            <a:off x="5778500" y="3082925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4" name="Oval 25"/>
          <p:cNvSpPr>
            <a:spLocks noChangeArrowheads="1"/>
          </p:cNvSpPr>
          <p:nvPr/>
        </p:nvSpPr>
        <p:spPr bwMode="auto">
          <a:xfrm>
            <a:off x="1943100" y="4756150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5" name="Oval 26"/>
          <p:cNvSpPr>
            <a:spLocks noChangeArrowheads="1"/>
          </p:cNvSpPr>
          <p:nvPr/>
        </p:nvSpPr>
        <p:spPr bwMode="auto">
          <a:xfrm>
            <a:off x="2900363" y="4756150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6" name="Oval 27"/>
          <p:cNvSpPr>
            <a:spLocks noChangeArrowheads="1"/>
          </p:cNvSpPr>
          <p:nvPr/>
        </p:nvSpPr>
        <p:spPr bwMode="auto">
          <a:xfrm>
            <a:off x="1943100" y="5711825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7" name="Oval 28"/>
          <p:cNvSpPr>
            <a:spLocks noChangeArrowheads="1"/>
          </p:cNvSpPr>
          <p:nvPr/>
        </p:nvSpPr>
        <p:spPr bwMode="auto">
          <a:xfrm>
            <a:off x="2900363" y="5711825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2395538" y="5953125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9" name="Line 31"/>
          <p:cNvSpPr>
            <a:spLocks noChangeShapeType="1"/>
          </p:cNvSpPr>
          <p:nvPr/>
        </p:nvSpPr>
        <p:spPr bwMode="auto">
          <a:xfrm rot="16200000" flipV="1">
            <a:off x="1911350" y="54594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0" name="Line 34"/>
          <p:cNvSpPr>
            <a:spLocks noChangeShapeType="1"/>
          </p:cNvSpPr>
          <p:nvPr/>
        </p:nvSpPr>
        <p:spPr bwMode="auto">
          <a:xfrm rot="-5400000">
            <a:off x="2334419" y="5149056"/>
            <a:ext cx="642938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1" name="Oval 35"/>
          <p:cNvSpPr>
            <a:spLocks noChangeArrowheads="1"/>
          </p:cNvSpPr>
          <p:nvPr/>
        </p:nvSpPr>
        <p:spPr bwMode="auto">
          <a:xfrm>
            <a:off x="4851400" y="4756150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2" name="Oval 36"/>
          <p:cNvSpPr>
            <a:spLocks noChangeArrowheads="1"/>
          </p:cNvSpPr>
          <p:nvPr/>
        </p:nvSpPr>
        <p:spPr bwMode="auto">
          <a:xfrm>
            <a:off x="5808663" y="4756150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3" name="Oval 37"/>
          <p:cNvSpPr>
            <a:spLocks noChangeArrowheads="1"/>
          </p:cNvSpPr>
          <p:nvPr/>
        </p:nvSpPr>
        <p:spPr bwMode="auto">
          <a:xfrm>
            <a:off x="4851400" y="5711825"/>
            <a:ext cx="449263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4" name="Oval 38"/>
          <p:cNvSpPr>
            <a:spLocks noChangeArrowheads="1"/>
          </p:cNvSpPr>
          <p:nvPr/>
        </p:nvSpPr>
        <p:spPr bwMode="auto">
          <a:xfrm>
            <a:off x="5808663" y="5711825"/>
            <a:ext cx="449262" cy="450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95" name="Line 39"/>
          <p:cNvSpPr>
            <a:spLocks noChangeShapeType="1"/>
          </p:cNvSpPr>
          <p:nvPr/>
        </p:nvSpPr>
        <p:spPr bwMode="auto">
          <a:xfrm flipV="1">
            <a:off x="5302250" y="4989513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6" name="Line 40"/>
          <p:cNvSpPr>
            <a:spLocks noChangeShapeType="1"/>
          </p:cNvSpPr>
          <p:nvPr/>
        </p:nvSpPr>
        <p:spPr bwMode="auto">
          <a:xfrm flipV="1">
            <a:off x="5303838" y="5953125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97" name="Line 42"/>
          <p:cNvSpPr>
            <a:spLocks noChangeShapeType="1"/>
          </p:cNvSpPr>
          <p:nvPr/>
        </p:nvSpPr>
        <p:spPr bwMode="auto">
          <a:xfrm rot="16200000" flipV="1">
            <a:off x="5778500" y="54610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46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spanning tree is any tree that consists solely of edges in G and that includes all the vertices in 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dfs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resulting spanning tree is known as depth first spanning tree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bfs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breadth first spanning tree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cost of the spanning tree of a weighted undirected graph is the sum of the costs of the edges in the spanning tree.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minimum cost spanning tree is a spanning tree of least cost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only the edges within the graph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exactly n-1 edges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edges that do not a produce a cycle.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T={}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( T contains less than n-1 edges &amp;&amp; E is not empty)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choose a least cost edge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v,w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from E;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v,w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) from 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((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v,w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does not create a cycle in T)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v,w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to T;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Discard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v,w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( T contains fewer than n-1 edges)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(“No spanning tree\n”);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T={};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TV={0};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( T contains less than n-1 edges)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be a least cost edge such that u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TV and v does not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TV;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 (there is no such edge 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v to TV;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u,v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to 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( T contains fewer than n-1 edges)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(“No spanning tree\n”);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Konigsberg Bridge Problem (Cont.)</a:t>
            </a:r>
          </a:p>
        </p:txBody>
      </p:sp>
      <p:sp>
        <p:nvSpPr>
          <p:cNvPr id="5123" name="Freeform 4"/>
          <p:cNvSpPr>
            <a:spLocks/>
          </p:cNvSpPr>
          <p:nvPr/>
        </p:nvSpPr>
        <p:spPr bwMode="auto">
          <a:xfrm>
            <a:off x="447675" y="2284413"/>
            <a:ext cx="5805488" cy="668337"/>
          </a:xfrm>
          <a:custGeom>
            <a:avLst/>
            <a:gdLst>
              <a:gd name="T0" fmla="*/ 0 w 3657"/>
              <a:gd name="T1" fmla="*/ 2147483647 h 421"/>
              <a:gd name="T2" fmla="*/ 2147483647 w 3657"/>
              <a:gd name="T3" fmla="*/ 2147483647 h 421"/>
              <a:gd name="T4" fmla="*/ 2147483647 w 3657"/>
              <a:gd name="T5" fmla="*/ 2147483647 h 421"/>
              <a:gd name="T6" fmla="*/ 2147483647 w 3657"/>
              <a:gd name="T7" fmla="*/ 2147483647 h 421"/>
              <a:gd name="T8" fmla="*/ 2147483647 w 3657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57"/>
              <a:gd name="T16" fmla="*/ 0 h 421"/>
              <a:gd name="T17" fmla="*/ 3657 w 3657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57" h="421">
                <a:moveTo>
                  <a:pt x="0" y="252"/>
                </a:moveTo>
                <a:cubicBezTo>
                  <a:pt x="107" y="336"/>
                  <a:pt x="215" y="421"/>
                  <a:pt x="476" y="380"/>
                </a:cubicBezTo>
                <a:cubicBezTo>
                  <a:pt x="737" y="339"/>
                  <a:pt x="1186" y="10"/>
                  <a:pt x="1564" y="5"/>
                </a:cubicBezTo>
                <a:cubicBezTo>
                  <a:pt x="1942" y="0"/>
                  <a:pt x="2394" y="332"/>
                  <a:pt x="2743" y="352"/>
                </a:cubicBezTo>
                <a:cubicBezTo>
                  <a:pt x="3092" y="372"/>
                  <a:pt x="3496" y="165"/>
                  <a:pt x="3657" y="1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1624013" y="2974975"/>
            <a:ext cx="2598737" cy="13493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5" name="Freeform 6"/>
          <p:cNvSpPr>
            <a:spLocks/>
          </p:cNvSpPr>
          <p:nvPr/>
        </p:nvSpPr>
        <p:spPr bwMode="auto">
          <a:xfrm>
            <a:off x="4810125" y="3090863"/>
            <a:ext cx="1733550" cy="1304925"/>
          </a:xfrm>
          <a:custGeom>
            <a:avLst/>
            <a:gdLst>
              <a:gd name="T0" fmla="*/ 2147483647 w 1092"/>
              <a:gd name="T1" fmla="*/ 0 h 822"/>
              <a:gd name="T2" fmla="*/ 2147483647 w 1092"/>
              <a:gd name="T3" fmla="*/ 2147483647 h 822"/>
              <a:gd name="T4" fmla="*/ 2147483647 w 1092"/>
              <a:gd name="T5" fmla="*/ 2147483647 h 822"/>
              <a:gd name="T6" fmla="*/ 2147483647 w 1092"/>
              <a:gd name="T7" fmla="*/ 2147483647 h 822"/>
              <a:gd name="T8" fmla="*/ 2147483647 w 1092"/>
              <a:gd name="T9" fmla="*/ 2147483647 h 822"/>
              <a:gd name="T10" fmla="*/ 2147483647 w 1092"/>
              <a:gd name="T11" fmla="*/ 2147483647 h 822"/>
              <a:gd name="T12" fmla="*/ 2147483647 w 1092"/>
              <a:gd name="T13" fmla="*/ 2147483647 h 8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92"/>
              <a:gd name="T22" fmla="*/ 0 h 822"/>
              <a:gd name="T23" fmla="*/ 1092 w 1092"/>
              <a:gd name="T24" fmla="*/ 822 h 8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92" h="822">
                <a:moveTo>
                  <a:pt x="928" y="0"/>
                </a:moveTo>
                <a:cubicBezTo>
                  <a:pt x="587" y="58"/>
                  <a:pt x="246" y="117"/>
                  <a:pt x="123" y="173"/>
                </a:cubicBezTo>
                <a:cubicBezTo>
                  <a:pt x="0" y="229"/>
                  <a:pt x="172" y="288"/>
                  <a:pt x="187" y="338"/>
                </a:cubicBezTo>
                <a:cubicBezTo>
                  <a:pt x="202" y="388"/>
                  <a:pt x="224" y="431"/>
                  <a:pt x="215" y="475"/>
                </a:cubicBezTo>
                <a:cubicBezTo>
                  <a:pt x="206" y="519"/>
                  <a:pt x="74" y="554"/>
                  <a:pt x="132" y="603"/>
                </a:cubicBezTo>
                <a:cubicBezTo>
                  <a:pt x="190" y="652"/>
                  <a:pt x="402" y="731"/>
                  <a:pt x="562" y="768"/>
                </a:cubicBezTo>
                <a:cubicBezTo>
                  <a:pt x="722" y="805"/>
                  <a:pt x="907" y="813"/>
                  <a:pt x="1092" y="8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Freeform 7"/>
          <p:cNvSpPr>
            <a:spLocks/>
          </p:cNvSpPr>
          <p:nvPr/>
        </p:nvSpPr>
        <p:spPr bwMode="auto">
          <a:xfrm>
            <a:off x="723900" y="4360863"/>
            <a:ext cx="5718175" cy="712787"/>
          </a:xfrm>
          <a:custGeom>
            <a:avLst/>
            <a:gdLst>
              <a:gd name="T0" fmla="*/ 2147483647 w 3602"/>
              <a:gd name="T1" fmla="*/ 2147483647 h 449"/>
              <a:gd name="T2" fmla="*/ 2147483647 w 3602"/>
              <a:gd name="T3" fmla="*/ 2147483647 h 449"/>
              <a:gd name="T4" fmla="*/ 2147483647 w 3602"/>
              <a:gd name="T5" fmla="*/ 2147483647 h 449"/>
              <a:gd name="T6" fmla="*/ 2147483647 w 3602"/>
              <a:gd name="T7" fmla="*/ 2147483647 h 449"/>
              <a:gd name="T8" fmla="*/ 2147483647 w 3602"/>
              <a:gd name="T9" fmla="*/ 2147483647 h 449"/>
              <a:gd name="T10" fmla="*/ 0 w 3602"/>
              <a:gd name="T11" fmla="*/ 2147483647 h 4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02"/>
              <a:gd name="T19" fmla="*/ 0 h 449"/>
              <a:gd name="T20" fmla="*/ 3602 w 3602"/>
              <a:gd name="T21" fmla="*/ 449 h 4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02" h="449">
                <a:moveTo>
                  <a:pt x="3602" y="443"/>
                </a:moveTo>
                <a:cubicBezTo>
                  <a:pt x="3537" y="435"/>
                  <a:pt x="3473" y="428"/>
                  <a:pt x="3292" y="389"/>
                </a:cubicBezTo>
                <a:cubicBezTo>
                  <a:pt x="3111" y="350"/>
                  <a:pt x="2842" y="200"/>
                  <a:pt x="2514" y="206"/>
                </a:cubicBezTo>
                <a:cubicBezTo>
                  <a:pt x="2186" y="212"/>
                  <a:pt x="1684" y="449"/>
                  <a:pt x="1326" y="425"/>
                </a:cubicBezTo>
                <a:cubicBezTo>
                  <a:pt x="968" y="401"/>
                  <a:pt x="587" y="118"/>
                  <a:pt x="366" y="59"/>
                </a:cubicBezTo>
                <a:cubicBezTo>
                  <a:pt x="145" y="0"/>
                  <a:pt x="72" y="34"/>
                  <a:pt x="0" y="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2306638" y="3222625"/>
            <a:ext cx="1422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 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/>
              <a:t>Kneiphof</a:t>
            </a:r>
          </a:p>
        </p:txBody>
      </p:sp>
      <p:sp>
        <p:nvSpPr>
          <p:cNvPr id="5128" name="Freeform 10"/>
          <p:cNvSpPr>
            <a:spLocks/>
          </p:cNvSpPr>
          <p:nvPr/>
        </p:nvSpPr>
        <p:spPr bwMode="auto">
          <a:xfrm>
            <a:off x="1550988" y="3932238"/>
            <a:ext cx="450850" cy="987425"/>
          </a:xfrm>
          <a:custGeom>
            <a:avLst/>
            <a:gdLst>
              <a:gd name="T0" fmla="*/ 2147483647 w 284"/>
              <a:gd name="T1" fmla="*/ 0 h 622"/>
              <a:gd name="T2" fmla="*/ 2147483647 w 284"/>
              <a:gd name="T3" fmla="*/ 2147483647 h 622"/>
              <a:gd name="T4" fmla="*/ 0 w 284"/>
              <a:gd name="T5" fmla="*/ 2147483647 h 622"/>
              <a:gd name="T6" fmla="*/ 0 60000 65536"/>
              <a:gd name="T7" fmla="*/ 0 60000 65536"/>
              <a:gd name="T8" fmla="*/ 0 60000 65536"/>
              <a:gd name="T9" fmla="*/ 0 w 284"/>
              <a:gd name="T10" fmla="*/ 0 h 622"/>
              <a:gd name="T11" fmla="*/ 284 w 284"/>
              <a:gd name="T12" fmla="*/ 622 h 6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" h="622">
                <a:moveTo>
                  <a:pt x="284" y="0"/>
                </a:moveTo>
                <a:cubicBezTo>
                  <a:pt x="211" y="85"/>
                  <a:pt x="139" y="170"/>
                  <a:pt x="92" y="274"/>
                </a:cubicBezTo>
                <a:cubicBezTo>
                  <a:pt x="45" y="378"/>
                  <a:pt x="15" y="569"/>
                  <a:pt x="0" y="6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Freeform 11"/>
          <p:cNvSpPr>
            <a:spLocks/>
          </p:cNvSpPr>
          <p:nvPr/>
        </p:nvSpPr>
        <p:spPr bwMode="auto">
          <a:xfrm>
            <a:off x="1839913" y="4003675"/>
            <a:ext cx="450850" cy="987425"/>
          </a:xfrm>
          <a:custGeom>
            <a:avLst/>
            <a:gdLst>
              <a:gd name="T0" fmla="*/ 2147483647 w 284"/>
              <a:gd name="T1" fmla="*/ 0 h 622"/>
              <a:gd name="T2" fmla="*/ 2147483647 w 284"/>
              <a:gd name="T3" fmla="*/ 2147483647 h 622"/>
              <a:gd name="T4" fmla="*/ 0 w 284"/>
              <a:gd name="T5" fmla="*/ 2147483647 h 622"/>
              <a:gd name="T6" fmla="*/ 0 60000 65536"/>
              <a:gd name="T7" fmla="*/ 0 60000 65536"/>
              <a:gd name="T8" fmla="*/ 0 60000 65536"/>
              <a:gd name="T9" fmla="*/ 0 w 284"/>
              <a:gd name="T10" fmla="*/ 0 h 622"/>
              <a:gd name="T11" fmla="*/ 284 w 284"/>
              <a:gd name="T12" fmla="*/ 622 h 6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" h="622">
                <a:moveTo>
                  <a:pt x="284" y="0"/>
                </a:moveTo>
                <a:cubicBezTo>
                  <a:pt x="211" y="85"/>
                  <a:pt x="139" y="170"/>
                  <a:pt x="92" y="274"/>
                </a:cubicBezTo>
                <a:cubicBezTo>
                  <a:pt x="45" y="378"/>
                  <a:pt x="15" y="569"/>
                  <a:pt x="0" y="6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>
            <a:off x="1827213" y="4149725"/>
            <a:ext cx="231775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1768475" y="4249738"/>
            <a:ext cx="231775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>
            <a:off x="1722438" y="4349750"/>
            <a:ext cx="231775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3" name="Line 17"/>
          <p:cNvSpPr>
            <a:spLocks noChangeShapeType="1"/>
          </p:cNvSpPr>
          <p:nvPr/>
        </p:nvSpPr>
        <p:spPr bwMode="auto">
          <a:xfrm>
            <a:off x="1676400" y="4464050"/>
            <a:ext cx="231775" cy="13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4" name="Freeform 18"/>
          <p:cNvSpPr>
            <a:spLocks/>
          </p:cNvSpPr>
          <p:nvPr/>
        </p:nvSpPr>
        <p:spPr bwMode="auto">
          <a:xfrm>
            <a:off x="3221038" y="4121150"/>
            <a:ext cx="258762" cy="1233488"/>
          </a:xfrm>
          <a:custGeom>
            <a:avLst/>
            <a:gdLst>
              <a:gd name="T0" fmla="*/ 0 w 163"/>
              <a:gd name="T1" fmla="*/ 0 h 777"/>
              <a:gd name="T2" fmla="*/ 2147483647 w 163"/>
              <a:gd name="T3" fmla="*/ 2147483647 h 777"/>
              <a:gd name="T4" fmla="*/ 2147483647 w 163"/>
              <a:gd name="T5" fmla="*/ 2147483647 h 777"/>
              <a:gd name="T6" fmla="*/ 0 60000 65536"/>
              <a:gd name="T7" fmla="*/ 0 60000 65536"/>
              <a:gd name="T8" fmla="*/ 0 60000 65536"/>
              <a:gd name="T9" fmla="*/ 0 w 163"/>
              <a:gd name="T10" fmla="*/ 0 h 777"/>
              <a:gd name="T11" fmla="*/ 163 w 163"/>
              <a:gd name="T12" fmla="*/ 777 h 7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" h="777">
                <a:moveTo>
                  <a:pt x="0" y="0"/>
                </a:moveTo>
                <a:cubicBezTo>
                  <a:pt x="55" y="109"/>
                  <a:pt x="111" y="218"/>
                  <a:pt x="137" y="347"/>
                </a:cubicBezTo>
                <a:cubicBezTo>
                  <a:pt x="163" y="476"/>
                  <a:pt x="153" y="710"/>
                  <a:pt x="155" y="77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5" name="Freeform 19"/>
          <p:cNvSpPr>
            <a:spLocks/>
          </p:cNvSpPr>
          <p:nvPr/>
        </p:nvSpPr>
        <p:spPr bwMode="auto">
          <a:xfrm>
            <a:off x="3525838" y="4048125"/>
            <a:ext cx="258762" cy="1306513"/>
          </a:xfrm>
          <a:custGeom>
            <a:avLst/>
            <a:gdLst>
              <a:gd name="T0" fmla="*/ 0 w 163"/>
              <a:gd name="T1" fmla="*/ 0 h 823"/>
              <a:gd name="T2" fmla="*/ 2147483647 w 163"/>
              <a:gd name="T3" fmla="*/ 2147483647 h 823"/>
              <a:gd name="T4" fmla="*/ 2147483647 w 163"/>
              <a:gd name="T5" fmla="*/ 2147483647 h 823"/>
              <a:gd name="T6" fmla="*/ 0 60000 65536"/>
              <a:gd name="T7" fmla="*/ 0 60000 65536"/>
              <a:gd name="T8" fmla="*/ 0 60000 65536"/>
              <a:gd name="T9" fmla="*/ 0 w 163"/>
              <a:gd name="T10" fmla="*/ 0 h 823"/>
              <a:gd name="T11" fmla="*/ 163 w 163"/>
              <a:gd name="T12" fmla="*/ 823 h 8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" h="823">
                <a:moveTo>
                  <a:pt x="0" y="0"/>
                </a:moveTo>
                <a:cubicBezTo>
                  <a:pt x="55" y="114"/>
                  <a:pt x="111" y="229"/>
                  <a:pt x="137" y="366"/>
                </a:cubicBezTo>
                <a:cubicBezTo>
                  <a:pt x="163" y="503"/>
                  <a:pt x="154" y="747"/>
                  <a:pt x="155" y="8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Line 20"/>
          <p:cNvSpPr>
            <a:spLocks noChangeShapeType="1"/>
          </p:cNvSpPr>
          <p:nvPr/>
        </p:nvSpPr>
        <p:spPr bwMode="auto">
          <a:xfrm flipV="1">
            <a:off x="3365500" y="4310063"/>
            <a:ext cx="3048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Line 21"/>
          <p:cNvSpPr>
            <a:spLocks noChangeShapeType="1"/>
          </p:cNvSpPr>
          <p:nvPr/>
        </p:nvSpPr>
        <p:spPr bwMode="auto">
          <a:xfrm flipV="1">
            <a:off x="3408363" y="4438650"/>
            <a:ext cx="3048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8" name="Line 22"/>
          <p:cNvSpPr>
            <a:spLocks noChangeShapeType="1"/>
          </p:cNvSpPr>
          <p:nvPr/>
        </p:nvSpPr>
        <p:spPr bwMode="auto">
          <a:xfrm flipV="1">
            <a:off x="3435350" y="4567238"/>
            <a:ext cx="3048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9" name="Line 23"/>
          <p:cNvSpPr>
            <a:spLocks noChangeShapeType="1"/>
          </p:cNvSpPr>
          <p:nvPr/>
        </p:nvSpPr>
        <p:spPr bwMode="auto">
          <a:xfrm flipV="1">
            <a:off x="3449638" y="4697413"/>
            <a:ext cx="3048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0" name="Line 24"/>
          <p:cNvSpPr>
            <a:spLocks noChangeShapeType="1"/>
          </p:cNvSpPr>
          <p:nvPr/>
        </p:nvSpPr>
        <p:spPr bwMode="auto">
          <a:xfrm flipV="1">
            <a:off x="3462338" y="4797425"/>
            <a:ext cx="3048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1" name="Freeform 25"/>
          <p:cNvSpPr>
            <a:spLocks/>
          </p:cNvSpPr>
          <p:nvPr/>
        </p:nvSpPr>
        <p:spPr bwMode="auto">
          <a:xfrm>
            <a:off x="3916363" y="3435350"/>
            <a:ext cx="1481137" cy="163513"/>
          </a:xfrm>
          <a:custGeom>
            <a:avLst/>
            <a:gdLst>
              <a:gd name="T0" fmla="*/ 0 w 933"/>
              <a:gd name="T1" fmla="*/ 2147483647 h 103"/>
              <a:gd name="T2" fmla="*/ 2147483647 w 933"/>
              <a:gd name="T3" fmla="*/ 2147483647 h 103"/>
              <a:gd name="T4" fmla="*/ 2147483647 w 933"/>
              <a:gd name="T5" fmla="*/ 2147483647 h 103"/>
              <a:gd name="T6" fmla="*/ 0 60000 65536"/>
              <a:gd name="T7" fmla="*/ 0 60000 65536"/>
              <a:gd name="T8" fmla="*/ 0 60000 65536"/>
              <a:gd name="T9" fmla="*/ 0 w 933"/>
              <a:gd name="T10" fmla="*/ 0 h 103"/>
              <a:gd name="T11" fmla="*/ 933 w 933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3" h="103">
                <a:moveTo>
                  <a:pt x="0" y="39"/>
                </a:moveTo>
                <a:cubicBezTo>
                  <a:pt x="156" y="19"/>
                  <a:pt x="312" y="0"/>
                  <a:pt x="467" y="11"/>
                </a:cubicBezTo>
                <a:cubicBezTo>
                  <a:pt x="622" y="22"/>
                  <a:pt x="777" y="62"/>
                  <a:pt x="933" y="10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2" name="Freeform 26"/>
          <p:cNvSpPr>
            <a:spLocks/>
          </p:cNvSpPr>
          <p:nvPr/>
        </p:nvSpPr>
        <p:spPr bwMode="auto">
          <a:xfrm>
            <a:off x="3943350" y="3724275"/>
            <a:ext cx="1481138" cy="163513"/>
          </a:xfrm>
          <a:custGeom>
            <a:avLst/>
            <a:gdLst>
              <a:gd name="T0" fmla="*/ 0 w 933"/>
              <a:gd name="T1" fmla="*/ 2147483647 h 103"/>
              <a:gd name="T2" fmla="*/ 2147483647 w 933"/>
              <a:gd name="T3" fmla="*/ 2147483647 h 103"/>
              <a:gd name="T4" fmla="*/ 2147483647 w 933"/>
              <a:gd name="T5" fmla="*/ 2147483647 h 103"/>
              <a:gd name="T6" fmla="*/ 0 60000 65536"/>
              <a:gd name="T7" fmla="*/ 0 60000 65536"/>
              <a:gd name="T8" fmla="*/ 0 60000 65536"/>
              <a:gd name="T9" fmla="*/ 0 w 933"/>
              <a:gd name="T10" fmla="*/ 0 h 103"/>
              <a:gd name="T11" fmla="*/ 933 w 933"/>
              <a:gd name="T12" fmla="*/ 103 h 1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3" h="103">
                <a:moveTo>
                  <a:pt x="0" y="39"/>
                </a:moveTo>
                <a:cubicBezTo>
                  <a:pt x="156" y="19"/>
                  <a:pt x="312" y="0"/>
                  <a:pt x="467" y="11"/>
                </a:cubicBezTo>
                <a:cubicBezTo>
                  <a:pt x="622" y="22"/>
                  <a:pt x="777" y="62"/>
                  <a:pt x="933" y="10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3" name="Line 27"/>
          <p:cNvSpPr>
            <a:spLocks noChangeShapeType="1"/>
          </p:cNvSpPr>
          <p:nvPr/>
        </p:nvSpPr>
        <p:spPr bwMode="auto">
          <a:xfrm>
            <a:off x="4308475" y="3438525"/>
            <a:ext cx="30163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4" name="Line 28"/>
          <p:cNvSpPr>
            <a:spLocks noChangeShapeType="1"/>
          </p:cNvSpPr>
          <p:nvPr/>
        </p:nvSpPr>
        <p:spPr bwMode="auto">
          <a:xfrm>
            <a:off x="4440238" y="3438525"/>
            <a:ext cx="14287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5" name="Line 29"/>
          <p:cNvSpPr>
            <a:spLocks noChangeShapeType="1"/>
          </p:cNvSpPr>
          <p:nvPr/>
        </p:nvSpPr>
        <p:spPr bwMode="auto">
          <a:xfrm>
            <a:off x="4556125" y="3452813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6" name="Line 30"/>
          <p:cNvSpPr>
            <a:spLocks noChangeShapeType="1"/>
          </p:cNvSpPr>
          <p:nvPr/>
        </p:nvSpPr>
        <p:spPr bwMode="auto">
          <a:xfrm>
            <a:off x="4672013" y="3452813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7" name="Line 31"/>
          <p:cNvSpPr>
            <a:spLocks noChangeShapeType="1"/>
          </p:cNvSpPr>
          <p:nvPr/>
        </p:nvSpPr>
        <p:spPr bwMode="auto">
          <a:xfrm>
            <a:off x="4787900" y="3467100"/>
            <a:ext cx="142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8" name="Line 32"/>
          <p:cNvSpPr>
            <a:spLocks noChangeShapeType="1"/>
          </p:cNvSpPr>
          <p:nvPr/>
        </p:nvSpPr>
        <p:spPr bwMode="auto">
          <a:xfrm>
            <a:off x="4903788" y="3481388"/>
            <a:ext cx="0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49" name="Freeform 33"/>
          <p:cNvSpPr>
            <a:spLocks/>
          </p:cNvSpPr>
          <p:nvPr/>
        </p:nvSpPr>
        <p:spPr bwMode="auto">
          <a:xfrm>
            <a:off x="5383213" y="3989388"/>
            <a:ext cx="319087" cy="1103312"/>
          </a:xfrm>
          <a:custGeom>
            <a:avLst/>
            <a:gdLst>
              <a:gd name="T0" fmla="*/ 2147483647 w 201"/>
              <a:gd name="T1" fmla="*/ 0 h 695"/>
              <a:gd name="T2" fmla="*/ 2147483647 w 201"/>
              <a:gd name="T3" fmla="*/ 2147483647 h 695"/>
              <a:gd name="T4" fmla="*/ 0 w 201"/>
              <a:gd name="T5" fmla="*/ 2147483647 h 695"/>
              <a:gd name="T6" fmla="*/ 0 60000 65536"/>
              <a:gd name="T7" fmla="*/ 0 60000 65536"/>
              <a:gd name="T8" fmla="*/ 0 60000 65536"/>
              <a:gd name="T9" fmla="*/ 0 w 201"/>
              <a:gd name="T10" fmla="*/ 0 h 695"/>
              <a:gd name="T11" fmla="*/ 201 w 201"/>
              <a:gd name="T12" fmla="*/ 695 h 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695">
                <a:moveTo>
                  <a:pt x="201" y="0"/>
                </a:moveTo>
                <a:cubicBezTo>
                  <a:pt x="144" y="143"/>
                  <a:pt x="88" y="287"/>
                  <a:pt x="55" y="403"/>
                </a:cubicBezTo>
                <a:cubicBezTo>
                  <a:pt x="22" y="519"/>
                  <a:pt x="11" y="607"/>
                  <a:pt x="0" y="6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0" name="Freeform 34"/>
          <p:cNvSpPr>
            <a:spLocks/>
          </p:cNvSpPr>
          <p:nvPr/>
        </p:nvSpPr>
        <p:spPr bwMode="auto">
          <a:xfrm>
            <a:off x="5700713" y="4030663"/>
            <a:ext cx="319087" cy="1103312"/>
          </a:xfrm>
          <a:custGeom>
            <a:avLst/>
            <a:gdLst>
              <a:gd name="T0" fmla="*/ 2147483647 w 201"/>
              <a:gd name="T1" fmla="*/ 0 h 695"/>
              <a:gd name="T2" fmla="*/ 2147483647 w 201"/>
              <a:gd name="T3" fmla="*/ 2147483647 h 695"/>
              <a:gd name="T4" fmla="*/ 0 w 201"/>
              <a:gd name="T5" fmla="*/ 2147483647 h 695"/>
              <a:gd name="T6" fmla="*/ 0 60000 65536"/>
              <a:gd name="T7" fmla="*/ 0 60000 65536"/>
              <a:gd name="T8" fmla="*/ 0 60000 65536"/>
              <a:gd name="T9" fmla="*/ 0 w 201"/>
              <a:gd name="T10" fmla="*/ 0 h 695"/>
              <a:gd name="T11" fmla="*/ 201 w 201"/>
              <a:gd name="T12" fmla="*/ 695 h 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695">
                <a:moveTo>
                  <a:pt x="201" y="0"/>
                </a:moveTo>
                <a:cubicBezTo>
                  <a:pt x="144" y="143"/>
                  <a:pt x="88" y="287"/>
                  <a:pt x="55" y="403"/>
                </a:cubicBezTo>
                <a:cubicBezTo>
                  <a:pt x="22" y="519"/>
                  <a:pt x="11" y="607"/>
                  <a:pt x="0" y="6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1" name="Line 35"/>
          <p:cNvSpPr>
            <a:spLocks noChangeShapeType="1"/>
          </p:cNvSpPr>
          <p:nvPr/>
        </p:nvSpPr>
        <p:spPr bwMode="auto">
          <a:xfrm>
            <a:off x="5557838" y="4381500"/>
            <a:ext cx="304800" cy="5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2" name="Line 36"/>
          <p:cNvSpPr>
            <a:spLocks noChangeShapeType="1"/>
          </p:cNvSpPr>
          <p:nvPr/>
        </p:nvSpPr>
        <p:spPr bwMode="auto">
          <a:xfrm>
            <a:off x="5527675" y="4510088"/>
            <a:ext cx="304800" cy="58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3" name="Line 37"/>
          <p:cNvSpPr>
            <a:spLocks noChangeShapeType="1"/>
          </p:cNvSpPr>
          <p:nvPr/>
        </p:nvSpPr>
        <p:spPr bwMode="auto">
          <a:xfrm>
            <a:off x="5497513" y="4610100"/>
            <a:ext cx="304800" cy="5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4" name="Line 38"/>
          <p:cNvSpPr>
            <a:spLocks noChangeShapeType="1"/>
          </p:cNvSpPr>
          <p:nvPr/>
        </p:nvSpPr>
        <p:spPr bwMode="auto">
          <a:xfrm>
            <a:off x="5453063" y="4724400"/>
            <a:ext cx="304800" cy="58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5" name="Freeform 39"/>
          <p:cNvSpPr>
            <a:spLocks/>
          </p:cNvSpPr>
          <p:nvPr/>
        </p:nvSpPr>
        <p:spPr bwMode="auto">
          <a:xfrm>
            <a:off x="1611313" y="2249488"/>
            <a:ext cx="492125" cy="1103312"/>
          </a:xfrm>
          <a:custGeom>
            <a:avLst/>
            <a:gdLst>
              <a:gd name="T0" fmla="*/ 0 w 310"/>
              <a:gd name="T1" fmla="*/ 0 h 695"/>
              <a:gd name="T2" fmla="*/ 2147483647 w 310"/>
              <a:gd name="T3" fmla="*/ 2147483647 h 695"/>
              <a:gd name="T4" fmla="*/ 2147483647 w 310"/>
              <a:gd name="T5" fmla="*/ 2147483647 h 695"/>
              <a:gd name="T6" fmla="*/ 0 60000 65536"/>
              <a:gd name="T7" fmla="*/ 0 60000 65536"/>
              <a:gd name="T8" fmla="*/ 0 60000 65536"/>
              <a:gd name="T9" fmla="*/ 0 w 310"/>
              <a:gd name="T10" fmla="*/ 0 h 695"/>
              <a:gd name="T11" fmla="*/ 310 w 310"/>
              <a:gd name="T12" fmla="*/ 695 h 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695">
                <a:moveTo>
                  <a:pt x="0" y="0"/>
                </a:moveTo>
                <a:cubicBezTo>
                  <a:pt x="97" y="115"/>
                  <a:pt x="194" y="231"/>
                  <a:pt x="246" y="347"/>
                </a:cubicBezTo>
                <a:cubicBezTo>
                  <a:pt x="298" y="463"/>
                  <a:pt x="304" y="579"/>
                  <a:pt x="310" y="6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6" name="Freeform 40"/>
          <p:cNvSpPr>
            <a:spLocks/>
          </p:cNvSpPr>
          <p:nvPr/>
        </p:nvSpPr>
        <p:spPr bwMode="auto">
          <a:xfrm>
            <a:off x="1885950" y="2160588"/>
            <a:ext cx="492125" cy="1103312"/>
          </a:xfrm>
          <a:custGeom>
            <a:avLst/>
            <a:gdLst>
              <a:gd name="T0" fmla="*/ 0 w 310"/>
              <a:gd name="T1" fmla="*/ 0 h 695"/>
              <a:gd name="T2" fmla="*/ 2147483647 w 310"/>
              <a:gd name="T3" fmla="*/ 2147483647 h 695"/>
              <a:gd name="T4" fmla="*/ 2147483647 w 310"/>
              <a:gd name="T5" fmla="*/ 2147483647 h 695"/>
              <a:gd name="T6" fmla="*/ 0 60000 65536"/>
              <a:gd name="T7" fmla="*/ 0 60000 65536"/>
              <a:gd name="T8" fmla="*/ 0 60000 65536"/>
              <a:gd name="T9" fmla="*/ 0 w 310"/>
              <a:gd name="T10" fmla="*/ 0 h 695"/>
              <a:gd name="T11" fmla="*/ 310 w 310"/>
              <a:gd name="T12" fmla="*/ 695 h 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" h="695">
                <a:moveTo>
                  <a:pt x="0" y="0"/>
                </a:moveTo>
                <a:cubicBezTo>
                  <a:pt x="97" y="115"/>
                  <a:pt x="194" y="231"/>
                  <a:pt x="246" y="347"/>
                </a:cubicBezTo>
                <a:cubicBezTo>
                  <a:pt x="298" y="463"/>
                  <a:pt x="304" y="579"/>
                  <a:pt x="310" y="69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7" name="Line 41"/>
          <p:cNvSpPr>
            <a:spLocks noChangeShapeType="1"/>
          </p:cNvSpPr>
          <p:nvPr/>
        </p:nvSpPr>
        <p:spPr bwMode="auto">
          <a:xfrm flipV="1">
            <a:off x="1958975" y="2597150"/>
            <a:ext cx="24606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8" name="Line 42"/>
          <p:cNvSpPr>
            <a:spLocks noChangeShapeType="1"/>
          </p:cNvSpPr>
          <p:nvPr/>
        </p:nvSpPr>
        <p:spPr bwMode="auto">
          <a:xfrm flipV="1">
            <a:off x="2028825" y="2711450"/>
            <a:ext cx="246063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59" name="Line 43"/>
          <p:cNvSpPr>
            <a:spLocks noChangeShapeType="1"/>
          </p:cNvSpPr>
          <p:nvPr/>
        </p:nvSpPr>
        <p:spPr bwMode="auto">
          <a:xfrm flipV="1">
            <a:off x="2055813" y="2825750"/>
            <a:ext cx="246062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0" name="Line 44"/>
          <p:cNvSpPr>
            <a:spLocks noChangeShapeType="1"/>
          </p:cNvSpPr>
          <p:nvPr/>
        </p:nvSpPr>
        <p:spPr bwMode="auto">
          <a:xfrm flipV="1">
            <a:off x="2097088" y="2940050"/>
            <a:ext cx="246062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1" name="Freeform 45"/>
          <p:cNvSpPr>
            <a:spLocks/>
          </p:cNvSpPr>
          <p:nvPr/>
        </p:nvSpPr>
        <p:spPr bwMode="auto">
          <a:xfrm>
            <a:off x="3279775" y="2365375"/>
            <a:ext cx="812800" cy="739775"/>
          </a:xfrm>
          <a:custGeom>
            <a:avLst/>
            <a:gdLst>
              <a:gd name="T0" fmla="*/ 0 w 512"/>
              <a:gd name="T1" fmla="*/ 2147483647 h 466"/>
              <a:gd name="T2" fmla="*/ 2147483647 w 512"/>
              <a:gd name="T3" fmla="*/ 2147483647 h 466"/>
              <a:gd name="T4" fmla="*/ 2147483647 w 512"/>
              <a:gd name="T5" fmla="*/ 2147483647 h 466"/>
              <a:gd name="T6" fmla="*/ 2147483647 w 512"/>
              <a:gd name="T7" fmla="*/ 0 h 466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466"/>
              <a:gd name="T14" fmla="*/ 512 w 512"/>
              <a:gd name="T15" fmla="*/ 466 h 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466">
                <a:moveTo>
                  <a:pt x="0" y="466"/>
                </a:moveTo>
                <a:cubicBezTo>
                  <a:pt x="81" y="372"/>
                  <a:pt x="163" y="279"/>
                  <a:pt x="210" y="229"/>
                </a:cubicBezTo>
                <a:cubicBezTo>
                  <a:pt x="257" y="179"/>
                  <a:pt x="233" y="203"/>
                  <a:pt x="283" y="165"/>
                </a:cubicBezTo>
                <a:cubicBezTo>
                  <a:pt x="333" y="127"/>
                  <a:pt x="472" y="27"/>
                  <a:pt x="5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2" name="Freeform 46"/>
          <p:cNvSpPr>
            <a:spLocks/>
          </p:cNvSpPr>
          <p:nvPr/>
        </p:nvSpPr>
        <p:spPr bwMode="auto">
          <a:xfrm>
            <a:off x="3540125" y="2465388"/>
            <a:ext cx="812800" cy="739775"/>
          </a:xfrm>
          <a:custGeom>
            <a:avLst/>
            <a:gdLst>
              <a:gd name="T0" fmla="*/ 0 w 512"/>
              <a:gd name="T1" fmla="*/ 2147483647 h 466"/>
              <a:gd name="T2" fmla="*/ 2147483647 w 512"/>
              <a:gd name="T3" fmla="*/ 2147483647 h 466"/>
              <a:gd name="T4" fmla="*/ 2147483647 w 512"/>
              <a:gd name="T5" fmla="*/ 2147483647 h 466"/>
              <a:gd name="T6" fmla="*/ 2147483647 w 512"/>
              <a:gd name="T7" fmla="*/ 0 h 466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466"/>
              <a:gd name="T14" fmla="*/ 512 w 512"/>
              <a:gd name="T15" fmla="*/ 466 h 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466">
                <a:moveTo>
                  <a:pt x="0" y="466"/>
                </a:moveTo>
                <a:cubicBezTo>
                  <a:pt x="81" y="372"/>
                  <a:pt x="163" y="279"/>
                  <a:pt x="210" y="229"/>
                </a:cubicBezTo>
                <a:cubicBezTo>
                  <a:pt x="257" y="179"/>
                  <a:pt x="233" y="203"/>
                  <a:pt x="283" y="165"/>
                </a:cubicBezTo>
                <a:cubicBezTo>
                  <a:pt x="333" y="127"/>
                  <a:pt x="472" y="27"/>
                  <a:pt x="5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3" name="Line 47"/>
          <p:cNvSpPr>
            <a:spLocks noChangeShapeType="1"/>
          </p:cNvSpPr>
          <p:nvPr/>
        </p:nvSpPr>
        <p:spPr bwMode="auto">
          <a:xfrm>
            <a:off x="3773488" y="2597150"/>
            <a:ext cx="217487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4" name="Line 48"/>
          <p:cNvSpPr>
            <a:spLocks noChangeShapeType="1"/>
          </p:cNvSpPr>
          <p:nvPr/>
        </p:nvSpPr>
        <p:spPr bwMode="auto">
          <a:xfrm>
            <a:off x="3698875" y="2682875"/>
            <a:ext cx="21748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5" name="Line 49"/>
          <p:cNvSpPr>
            <a:spLocks noChangeShapeType="1"/>
          </p:cNvSpPr>
          <p:nvPr/>
        </p:nvSpPr>
        <p:spPr bwMode="auto">
          <a:xfrm>
            <a:off x="3609975" y="2768600"/>
            <a:ext cx="21748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6" name="Line 50"/>
          <p:cNvSpPr>
            <a:spLocks noChangeShapeType="1"/>
          </p:cNvSpPr>
          <p:nvPr/>
        </p:nvSpPr>
        <p:spPr bwMode="auto">
          <a:xfrm>
            <a:off x="3521075" y="2838450"/>
            <a:ext cx="21748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7" name="Line 51"/>
          <p:cNvSpPr>
            <a:spLocks noChangeShapeType="1"/>
          </p:cNvSpPr>
          <p:nvPr/>
        </p:nvSpPr>
        <p:spPr bwMode="auto">
          <a:xfrm>
            <a:off x="3460750" y="2909888"/>
            <a:ext cx="217488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68" name="Text Box 52"/>
          <p:cNvSpPr txBox="1">
            <a:spLocks noChangeArrowheads="1"/>
          </p:cNvSpPr>
          <p:nvPr/>
        </p:nvSpPr>
        <p:spPr bwMode="auto">
          <a:xfrm>
            <a:off x="1509713" y="5122863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a</a:t>
            </a:r>
          </a:p>
        </p:txBody>
      </p:sp>
      <p:sp>
        <p:nvSpPr>
          <p:cNvPr id="5169" name="Text Box 53"/>
          <p:cNvSpPr txBox="1">
            <a:spLocks noChangeArrowheads="1"/>
          </p:cNvSpPr>
          <p:nvPr/>
        </p:nvSpPr>
        <p:spPr bwMode="auto">
          <a:xfrm>
            <a:off x="3394075" y="5280025"/>
            <a:ext cx="44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b</a:t>
            </a:r>
          </a:p>
        </p:txBody>
      </p:sp>
      <p:sp>
        <p:nvSpPr>
          <p:cNvPr id="5170" name="Text Box 54"/>
          <p:cNvSpPr txBox="1">
            <a:spLocks noChangeArrowheads="1"/>
          </p:cNvSpPr>
          <p:nvPr/>
        </p:nvSpPr>
        <p:spPr bwMode="auto">
          <a:xfrm>
            <a:off x="1563688" y="1968500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c</a:t>
            </a:r>
          </a:p>
        </p:txBody>
      </p:sp>
      <p:sp>
        <p:nvSpPr>
          <p:cNvPr id="5171" name="Text Box 55"/>
          <p:cNvSpPr txBox="1">
            <a:spLocks noChangeArrowheads="1"/>
          </p:cNvSpPr>
          <p:nvPr/>
        </p:nvSpPr>
        <p:spPr bwMode="auto">
          <a:xfrm>
            <a:off x="4144963" y="2009775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d</a:t>
            </a:r>
          </a:p>
        </p:txBody>
      </p:sp>
      <p:sp>
        <p:nvSpPr>
          <p:cNvPr id="5172" name="Text Box 56"/>
          <p:cNvSpPr txBox="1">
            <a:spLocks noChangeArrowheads="1"/>
          </p:cNvSpPr>
          <p:nvPr/>
        </p:nvSpPr>
        <p:spPr bwMode="auto">
          <a:xfrm>
            <a:off x="5478463" y="2022475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g</a:t>
            </a:r>
          </a:p>
        </p:txBody>
      </p:sp>
      <p:sp>
        <p:nvSpPr>
          <p:cNvPr id="5173" name="Freeform 57"/>
          <p:cNvSpPr>
            <a:spLocks/>
          </p:cNvSpPr>
          <p:nvPr/>
        </p:nvSpPr>
        <p:spPr bwMode="auto">
          <a:xfrm>
            <a:off x="5588000" y="2525713"/>
            <a:ext cx="101600" cy="869950"/>
          </a:xfrm>
          <a:custGeom>
            <a:avLst/>
            <a:gdLst>
              <a:gd name="T0" fmla="*/ 0 w 64"/>
              <a:gd name="T1" fmla="*/ 0 h 548"/>
              <a:gd name="T2" fmla="*/ 2147483647 w 64"/>
              <a:gd name="T3" fmla="*/ 2147483647 h 548"/>
              <a:gd name="T4" fmla="*/ 2147483647 w 64"/>
              <a:gd name="T5" fmla="*/ 2147483647 h 548"/>
              <a:gd name="T6" fmla="*/ 0 60000 65536"/>
              <a:gd name="T7" fmla="*/ 0 60000 65536"/>
              <a:gd name="T8" fmla="*/ 0 60000 65536"/>
              <a:gd name="T9" fmla="*/ 0 w 64"/>
              <a:gd name="T10" fmla="*/ 0 h 548"/>
              <a:gd name="T11" fmla="*/ 64 w 64"/>
              <a:gd name="T12" fmla="*/ 548 h 5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548">
                <a:moveTo>
                  <a:pt x="0" y="0"/>
                </a:moveTo>
                <a:cubicBezTo>
                  <a:pt x="8" y="123"/>
                  <a:pt x="16" y="247"/>
                  <a:pt x="27" y="338"/>
                </a:cubicBezTo>
                <a:cubicBezTo>
                  <a:pt x="38" y="429"/>
                  <a:pt x="58" y="515"/>
                  <a:pt x="64" y="5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4" name="Freeform 58"/>
          <p:cNvSpPr>
            <a:spLocks/>
          </p:cNvSpPr>
          <p:nvPr/>
        </p:nvSpPr>
        <p:spPr bwMode="auto">
          <a:xfrm>
            <a:off x="5846763" y="2493963"/>
            <a:ext cx="101600" cy="869950"/>
          </a:xfrm>
          <a:custGeom>
            <a:avLst/>
            <a:gdLst>
              <a:gd name="T0" fmla="*/ 0 w 64"/>
              <a:gd name="T1" fmla="*/ 0 h 548"/>
              <a:gd name="T2" fmla="*/ 2147483647 w 64"/>
              <a:gd name="T3" fmla="*/ 2147483647 h 548"/>
              <a:gd name="T4" fmla="*/ 2147483647 w 64"/>
              <a:gd name="T5" fmla="*/ 2147483647 h 548"/>
              <a:gd name="T6" fmla="*/ 0 60000 65536"/>
              <a:gd name="T7" fmla="*/ 0 60000 65536"/>
              <a:gd name="T8" fmla="*/ 0 60000 65536"/>
              <a:gd name="T9" fmla="*/ 0 w 64"/>
              <a:gd name="T10" fmla="*/ 0 h 548"/>
              <a:gd name="T11" fmla="*/ 64 w 64"/>
              <a:gd name="T12" fmla="*/ 548 h 5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548">
                <a:moveTo>
                  <a:pt x="0" y="0"/>
                </a:moveTo>
                <a:cubicBezTo>
                  <a:pt x="8" y="123"/>
                  <a:pt x="16" y="247"/>
                  <a:pt x="27" y="338"/>
                </a:cubicBezTo>
                <a:cubicBezTo>
                  <a:pt x="38" y="429"/>
                  <a:pt x="58" y="515"/>
                  <a:pt x="64" y="5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5" name="Line 59"/>
          <p:cNvSpPr>
            <a:spLocks noChangeShapeType="1"/>
          </p:cNvSpPr>
          <p:nvPr/>
        </p:nvSpPr>
        <p:spPr bwMode="auto">
          <a:xfrm flipV="1">
            <a:off x="5602288" y="2714625"/>
            <a:ext cx="2762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6" name="Line 60"/>
          <p:cNvSpPr>
            <a:spLocks noChangeShapeType="1"/>
          </p:cNvSpPr>
          <p:nvPr/>
        </p:nvSpPr>
        <p:spPr bwMode="auto">
          <a:xfrm flipV="1">
            <a:off x="5614988" y="2828925"/>
            <a:ext cx="2762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7" name="Line 61"/>
          <p:cNvSpPr>
            <a:spLocks noChangeShapeType="1"/>
          </p:cNvSpPr>
          <p:nvPr/>
        </p:nvSpPr>
        <p:spPr bwMode="auto">
          <a:xfrm flipV="1">
            <a:off x="5627688" y="2943225"/>
            <a:ext cx="2762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8" name="Line 62"/>
          <p:cNvSpPr>
            <a:spLocks noChangeShapeType="1"/>
          </p:cNvSpPr>
          <p:nvPr/>
        </p:nvSpPr>
        <p:spPr bwMode="auto">
          <a:xfrm flipV="1">
            <a:off x="5626100" y="3057525"/>
            <a:ext cx="2762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9" name="Text Box 63"/>
          <p:cNvSpPr txBox="1">
            <a:spLocks noChangeArrowheads="1"/>
          </p:cNvSpPr>
          <p:nvPr/>
        </p:nvSpPr>
        <p:spPr bwMode="auto">
          <a:xfrm>
            <a:off x="2786063" y="1885950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</a:t>
            </a:r>
          </a:p>
        </p:txBody>
      </p:sp>
      <p:sp>
        <p:nvSpPr>
          <p:cNvPr id="5180" name="Text Box 64"/>
          <p:cNvSpPr txBox="1">
            <a:spLocks noChangeArrowheads="1"/>
          </p:cNvSpPr>
          <p:nvPr/>
        </p:nvSpPr>
        <p:spPr bwMode="auto">
          <a:xfrm>
            <a:off x="5730875" y="3467100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D</a:t>
            </a:r>
          </a:p>
        </p:txBody>
      </p:sp>
      <p:sp>
        <p:nvSpPr>
          <p:cNvPr id="5181" name="Text Box 65"/>
          <p:cNvSpPr txBox="1">
            <a:spLocks noChangeArrowheads="1"/>
          </p:cNvSpPr>
          <p:nvPr/>
        </p:nvSpPr>
        <p:spPr bwMode="auto">
          <a:xfrm>
            <a:off x="2346325" y="5207000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B</a:t>
            </a:r>
          </a:p>
        </p:txBody>
      </p:sp>
      <p:sp>
        <p:nvSpPr>
          <p:cNvPr id="5182" name="Text Box 66"/>
          <p:cNvSpPr txBox="1">
            <a:spLocks noChangeArrowheads="1"/>
          </p:cNvSpPr>
          <p:nvPr/>
        </p:nvSpPr>
        <p:spPr bwMode="auto">
          <a:xfrm>
            <a:off x="5287963" y="5026025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f</a:t>
            </a:r>
          </a:p>
        </p:txBody>
      </p:sp>
      <p:sp>
        <p:nvSpPr>
          <p:cNvPr id="5183" name="Text Box 67"/>
          <p:cNvSpPr txBox="1">
            <a:spLocks noChangeArrowheads="1"/>
          </p:cNvSpPr>
          <p:nvPr/>
        </p:nvSpPr>
        <p:spPr bwMode="auto">
          <a:xfrm>
            <a:off x="3703638" y="3443288"/>
            <a:ext cx="44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e</a:t>
            </a:r>
          </a:p>
        </p:txBody>
      </p:sp>
      <p:grpSp>
        <p:nvGrpSpPr>
          <p:cNvPr id="5184" name="Group 72"/>
          <p:cNvGrpSpPr>
            <a:grpSpLocks/>
          </p:cNvGrpSpPr>
          <p:nvPr/>
        </p:nvGrpSpPr>
        <p:grpSpPr bwMode="auto">
          <a:xfrm>
            <a:off x="7342188" y="5051425"/>
            <a:ext cx="190500" cy="592138"/>
            <a:chOff x="4296" y="3191"/>
            <a:chExt cx="175" cy="455"/>
          </a:xfrm>
        </p:grpSpPr>
        <p:sp>
          <p:nvSpPr>
            <p:cNvPr id="5213" name="Arc 70"/>
            <p:cNvSpPr>
              <a:spLocks/>
            </p:cNvSpPr>
            <p:nvPr/>
          </p:nvSpPr>
          <p:spPr bwMode="auto">
            <a:xfrm flipH="1">
              <a:off x="4297" y="3191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4" name="Arc 71"/>
            <p:cNvSpPr>
              <a:spLocks/>
            </p:cNvSpPr>
            <p:nvPr/>
          </p:nvSpPr>
          <p:spPr bwMode="auto">
            <a:xfrm flipH="1" flipV="1">
              <a:off x="4296" y="3418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85" name="Group 73"/>
          <p:cNvGrpSpPr>
            <a:grpSpLocks/>
          </p:cNvGrpSpPr>
          <p:nvPr/>
        </p:nvGrpSpPr>
        <p:grpSpPr bwMode="auto">
          <a:xfrm flipH="1">
            <a:off x="7562850" y="5045075"/>
            <a:ext cx="190500" cy="592138"/>
            <a:chOff x="4296" y="3191"/>
            <a:chExt cx="175" cy="455"/>
          </a:xfrm>
        </p:grpSpPr>
        <p:sp>
          <p:nvSpPr>
            <p:cNvPr id="5211" name="Arc 74"/>
            <p:cNvSpPr>
              <a:spLocks/>
            </p:cNvSpPr>
            <p:nvPr/>
          </p:nvSpPr>
          <p:spPr bwMode="auto">
            <a:xfrm flipH="1">
              <a:off x="4297" y="3191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2" name="Arc 75"/>
            <p:cNvSpPr>
              <a:spLocks/>
            </p:cNvSpPr>
            <p:nvPr/>
          </p:nvSpPr>
          <p:spPr bwMode="auto">
            <a:xfrm flipH="1" flipV="1">
              <a:off x="4296" y="3418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86" name="Oval 76"/>
          <p:cNvSpPr>
            <a:spLocks noChangeArrowheads="1"/>
          </p:cNvSpPr>
          <p:nvPr/>
        </p:nvSpPr>
        <p:spPr bwMode="auto">
          <a:xfrm>
            <a:off x="7521575" y="5029200"/>
            <a:ext cx="60325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87" name="Oval 77"/>
          <p:cNvSpPr>
            <a:spLocks noChangeArrowheads="1"/>
          </p:cNvSpPr>
          <p:nvPr/>
        </p:nvSpPr>
        <p:spPr bwMode="auto">
          <a:xfrm>
            <a:off x="7518400" y="5611813"/>
            <a:ext cx="60325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188" name="Group 78"/>
          <p:cNvGrpSpPr>
            <a:grpSpLocks/>
          </p:cNvGrpSpPr>
          <p:nvPr/>
        </p:nvGrpSpPr>
        <p:grpSpPr bwMode="auto">
          <a:xfrm>
            <a:off x="7339013" y="5657850"/>
            <a:ext cx="190500" cy="592138"/>
            <a:chOff x="4296" y="3191"/>
            <a:chExt cx="175" cy="455"/>
          </a:xfrm>
        </p:grpSpPr>
        <p:sp>
          <p:nvSpPr>
            <p:cNvPr id="5209" name="Arc 79"/>
            <p:cNvSpPr>
              <a:spLocks/>
            </p:cNvSpPr>
            <p:nvPr/>
          </p:nvSpPr>
          <p:spPr bwMode="auto">
            <a:xfrm flipH="1">
              <a:off x="4297" y="3191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10" name="Arc 80"/>
            <p:cNvSpPr>
              <a:spLocks/>
            </p:cNvSpPr>
            <p:nvPr/>
          </p:nvSpPr>
          <p:spPr bwMode="auto">
            <a:xfrm flipH="1" flipV="1">
              <a:off x="4296" y="3418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89" name="Group 81"/>
          <p:cNvGrpSpPr>
            <a:grpSpLocks/>
          </p:cNvGrpSpPr>
          <p:nvPr/>
        </p:nvGrpSpPr>
        <p:grpSpPr bwMode="auto">
          <a:xfrm flipH="1">
            <a:off x="7569200" y="5656263"/>
            <a:ext cx="190500" cy="592137"/>
            <a:chOff x="4296" y="3191"/>
            <a:chExt cx="175" cy="455"/>
          </a:xfrm>
        </p:grpSpPr>
        <p:sp>
          <p:nvSpPr>
            <p:cNvPr id="5207" name="Arc 82"/>
            <p:cNvSpPr>
              <a:spLocks/>
            </p:cNvSpPr>
            <p:nvPr/>
          </p:nvSpPr>
          <p:spPr bwMode="auto">
            <a:xfrm flipH="1">
              <a:off x="4297" y="3191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08" name="Arc 83"/>
            <p:cNvSpPr>
              <a:spLocks/>
            </p:cNvSpPr>
            <p:nvPr/>
          </p:nvSpPr>
          <p:spPr bwMode="auto">
            <a:xfrm flipH="1" flipV="1">
              <a:off x="4296" y="3418"/>
              <a:ext cx="174" cy="2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90" name="Oval 84"/>
          <p:cNvSpPr>
            <a:spLocks noChangeArrowheads="1"/>
          </p:cNvSpPr>
          <p:nvPr/>
        </p:nvSpPr>
        <p:spPr bwMode="auto">
          <a:xfrm>
            <a:off x="7519988" y="6208713"/>
            <a:ext cx="60325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1" name="Oval 85"/>
          <p:cNvSpPr>
            <a:spLocks noChangeArrowheads="1"/>
          </p:cNvSpPr>
          <p:nvPr/>
        </p:nvSpPr>
        <p:spPr bwMode="auto">
          <a:xfrm>
            <a:off x="8561388" y="5611813"/>
            <a:ext cx="60325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2" name="Freeform 86"/>
          <p:cNvSpPr>
            <a:spLocks/>
          </p:cNvSpPr>
          <p:nvPr/>
        </p:nvSpPr>
        <p:spPr bwMode="auto">
          <a:xfrm>
            <a:off x="7569200" y="5035550"/>
            <a:ext cx="1027113" cy="598488"/>
          </a:xfrm>
          <a:custGeom>
            <a:avLst/>
            <a:gdLst>
              <a:gd name="T0" fmla="*/ 0 w 659"/>
              <a:gd name="T1" fmla="*/ 2147483647 h 356"/>
              <a:gd name="T2" fmla="*/ 2147483647 w 659"/>
              <a:gd name="T3" fmla="*/ 2147483647 h 356"/>
              <a:gd name="T4" fmla="*/ 2147483647 w 659"/>
              <a:gd name="T5" fmla="*/ 2147483647 h 356"/>
              <a:gd name="T6" fmla="*/ 2147483647 w 659"/>
              <a:gd name="T7" fmla="*/ 2147483647 h 356"/>
              <a:gd name="T8" fmla="*/ 2147483647 w 659"/>
              <a:gd name="T9" fmla="*/ 2147483647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9"/>
              <a:gd name="T16" fmla="*/ 0 h 356"/>
              <a:gd name="T17" fmla="*/ 659 w 659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9" h="356">
                <a:moveTo>
                  <a:pt x="0" y="5"/>
                </a:moveTo>
                <a:cubicBezTo>
                  <a:pt x="132" y="2"/>
                  <a:pt x="265" y="0"/>
                  <a:pt x="360" y="23"/>
                </a:cubicBezTo>
                <a:cubicBezTo>
                  <a:pt x="455" y="46"/>
                  <a:pt x="523" y="98"/>
                  <a:pt x="570" y="143"/>
                </a:cubicBezTo>
                <a:cubicBezTo>
                  <a:pt x="617" y="188"/>
                  <a:pt x="631" y="258"/>
                  <a:pt x="645" y="293"/>
                </a:cubicBezTo>
                <a:cubicBezTo>
                  <a:pt x="659" y="328"/>
                  <a:pt x="658" y="342"/>
                  <a:pt x="657" y="3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93" name="Freeform 87"/>
          <p:cNvSpPr>
            <a:spLocks/>
          </p:cNvSpPr>
          <p:nvPr/>
        </p:nvSpPr>
        <p:spPr bwMode="auto">
          <a:xfrm flipV="1">
            <a:off x="7570788" y="5665788"/>
            <a:ext cx="1031875" cy="603250"/>
          </a:xfrm>
          <a:custGeom>
            <a:avLst/>
            <a:gdLst>
              <a:gd name="T0" fmla="*/ 0 w 659"/>
              <a:gd name="T1" fmla="*/ 2147483647 h 356"/>
              <a:gd name="T2" fmla="*/ 2147483647 w 659"/>
              <a:gd name="T3" fmla="*/ 2147483647 h 356"/>
              <a:gd name="T4" fmla="*/ 2147483647 w 659"/>
              <a:gd name="T5" fmla="*/ 2147483647 h 356"/>
              <a:gd name="T6" fmla="*/ 2147483647 w 659"/>
              <a:gd name="T7" fmla="*/ 2147483647 h 356"/>
              <a:gd name="T8" fmla="*/ 2147483647 w 659"/>
              <a:gd name="T9" fmla="*/ 2147483647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9"/>
              <a:gd name="T16" fmla="*/ 0 h 356"/>
              <a:gd name="T17" fmla="*/ 659 w 659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9" h="356">
                <a:moveTo>
                  <a:pt x="0" y="5"/>
                </a:moveTo>
                <a:cubicBezTo>
                  <a:pt x="132" y="2"/>
                  <a:pt x="265" y="0"/>
                  <a:pt x="360" y="23"/>
                </a:cubicBezTo>
                <a:cubicBezTo>
                  <a:pt x="455" y="46"/>
                  <a:pt x="523" y="98"/>
                  <a:pt x="570" y="143"/>
                </a:cubicBezTo>
                <a:cubicBezTo>
                  <a:pt x="617" y="188"/>
                  <a:pt x="631" y="258"/>
                  <a:pt x="645" y="293"/>
                </a:cubicBezTo>
                <a:cubicBezTo>
                  <a:pt x="659" y="328"/>
                  <a:pt x="658" y="342"/>
                  <a:pt x="657" y="3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94" name="Freeform 88"/>
          <p:cNvSpPr>
            <a:spLocks/>
          </p:cNvSpPr>
          <p:nvPr/>
        </p:nvSpPr>
        <p:spPr bwMode="auto">
          <a:xfrm>
            <a:off x="7554913" y="5532438"/>
            <a:ext cx="1023937" cy="106362"/>
          </a:xfrm>
          <a:custGeom>
            <a:avLst/>
            <a:gdLst>
              <a:gd name="T0" fmla="*/ 0 w 645"/>
              <a:gd name="T1" fmla="*/ 2147483647 h 67"/>
              <a:gd name="T2" fmla="*/ 2147483647 w 645"/>
              <a:gd name="T3" fmla="*/ 2147483647 h 67"/>
              <a:gd name="T4" fmla="*/ 2147483647 w 645"/>
              <a:gd name="T5" fmla="*/ 2147483647 h 67"/>
              <a:gd name="T6" fmla="*/ 0 60000 65536"/>
              <a:gd name="T7" fmla="*/ 0 60000 65536"/>
              <a:gd name="T8" fmla="*/ 0 60000 65536"/>
              <a:gd name="T9" fmla="*/ 0 w 645"/>
              <a:gd name="T10" fmla="*/ 0 h 67"/>
              <a:gd name="T11" fmla="*/ 645 w 645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5" h="67">
                <a:moveTo>
                  <a:pt x="0" y="67"/>
                </a:moveTo>
                <a:cubicBezTo>
                  <a:pt x="144" y="34"/>
                  <a:pt x="289" y="2"/>
                  <a:pt x="396" y="1"/>
                </a:cubicBezTo>
                <a:cubicBezTo>
                  <a:pt x="503" y="0"/>
                  <a:pt x="574" y="30"/>
                  <a:pt x="645" y="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95" name="Text Box 90"/>
          <p:cNvSpPr txBox="1">
            <a:spLocks noChangeArrowheads="1"/>
          </p:cNvSpPr>
          <p:nvPr/>
        </p:nvSpPr>
        <p:spPr bwMode="auto">
          <a:xfrm>
            <a:off x="6988175" y="5876925"/>
            <a:ext cx="223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1200" b="0"/>
          </a:p>
        </p:txBody>
      </p:sp>
      <p:sp>
        <p:nvSpPr>
          <p:cNvPr id="5196" name="Text Box 91"/>
          <p:cNvSpPr txBox="1">
            <a:spLocks noChangeArrowheads="1"/>
          </p:cNvSpPr>
          <p:nvPr/>
        </p:nvSpPr>
        <p:spPr bwMode="auto">
          <a:xfrm>
            <a:off x="7135813" y="5834063"/>
            <a:ext cx="204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a</a:t>
            </a:r>
          </a:p>
        </p:txBody>
      </p:sp>
      <p:sp>
        <p:nvSpPr>
          <p:cNvPr id="5197" name="Text Box 92"/>
          <p:cNvSpPr txBox="1">
            <a:spLocks noChangeArrowheads="1"/>
          </p:cNvSpPr>
          <p:nvPr/>
        </p:nvSpPr>
        <p:spPr bwMode="auto">
          <a:xfrm>
            <a:off x="7699375" y="5821363"/>
            <a:ext cx="204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b</a:t>
            </a:r>
          </a:p>
        </p:txBody>
      </p:sp>
      <p:sp>
        <p:nvSpPr>
          <p:cNvPr id="5198" name="Text Box 93"/>
          <p:cNvSpPr txBox="1">
            <a:spLocks noChangeArrowheads="1"/>
          </p:cNvSpPr>
          <p:nvPr/>
        </p:nvSpPr>
        <p:spPr bwMode="auto">
          <a:xfrm>
            <a:off x="7127875" y="5159375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c</a:t>
            </a:r>
          </a:p>
        </p:txBody>
      </p:sp>
      <p:sp>
        <p:nvSpPr>
          <p:cNvPr id="5199" name="Text Box 94"/>
          <p:cNvSpPr txBox="1">
            <a:spLocks noChangeArrowheads="1"/>
          </p:cNvSpPr>
          <p:nvPr/>
        </p:nvSpPr>
        <p:spPr bwMode="auto">
          <a:xfrm>
            <a:off x="7732713" y="5178425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d</a:t>
            </a:r>
          </a:p>
        </p:txBody>
      </p:sp>
      <p:sp>
        <p:nvSpPr>
          <p:cNvPr id="5200" name="Text Box 95"/>
          <p:cNvSpPr txBox="1">
            <a:spLocks noChangeArrowheads="1"/>
          </p:cNvSpPr>
          <p:nvPr/>
        </p:nvSpPr>
        <p:spPr bwMode="auto">
          <a:xfrm>
            <a:off x="8162925" y="4908550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g</a:t>
            </a:r>
          </a:p>
        </p:txBody>
      </p:sp>
      <p:sp>
        <p:nvSpPr>
          <p:cNvPr id="5201" name="Text Box 96"/>
          <p:cNvSpPr txBox="1">
            <a:spLocks noChangeArrowheads="1"/>
          </p:cNvSpPr>
          <p:nvPr/>
        </p:nvSpPr>
        <p:spPr bwMode="auto">
          <a:xfrm>
            <a:off x="8067675" y="5318125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e</a:t>
            </a:r>
          </a:p>
        </p:txBody>
      </p:sp>
      <p:sp>
        <p:nvSpPr>
          <p:cNvPr id="5202" name="Text Box 97"/>
          <p:cNvSpPr txBox="1">
            <a:spLocks noChangeArrowheads="1"/>
          </p:cNvSpPr>
          <p:nvPr/>
        </p:nvSpPr>
        <p:spPr bwMode="auto">
          <a:xfrm>
            <a:off x="8105775" y="5903913"/>
            <a:ext cx="204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 b="0"/>
              <a:t>f</a:t>
            </a:r>
          </a:p>
        </p:txBody>
      </p:sp>
      <p:sp>
        <p:nvSpPr>
          <p:cNvPr id="5203" name="Text Box 98"/>
          <p:cNvSpPr txBox="1">
            <a:spLocks noChangeArrowheads="1"/>
          </p:cNvSpPr>
          <p:nvPr/>
        </p:nvSpPr>
        <p:spPr bwMode="auto">
          <a:xfrm>
            <a:off x="7161213" y="5487988"/>
            <a:ext cx="204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A</a:t>
            </a:r>
          </a:p>
        </p:txBody>
      </p:sp>
      <p:sp>
        <p:nvSpPr>
          <p:cNvPr id="5204" name="Text Box 99"/>
          <p:cNvSpPr txBox="1">
            <a:spLocks noChangeArrowheads="1"/>
          </p:cNvSpPr>
          <p:nvPr/>
        </p:nvSpPr>
        <p:spPr bwMode="auto">
          <a:xfrm>
            <a:off x="7448550" y="6313488"/>
            <a:ext cx="204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B</a:t>
            </a:r>
          </a:p>
        </p:txBody>
      </p:sp>
      <p:sp>
        <p:nvSpPr>
          <p:cNvPr id="5205" name="Text Box 100"/>
          <p:cNvSpPr txBox="1">
            <a:spLocks noChangeArrowheads="1"/>
          </p:cNvSpPr>
          <p:nvPr/>
        </p:nvSpPr>
        <p:spPr bwMode="auto">
          <a:xfrm>
            <a:off x="7467600" y="4713288"/>
            <a:ext cx="204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C</a:t>
            </a:r>
          </a:p>
        </p:txBody>
      </p:sp>
      <p:sp>
        <p:nvSpPr>
          <p:cNvPr id="5206" name="Text Box 101"/>
          <p:cNvSpPr txBox="1">
            <a:spLocks noChangeArrowheads="1"/>
          </p:cNvSpPr>
          <p:nvPr/>
        </p:nvSpPr>
        <p:spPr bwMode="auto">
          <a:xfrm>
            <a:off x="8658225" y="5489575"/>
            <a:ext cx="204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400" b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65260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Shortest 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 source all destination –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Djikstra’s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All pairs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matrices 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n-1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k-1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generated then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realized for any pair of vertices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the two rules: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shortest path from i to j going through no vertex with index greater than k does not go through the vertex with index k and so its costs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[i][j]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shortest such path does go through vertex k. Such a path consists of a path from i to k followed by one from k to j. Neither of these goes through a vertex with index greater than k-1. Hence, their costs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[i][k]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[k][j].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rules yield the following formula for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[i][j]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[i][j] =min {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[i][j],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[i][k] +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[k][j]} where k≥0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[i][j]=cost[i][j]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Transitive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transitive closure matrix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denoted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of a directed graph G is a matrix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such that 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[i][j]=1 if there is a path of length &gt;0 form i to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 otherwise 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[i][j]=0</a:t>
            </a:r>
          </a:p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Reflexive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transitive closure matrix closure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matrix denoted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of directed graph G is 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maxtrix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such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[i][j]=1 if there is a path of length≥0 from i to j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otherwise 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[i][j]=0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Modify the all pair shortest algorithm by changing the if statement in the nested for loop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distance[i][j]=distance[i][j] | | distance[i][k] &amp;&amp;distance[k][j]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200"/>
            <a:ext cx="8229600" cy="1143000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consists of a set of nodes V(G)={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,..} and set of arcs {(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b,c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)…}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arc/edge is specified by a pair of nodes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E(G)= {(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)….}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pairs of nodes that make up the arcs are ordered pairs, the graph is said to be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directed graph(digraph)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Arrows between nodes represent arcs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head of each arrow represents the second node in the ordered pair of nodes making up an arc and tail represents the first node in the pair 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96875"/>
            <a:ext cx="7939087" cy="657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Graph Restrictions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90625"/>
            <a:ext cx="7696200" cy="4970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 smtClean="0"/>
              <a:t>A graph may not have an edge from a vertex back to itself.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 smtClean="0"/>
              <a:t>(v, v) or &lt;v, v&gt; are called self edge or self loop. If a graph with self edges, it is called </a:t>
            </a:r>
            <a:r>
              <a:rPr lang="en-US" altLang="zh-TW" sz="3200" b="1" dirty="0" smtClean="0"/>
              <a:t>a graph with self loops</a:t>
            </a:r>
            <a:r>
              <a:rPr lang="en-US" altLang="zh-TW" sz="3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/>
              <a:t>A graph may not have multiple occurrences of the same edge.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dirty="0" smtClean="0"/>
              <a:t>If without this restriction, it is called a </a:t>
            </a:r>
            <a:r>
              <a:rPr lang="en-US" altLang="zh-TW" sz="3200" b="1" dirty="0" err="1" smtClean="0"/>
              <a:t>multigraph</a:t>
            </a:r>
            <a:r>
              <a:rPr lang="en-US" altLang="zh-TW" sz="3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74460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dirty="0" smtClean="0"/>
              <a:t>Graphs(contd.)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686800" cy="6248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Node need not have any arcs associated with it</a:t>
                </a:r>
              </a:p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A node n is </a:t>
                </a: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incident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to an arc x if n is one of the two nodes in the ordered pair of nodes that constitute x</a:t>
                </a:r>
              </a:p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degree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 of the node is the number of arcs/edges incident to that vertex.</a:t>
                </a:r>
              </a:p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3200" b="1" i="1" dirty="0" err="1" smtClean="0">
                    <a:latin typeface="Times New Roman" pitchFamily="18" charset="0"/>
                    <a:cs typeface="Times New Roman" pitchFamily="18" charset="0"/>
                  </a:rPr>
                  <a:t>indegree</a:t>
                </a: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of a node n is the number of arcs that have n as the head</a:t>
                </a:r>
              </a:p>
              <a:p>
                <a:r>
                  <a:rPr lang="en-US" sz="3200" b="1" i="1" dirty="0" err="1" smtClean="0">
                    <a:latin typeface="Times New Roman" pitchFamily="18" charset="0"/>
                    <a:cs typeface="Times New Roman" pitchFamily="18" charset="0"/>
                  </a:rPr>
                  <a:t>Outdegree</a:t>
                </a:r>
                <a:r>
                  <a:rPr lang="en-US" sz="3200" b="1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is the number of arcs that have n as the tail</a:t>
                </a:r>
              </a:p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If di is the degree of a vertex i in a graph G with n vertices and e edges, then the number of edges is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pt-BR" sz="320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pt-BR" sz="320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pt-BR" sz="320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b="0" i="1" smtClean="0">
                            <a:latin typeface="Cambria Math"/>
                            <a:cs typeface="Times New Roman" pitchFamily="18" charset="0"/>
                          </a:rPr>
                          <m:t>𝑑𝑖</m:t>
                        </m:r>
                      </m:e>
                    </m:nary>
                  </m:oMath>
                </a14:m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)/2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686800" cy="6248400"/>
              </a:xfrm>
              <a:blipFill rotWithShape="1">
                <a:blip r:embed="rId2"/>
                <a:stretch>
                  <a:fillRect l="-161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96875"/>
            <a:ext cx="7939087" cy="657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mtClean="0"/>
              <a:t>Definition of A Graph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4213" y="1393825"/>
            <a:ext cx="7696200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graph, G, consists of two sets, V and 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V is a finite, nonempty set of vertices.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 is set of pairs of vertices called edges.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vertices of a graph G can be represented as V(G).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Likewise, the edges of a graph, G, can be represented as E(G).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Graphs can be either undirected graphs or directed graphs.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For a undirected graph, a pair of vertices (u, v) or (v, u) represent the same edge.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For a directed graph, a directed pair &lt;u, v&gt; has u as the tail and the v as the head. Therefore, &lt;u, v&gt; and &lt;v, u&gt; represent different edges.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20592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node n is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 a node m if there is an arc from m to n.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If n is adjacent to m, n is called a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successor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of m, and m a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predecessor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of 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 on a set A is a set of ordered pairs of elements of A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If &lt;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&gt; is a member of a relation R, x is said to be related to y in R.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Relation may be represented by a graph in which the nodes represent the set and the arcs represent the ordered pairs of the relation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Graphs(</a:t>
            </a:r>
            <a:r>
              <a:rPr lang="en-US" dirty="0" err="1" smtClean="0"/>
              <a:t>contd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number associated with each arc is called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weighted graph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 associated with an arc is called its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weight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path of length 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node a to node b is defined as a sequence of k+1 nodes 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..n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that 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a, 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k+1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=b and adjacent (n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,n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true for 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between 1 and 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for some integer k, a path of length k exists between a and b there is a path from a to 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path from a node to itself is called a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a graph contains a cycle, it is cyclic; else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acyclic</a:t>
            </a:r>
          </a:p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Directed acyclic graph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called a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dag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Graphs(</a:t>
            </a:r>
            <a:r>
              <a:rPr lang="en-US" dirty="0" err="1" smtClean="0"/>
              <a:t>contd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complete graph is a graph that has maximum number of edges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an undirected graph of n vertices, the maximum number of edges is the number of distinct, ordered pairs (vi,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i≠j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n(n-1)/2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 directed graph of n vertices the maximum number of edges is n(n-1)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Euler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Graph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Define the degree of a vertex to be the number of edges incident to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Euler showed that there is a walk starting at any vertex, going through each edge exactly once and terminating at the start vertex iff the degree of each vertex is even. This walk is called Eulerian.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No Eulerian walk of the Konigsberg bridge problem since all four vertices are of odd edges.</a:t>
            </a:r>
          </a:p>
        </p:txBody>
      </p:sp>
    </p:spTree>
    <p:extLst>
      <p:ext uri="{BB962C8B-B14F-4D97-AF65-F5344CB8AC3E}">
        <p14:creationId xmlns:p14="http://schemas.microsoft.com/office/powerpoint/2010/main" val="21795229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Graphs(</a:t>
            </a:r>
            <a:r>
              <a:rPr lang="en-US" dirty="0" err="1" smtClean="0"/>
              <a:t>contd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simple path is a path in which all the vertices except possibly the first and the last are distinct.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cycle is a simple path in which the first and the last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verices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the same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undirected graph two vertices v0 and v1are connected if there is a path from one v0 to v1 , also a path from v1 to v0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undirected graph is connected if, for every pair of distinct vertices vi,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there is a path from vi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Tree is a graph which is connected and acyclic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Graph need not be a tree but a tree must be a graph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636"/>
            <a:ext cx="8229600" cy="914400"/>
          </a:xfrm>
        </p:spPr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0"/>
                <a:ext cx="9144000" cy="6096000"/>
              </a:xfrm>
            </p:spPr>
            <p:txBody>
              <a:bodyPr>
                <a:normAutofit/>
              </a:bodyPr>
              <a:lstStyle/>
              <a:p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Adjacency matrix: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Let G=(V,E) be a graph with n vertices, n≥ 1.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The adjacency matrix of G is a two dimensional array n*n  array such that if the edge 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vi,vj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 (&lt;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vi,vj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&gt;)is in E(G), 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adj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-mat[i][j]=1. 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if there is no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edge (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vi,vj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 (&lt;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vi,vj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&gt;)is in E(G),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adj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-mat[i][j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]=0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Adjacency matrix of digraph need not be symmetric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The degree of any vertex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,is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its row sum.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cs typeface="Times New Roman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𝑎𝑑𝑗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𝑚𝑎𝑡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][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0"/>
                <a:ext cx="9144000" cy="6096000"/>
              </a:xfrm>
              <a:blipFill rotWithShape="1">
                <a:blip r:embed="rId2"/>
                <a:stretch>
                  <a:fillRect l="-133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4636"/>
            <a:ext cx="8229600" cy="914400"/>
          </a:xfrm>
        </p:spPr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list: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Let G=(V,E) be a graph with n vertices, n≥ 1.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number of heads is n and 2e list nodes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Each list node 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has two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field</a:t>
            </a: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Definition of A Graph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4213" y="1393825"/>
            <a:ext cx="7696200" cy="464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 graph, G, consists of two sets, V and 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V is a finite, nonempty set of vertices.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 is set of pairs of vertices called edges.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vertices of a graph G can be represented as V(G).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Likewise, the edges of a graph, G, can be represented as E(G).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Graphs can be either undirected graphs or directed graphs.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For a undirected graph, a pair of vertices (u, v) or (v, u) represent the same edge.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For a directed graph, a directed pair &lt;u, v&gt; has u as the tail and the v as the head. Therefore, &lt;u, v&gt; and &lt;v, u&gt; represent different edges.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</p:txBody>
      </p:sp>
    </p:spTree>
    <p:extLst>
      <p:ext uri="{BB962C8B-B14F-4D97-AF65-F5344CB8AC3E}">
        <p14:creationId xmlns:p14="http://schemas.microsoft.com/office/powerpoint/2010/main" val="13265332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Sample Graphs</a:t>
            </a:r>
          </a:p>
        </p:txBody>
      </p:sp>
      <p:sp>
        <p:nvSpPr>
          <p:cNvPr id="9219" name="Oval 5"/>
          <p:cNvSpPr>
            <a:spLocks noChangeArrowheads="1"/>
          </p:cNvSpPr>
          <p:nvPr/>
        </p:nvSpPr>
        <p:spPr bwMode="auto">
          <a:xfrm>
            <a:off x="1174750" y="223043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9220" name="Oval 6"/>
          <p:cNvSpPr>
            <a:spLocks noChangeArrowheads="1"/>
          </p:cNvSpPr>
          <p:nvPr/>
        </p:nvSpPr>
        <p:spPr bwMode="auto">
          <a:xfrm>
            <a:off x="1174750" y="35067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9221" name="Oval 7"/>
          <p:cNvSpPr>
            <a:spLocks noChangeArrowheads="1"/>
          </p:cNvSpPr>
          <p:nvPr/>
        </p:nvSpPr>
        <p:spPr bwMode="auto">
          <a:xfrm>
            <a:off x="471488" y="2868613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1878013" y="2868613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844550" y="3041650"/>
            <a:ext cx="1023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1360488" y="2595563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Line 15"/>
          <p:cNvSpPr>
            <a:spLocks noChangeShapeType="1"/>
          </p:cNvSpPr>
          <p:nvPr/>
        </p:nvSpPr>
        <p:spPr bwMode="auto">
          <a:xfrm flipH="1">
            <a:off x="1504950" y="3205163"/>
            <a:ext cx="436563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Line 16"/>
          <p:cNvSpPr>
            <a:spLocks noChangeShapeType="1"/>
          </p:cNvSpPr>
          <p:nvPr/>
        </p:nvSpPr>
        <p:spPr bwMode="auto">
          <a:xfrm flipH="1">
            <a:off x="777875" y="2549525"/>
            <a:ext cx="436563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7" name="Line 17"/>
          <p:cNvSpPr>
            <a:spLocks noChangeShapeType="1"/>
          </p:cNvSpPr>
          <p:nvPr/>
        </p:nvSpPr>
        <p:spPr bwMode="auto">
          <a:xfrm>
            <a:off x="777875" y="3182938"/>
            <a:ext cx="422275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8" name="Line 18"/>
          <p:cNvSpPr>
            <a:spLocks noChangeShapeType="1"/>
          </p:cNvSpPr>
          <p:nvPr/>
        </p:nvSpPr>
        <p:spPr bwMode="auto">
          <a:xfrm>
            <a:off x="1519238" y="2520950"/>
            <a:ext cx="434975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Oval 19"/>
          <p:cNvSpPr>
            <a:spLocks noChangeArrowheads="1"/>
          </p:cNvSpPr>
          <p:nvPr/>
        </p:nvSpPr>
        <p:spPr bwMode="auto">
          <a:xfrm>
            <a:off x="4513263" y="187483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9230" name="Oval 20"/>
          <p:cNvSpPr>
            <a:spLocks noChangeArrowheads="1"/>
          </p:cNvSpPr>
          <p:nvPr/>
        </p:nvSpPr>
        <p:spPr bwMode="auto">
          <a:xfrm>
            <a:off x="3484563" y="2759075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9231" name="Oval 21"/>
          <p:cNvSpPr>
            <a:spLocks noChangeArrowheads="1"/>
          </p:cNvSpPr>
          <p:nvPr/>
        </p:nvSpPr>
        <p:spPr bwMode="auto">
          <a:xfrm>
            <a:off x="3035300" y="36845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3</a:t>
            </a:r>
          </a:p>
        </p:txBody>
      </p:sp>
      <p:sp>
        <p:nvSpPr>
          <p:cNvPr id="9232" name="Oval 22"/>
          <p:cNvSpPr>
            <a:spLocks noChangeArrowheads="1"/>
          </p:cNvSpPr>
          <p:nvPr/>
        </p:nvSpPr>
        <p:spPr bwMode="auto">
          <a:xfrm>
            <a:off x="3933825" y="36845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4</a:t>
            </a:r>
          </a:p>
        </p:txBody>
      </p:sp>
      <p:sp>
        <p:nvSpPr>
          <p:cNvPr id="9233" name="Oval 24"/>
          <p:cNvSpPr>
            <a:spLocks noChangeArrowheads="1"/>
          </p:cNvSpPr>
          <p:nvPr/>
        </p:nvSpPr>
        <p:spPr bwMode="auto">
          <a:xfrm>
            <a:off x="5543550" y="2759075"/>
            <a:ext cx="379413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9234" name="Oval 26"/>
          <p:cNvSpPr>
            <a:spLocks noChangeArrowheads="1"/>
          </p:cNvSpPr>
          <p:nvPr/>
        </p:nvSpPr>
        <p:spPr bwMode="auto">
          <a:xfrm>
            <a:off x="5094288" y="368458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5</a:t>
            </a:r>
          </a:p>
        </p:txBody>
      </p:sp>
      <p:sp>
        <p:nvSpPr>
          <p:cNvPr id="9235" name="Oval 27"/>
          <p:cNvSpPr>
            <a:spLocks noChangeArrowheads="1"/>
          </p:cNvSpPr>
          <p:nvPr/>
        </p:nvSpPr>
        <p:spPr bwMode="auto">
          <a:xfrm>
            <a:off x="5992813" y="3684588"/>
            <a:ext cx="379412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6</a:t>
            </a:r>
          </a:p>
        </p:txBody>
      </p:sp>
      <p:sp>
        <p:nvSpPr>
          <p:cNvPr id="9236" name="Oval 31"/>
          <p:cNvSpPr>
            <a:spLocks noChangeArrowheads="1"/>
          </p:cNvSpPr>
          <p:nvPr/>
        </p:nvSpPr>
        <p:spPr bwMode="auto">
          <a:xfrm>
            <a:off x="7516813" y="180340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0</a:t>
            </a:r>
          </a:p>
        </p:txBody>
      </p:sp>
      <p:sp>
        <p:nvSpPr>
          <p:cNvPr id="9237" name="Oval 32"/>
          <p:cNvSpPr>
            <a:spLocks noChangeArrowheads="1"/>
          </p:cNvSpPr>
          <p:nvPr/>
        </p:nvSpPr>
        <p:spPr bwMode="auto">
          <a:xfrm>
            <a:off x="7516813" y="2889250"/>
            <a:ext cx="379412" cy="363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1</a:t>
            </a:r>
          </a:p>
        </p:txBody>
      </p:sp>
      <p:sp>
        <p:nvSpPr>
          <p:cNvPr id="9238" name="Oval 33"/>
          <p:cNvSpPr>
            <a:spLocks noChangeArrowheads="1"/>
          </p:cNvSpPr>
          <p:nvPr/>
        </p:nvSpPr>
        <p:spPr bwMode="auto">
          <a:xfrm>
            <a:off x="7518400" y="3976688"/>
            <a:ext cx="379413" cy="3635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b="0"/>
              <a:t>2</a:t>
            </a:r>
          </a:p>
        </p:txBody>
      </p:sp>
      <p:sp>
        <p:nvSpPr>
          <p:cNvPr id="9239" name="Freeform 35"/>
          <p:cNvSpPr>
            <a:spLocks/>
          </p:cNvSpPr>
          <p:nvPr/>
        </p:nvSpPr>
        <p:spPr bwMode="auto">
          <a:xfrm>
            <a:off x="7323138" y="2054225"/>
            <a:ext cx="200025" cy="914400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0" name="Freeform 36"/>
          <p:cNvSpPr>
            <a:spLocks/>
          </p:cNvSpPr>
          <p:nvPr/>
        </p:nvSpPr>
        <p:spPr bwMode="auto">
          <a:xfrm flipH="1" flipV="1">
            <a:off x="7872413" y="2052638"/>
            <a:ext cx="200025" cy="914400"/>
          </a:xfrm>
          <a:custGeom>
            <a:avLst/>
            <a:gdLst>
              <a:gd name="T0" fmla="*/ 2147483647 w 126"/>
              <a:gd name="T1" fmla="*/ 0 h 576"/>
              <a:gd name="T2" fmla="*/ 2147483647 w 126"/>
              <a:gd name="T3" fmla="*/ 2147483647 h 576"/>
              <a:gd name="T4" fmla="*/ 2147483647 w 126"/>
              <a:gd name="T5" fmla="*/ 2147483647 h 576"/>
              <a:gd name="T6" fmla="*/ 2147483647 w 126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26"/>
              <a:gd name="T13" fmla="*/ 0 h 576"/>
              <a:gd name="T14" fmla="*/ 126 w 126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" h="576">
                <a:moveTo>
                  <a:pt x="117" y="0"/>
                </a:moveTo>
                <a:cubicBezTo>
                  <a:pt x="80" y="50"/>
                  <a:pt x="43" y="101"/>
                  <a:pt x="26" y="165"/>
                </a:cubicBezTo>
                <a:cubicBezTo>
                  <a:pt x="9" y="229"/>
                  <a:pt x="0" y="316"/>
                  <a:pt x="17" y="384"/>
                </a:cubicBezTo>
                <a:cubicBezTo>
                  <a:pt x="34" y="452"/>
                  <a:pt x="80" y="514"/>
                  <a:pt x="126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1" name="Line 38"/>
          <p:cNvSpPr>
            <a:spLocks noChangeShapeType="1"/>
          </p:cNvSpPr>
          <p:nvPr/>
        </p:nvSpPr>
        <p:spPr bwMode="auto">
          <a:xfrm flipH="1">
            <a:off x="7710488" y="3257550"/>
            <a:ext cx="1587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2" name="Line 39"/>
          <p:cNvSpPr>
            <a:spLocks noChangeShapeType="1"/>
          </p:cNvSpPr>
          <p:nvPr/>
        </p:nvSpPr>
        <p:spPr bwMode="auto">
          <a:xfrm flipH="1">
            <a:off x="3732213" y="2166938"/>
            <a:ext cx="81280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3" name="Line 40"/>
          <p:cNvSpPr>
            <a:spLocks noChangeShapeType="1"/>
          </p:cNvSpPr>
          <p:nvPr/>
        </p:nvSpPr>
        <p:spPr bwMode="auto">
          <a:xfrm flipH="1">
            <a:off x="3254375" y="3095625"/>
            <a:ext cx="290513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4" name="Line 41"/>
          <p:cNvSpPr>
            <a:spLocks noChangeShapeType="1"/>
          </p:cNvSpPr>
          <p:nvPr/>
        </p:nvSpPr>
        <p:spPr bwMode="auto">
          <a:xfrm>
            <a:off x="3790950" y="3079750"/>
            <a:ext cx="290513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5" name="Line 42"/>
          <p:cNvSpPr>
            <a:spLocks noChangeShapeType="1"/>
          </p:cNvSpPr>
          <p:nvPr/>
        </p:nvSpPr>
        <p:spPr bwMode="auto">
          <a:xfrm flipH="1">
            <a:off x="5313363" y="3108325"/>
            <a:ext cx="290512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6" name="Line 43"/>
          <p:cNvSpPr>
            <a:spLocks noChangeShapeType="1"/>
          </p:cNvSpPr>
          <p:nvPr/>
        </p:nvSpPr>
        <p:spPr bwMode="auto">
          <a:xfrm>
            <a:off x="5849938" y="3092450"/>
            <a:ext cx="290512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7" name="Line 44"/>
          <p:cNvSpPr>
            <a:spLocks noChangeShapeType="1"/>
          </p:cNvSpPr>
          <p:nvPr/>
        </p:nvSpPr>
        <p:spPr bwMode="auto">
          <a:xfrm>
            <a:off x="4849813" y="2181225"/>
            <a:ext cx="828675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48" name="Text Box 45"/>
          <p:cNvSpPr txBox="1">
            <a:spLocks noChangeArrowheads="1"/>
          </p:cNvSpPr>
          <p:nvPr/>
        </p:nvSpPr>
        <p:spPr bwMode="auto">
          <a:xfrm>
            <a:off x="976313" y="598963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(a) G</a:t>
            </a:r>
            <a:r>
              <a:rPr lang="en-US" altLang="zh-TW" b="0" baseline="-25000"/>
              <a:t>1</a:t>
            </a:r>
          </a:p>
        </p:txBody>
      </p:sp>
      <p:sp>
        <p:nvSpPr>
          <p:cNvPr id="9249" name="Text Box 46"/>
          <p:cNvSpPr txBox="1">
            <a:spLocks noChangeArrowheads="1"/>
          </p:cNvSpPr>
          <p:nvPr/>
        </p:nvSpPr>
        <p:spPr bwMode="auto">
          <a:xfrm>
            <a:off x="3992563" y="598963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(b) G</a:t>
            </a:r>
            <a:r>
              <a:rPr lang="en-US" altLang="zh-TW" b="0" baseline="-25000"/>
              <a:t>2</a:t>
            </a:r>
          </a:p>
        </p:txBody>
      </p:sp>
      <p:sp>
        <p:nvSpPr>
          <p:cNvPr id="9250" name="Text Box 47"/>
          <p:cNvSpPr txBox="1">
            <a:spLocks noChangeArrowheads="1"/>
          </p:cNvSpPr>
          <p:nvPr/>
        </p:nvSpPr>
        <p:spPr bwMode="auto">
          <a:xfrm>
            <a:off x="7516813" y="5989638"/>
            <a:ext cx="94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/>
              <a:t>(c) G</a:t>
            </a:r>
            <a:r>
              <a:rPr lang="en-US" altLang="zh-TW" b="0" baseline="-25000"/>
              <a:t>3</a:t>
            </a:r>
          </a:p>
        </p:txBody>
      </p:sp>
      <p:sp>
        <p:nvSpPr>
          <p:cNvPr id="9251" name="Text Box 48"/>
          <p:cNvSpPr txBox="1">
            <a:spLocks noChangeArrowheads="1"/>
          </p:cNvSpPr>
          <p:nvPr/>
        </p:nvSpPr>
        <p:spPr bwMode="auto">
          <a:xfrm>
            <a:off x="217488" y="4340225"/>
            <a:ext cx="170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V(G</a:t>
            </a:r>
            <a:r>
              <a:rPr lang="en-US" altLang="zh-TW" sz="1200" baseline="-25000"/>
              <a:t>1</a:t>
            </a:r>
            <a:r>
              <a:rPr lang="en-US" altLang="zh-TW" sz="1200"/>
              <a:t>) = {0, 1, 2, 3}</a:t>
            </a:r>
          </a:p>
        </p:txBody>
      </p:sp>
      <p:sp>
        <p:nvSpPr>
          <p:cNvPr id="9252" name="Text Box 49"/>
          <p:cNvSpPr txBox="1">
            <a:spLocks noChangeArrowheads="1"/>
          </p:cNvSpPr>
          <p:nvPr/>
        </p:nvSpPr>
        <p:spPr bwMode="auto">
          <a:xfrm>
            <a:off x="217488" y="4830763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E(G</a:t>
            </a:r>
            <a:r>
              <a:rPr lang="en-US" altLang="zh-TW" sz="1200" baseline="-25000"/>
              <a:t>1</a:t>
            </a:r>
            <a:r>
              <a:rPr lang="en-US" altLang="zh-TW" sz="1200"/>
              <a:t>) = {(0, 1), (0, 2), (0, 3), (1, 2), (1, 3), (2, 3)}</a:t>
            </a:r>
          </a:p>
        </p:txBody>
      </p:sp>
      <p:sp>
        <p:nvSpPr>
          <p:cNvPr id="9253" name="Text Box 50"/>
          <p:cNvSpPr txBox="1">
            <a:spLocks noChangeArrowheads="1"/>
          </p:cNvSpPr>
          <p:nvPr/>
        </p:nvSpPr>
        <p:spPr bwMode="auto">
          <a:xfrm>
            <a:off x="2892425" y="4418013"/>
            <a:ext cx="24590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V(G</a:t>
            </a:r>
            <a:r>
              <a:rPr lang="en-US" altLang="zh-TW" sz="1200" baseline="-25000"/>
              <a:t>2</a:t>
            </a:r>
            <a:r>
              <a:rPr lang="en-US" altLang="zh-TW" sz="1200"/>
              <a:t>) = {0, 1, 2, 3, 4, 5, 6}</a:t>
            </a:r>
          </a:p>
        </p:txBody>
      </p:sp>
      <p:sp>
        <p:nvSpPr>
          <p:cNvPr id="9254" name="Text Box 51"/>
          <p:cNvSpPr txBox="1">
            <a:spLocks noChangeArrowheads="1"/>
          </p:cNvSpPr>
          <p:nvPr/>
        </p:nvSpPr>
        <p:spPr bwMode="auto">
          <a:xfrm>
            <a:off x="2892425" y="4908550"/>
            <a:ext cx="245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E(G</a:t>
            </a:r>
            <a:r>
              <a:rPr lang="en-US" altLang="zh-TW" sz="1200" baseline="-25000"/>
              <a:t>2</a:t>
            </a:r>
            <a:r>
              <a:rPr lang="en-US" altLang="zh-TW" sz="1200"/>
              <a:t>) = {(0, 1), (0, 2), (1, 3), (1, 4), (2, 5), (2, 6)}</a:t>
            </a:r>
          </a:p>
        </p:txBody>
      </p:sp>
      <p:sp>
        <p:nvSpPr>
          <p:cNvPr id="9255" name="Text Box 52"/>
          <p:cNvSpPr txBox="1">
            <a:spLocks noChangeArrowheads="1"/>
          </p:cNvSpPr>
          <p:nvPr/>
        </p:nvSpPr>
        <p:spPr bwMode="auto">
          <a:xfrm>
            <a:off x="6481763" y="4495800"/>
            <a:ext cx="24590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V(G</a:t>
            </a:r>
            <a:r>
              <a:rPr lang="en-US" altLang="zh-TW" sz="1200" baseline="-25000"/>
              <a:t>3</a:t>
            </a:r>
            <a:r>
              <a:rPr lang="en-US" altLang="zh-TW" sz="1200"/>
              <a:t>) = {0, 1, 2}</a:t>
            </a:r>
          </a:p>
        </p:txBody>
      </p:sp>
      <p:sp>
        <p:nvSpPr>
          <p:cNvPr id="9256" name="Text Box 53"/>
          <p:cNvSpPr txBox="1">
            <a:spLocks noChangeArrowheads="1"/>
          </p:cNvSpPr>
          <p:nvPr/>
        </p:nvSpPr>
        <p:spPr bwMode="auto">
          <a:xfrm>
            <a:off x="6481763" y="4986338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200"/>
              <a:t>E(G</a:t>
            </a:r>
            <a:r>
              <a:rPr lang="en-US" altLang="zh-TW" sz="1200" baseline="-25000"/>
              <a:t>3</a:t>
            </a:r>
            <a:r>
              <a:rPr lang="en-US" altLang="zh-TW" sz="1200"/>
              <a:t>) = {&lt;0, 1&gt;, &lt;1, 0&gt;, &lt;1, 2&gt;}</a:t>
            </a:r>
          </a:p>
        </p:txBody>
      </p:sp>
    </p:spTree>
    <p:extLst>
      <p:ext uri="{BB962C8B-B14F-4D97-AF65-F5344CB8AC3E}">
        <p14:creationId xmlns:p14="http://schemas.microsoft.com/office/powerpoint/2010/main" val="1925563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Graph Restrictions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graph may not have an edge from a vertex back to itself.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(v, v) or &lt;v, v&gt; are called self edge or self loop. If a graph with self edges, it is called </a:t>
            </a:r>
            <a:r>
              <a:rPr lang="en-US" altLang="zh-TW" b="1" smtClean="0"/>
              <a:t>a graph with self edges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 graph may not have multiple occurrences of the same edge.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If without this restriction, it is called a </a:t>
            </a:r>
            <a:r>
              <a:rPr lang="en-US" altLang="zh-TW" b="1" smtClean="0"/>
              <a:t>multigraph</a:t>
            </a:r>
            <a:r>
              <a:rPr lang="en-US" altLang="zh-TW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14370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Complete Graph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TW" sz="2800" smtClean="0"/>
              <a:t>The number of distinct unordered pairs (u, v) with u≠v in a graph with n vertices is </a:t>
            </a:r>
            <a:r>
              <a:rPr lang="en-US" altLang="zh-TW" sz="2800" smtClean="0">
                <a:latin typeface="Times New Roman" pitchFamily="18" charset="0"/>
              </a:rPr>
              <a:t>n(n-1)/2</a:t>
            </a:r>
            <a:r>
              <a:rPr lang="en-US" altLang="zh-TW" sz="2800" smtClean="0"/>
              <a:t>.</a:t>
            </a:r>
          </a:p>
          <a:p>
            <a:pPr eaLnBrk="1" hangingPunct="1"/>
            <a:r>
              <a:rPr lang="en-US" altLang="zh-TW" sz="2800" smtClean="0"/>
              <a:t>A </a:t>
            </a:r>
            <a:r>
              <a:rPr lang="en-US" altLang="zh-TW" sz="2800" i="1" smtClean="0">
                <a:latin typeface="Times New Roman" pitchFamily="18" charset="0"/>
              </a:rPr>
              <a:t>complete</a:t>
            </a:r>
            <a:r>
              <a:rPr lang="en-US" altLang="zh-TW" sz="2800" smtClean="0"/>
              <a:t> unordered graph is an unordered graph with exactly </a:t>
            </a:r>
            <a:r>
              <a:rPr lang="en-US" altLang="zh-TW" sz="2800" smtClean="0">
                <a:latin typeface="Times New Roman" pitchFamily="18" charset="0"/>
              </a:rPr>
              <a:t>n(n-1)/2</a:t>
            </a:r>
            <a:r>
              <a:rPr lang="en-US" altLang="zh-TW" sz="2800" smtClean="0"/>
              <a:t> edges.</a:t>
            </a:r>
          </a:p>
          <a:p>
            <a:pPr eaLnBrk="1" hangingPunct="1"/>
            <a:r>
              <a:rPr lang="en-US" altLang="zh-TW" sz="2800" smtClean="0"/>
              <a:t>A </a:t>
            </a:r>
            <a:r>
              <a:rPr lang="en-US" altLang="zh-TW" sz="2800" i="1" smtClean="0">
                <a:latin typeface="Times New Roman" pitchFamily="18" charset="0"/>
              </a:rPr>
              <a:t>complete</a:t>
            </a:r>
            <a:r>
              <a:rPr lang="en-US" altLang="zh-TW" sz="2800" smtClean="0"/>
              <a:t> directed graph is a directed graph with exactly </a:t>
            </a:r>
            <a:r>
              <a:rPr lang="en-US" altLang="zh-TW" sz="2800" smtClean="0">
                <a:latin typeface="Times New Roman" pitchFamily="18" charset="0"/>
              </a:rPr>
              <a:t>n(n-1)</a:t>
            </a:r>
            <a:r>
              <a:rPr lang="en-US" altLang="zh-TW" sz="2800" smtClean="0"/>
              <a:t> edges.</a:t>
            </a:r>
          </a:p>
        </p:txBody>
      </p:sp>
    </p:spTree>
    <p:extLst>
      <p:ext uri="{BB962C8B-B14F-4D97-AF65-F5344CB8AC3E}">
        <p14:creationId xmlns:p14="http://schemas.microsoft.com/office/powerpoint/2010/main" val="25762276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227</TotalTime>
  <Words>3940</Words>
  <Application>Microsoft Office PowerPoint</Application>
  <PresentationFormat>On-screen Show (4:3)</PresentationFormat>
  <Paragraphs>513</Paragraphs>
  <Slides>52</Slides>
  <Notes>0</Notes>
  <HiddenSlides>10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Clarity</vt:lpstr>
      <vt:lpstr>方程式</vt:lpstr>
      <vt:lpstr>Graphs</vt:lpstr>
      <vt:lpstr>PowerPoint Presentation</vt:lpstr>
      <vt:lpstr>Konigsberg Bridge Problem</vt:lpstr>
      <vt:lpstr>Konigsberg Bridge Problem (Cont.)</vt:lpstr>
      <vt:lpstr>Euler’s Graph</vt:lpstr>
      <vt:lpstr>Definition of A Graph</vt:lpstr>
      <vt:lpstr>Three Sample Graphs</vt:lpstr>
      <vt:lpstr>Graph Restrictions</vt:lpstr>
      <vt:lpstr>Complete Graph</vt:lpstr>
      <vt:lpstr>Three Sample Graphs</vt:lpstr>
      <vt:lpstr>Examples of Graphlike Structures</vt:lpstr>
      <vt:lpstr>Graph Edges</vt:lpstr>
      <vt:lpstr>Subgraph and Path</vt:lpstr>
      <vt:lpstr>G1 and G3 Subgraphs</vt:lpstr>
      <vt:lpstr>Connected Graph</vt:lpstr>
      <vt:lpstr>Strongly Connected Graph</vt:lpstr>
      <vt:lpstr>Graphs with Two Connected Components</vt:lpstr>
      <vt:lpstr>Strongly Connected Components of G3</vt:lpstr>
      <vt:lpstr>Degree of A Vertex</vt:lpstr>
      <vt:lpstr>Abstract of Data Type Graphs</vt:lpstr>
      <vt:lpstr>Adjacent Matrix</vt:lpstr>
      <vt:lpstr>Adjacency Matrices</vt:lpstr>
      <vt:lpstr>Adjacency Lists</vt:lpstr>
      <vt:lpstr>Adjacent Lists</vt:lpstr>
      <vt:lpstr>Adjacent Lists (Cont.)</vt:lpstr>
      <vt:lpstr>Weighted Edges</vt:lpstr>
      <vt:lpstr>Graph Operations</vt:lpstr>
      <vt:lpstr>Depth-First Search</vt:lpstr>
      <vt:lpstr>Graph G and Its Adjacency Lists</vt:lpstr>
      <vt:lpstr>DFS Algorithm</vt:lpstr>
      <vt:lpstr>Analysis of DFS</vt:lpstr>
      <vt:lpstr>Breath-First Search</vt:lpstr>
      <vt:lpstr>PowerPoint Presentation</vt:lpstr>
      <vt:lpstr>Spanning Tree</vt:lpstr>
      <vt:lpstr>A Complete Graph and Three of Its Spanning Trees</vt:lpstr>
      <vt:lpstr>Spanning trees</vt:lpstr>
      <vt:lpstr>Minimum cost spanning tree</vt:lpstr>
      <vt:lpstr>Kruskal’s algorithm</vt:lpstr>
      <vt:lpstr>Prim’s algorithm</vt:lpstr>
      <vt:lpstr>Shortest path </vt:lpstr>
      <vt:lpstr>All pairs shortest path</vt:lpstr>
      <vt:lpstr>Transitive closure</vt:lpstr>
      <vt:lpstr>Graphs</vt:lpstr>
      <vt:lpstr>Graph Restrictions</vt:lpstr>
      <vt:lpstr>Graphs(contd.)</vt:lpstr>
      <vt:lpstr>Definition of A Graph</vt:lpstr>
      <vt:lpstr>Graphs</vt:lpstr>
      <vt:lpstr>Graphs(contd).</vt:lpstr>
      <vt:lpstr>Graphs(contd).</vt:lpstr>
      <vt:lpstr>Graphs(contd).</vt:lpstr>
      <vt:lpstr>Graph representations</vt:lpstr>
      <vt:lpstr>Graph representations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Admin</dc:creator>
  <cp:lastModifiedBy>Admin</cp:lastModifiedBy>
  <cp:revision>36</cp:revision>
  <dcterms:created xsi:type="dcterms:W3CDTF">2006-08-16T00:00:00Z</dcterms:created>
  <dcterms:modified xsi:type="dcterms:W3CDTF">2013-10-31T09:50:22Z</dcterms:modified>
</cp:coreProperties>
</file>